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65" r:id="rId1"/>
  </p:sldMasterIdLst>
  <p:notesMasterIdLst>
    <p:notesMasterId r:id="rId77"/>
  </p:notesMasterIdLst>
  <p:handoutMasterIdLst>
    <p:handoutMasterId r:id="rId78"/>
  </p:handoutMasterIdLst>
  <p:sldIdLst>
    <p:sldId id="421" r:id="rId2"/>
    <p:sldId id="458" r:id="rId3"/>
    <p:sldId id="451" r:id="rId4"/>
    <p:sldId id="455" r:id="rId5"/>
    <p:sldId id="456" r:id="rId6"/>
    <p:sldId id="454" r:id="rId7"/>
    <p:sldId id="443" r:id="rId8"/>
    <p:sldId id="444" r:id="rId9"/>
    <p:sldId id="448" r:id="rId10"/>
    <p:sldId id="449" r:id="rId11"/>
    <p:sldId id="430" r:id="rId12"/>
    <p:sldId id="452" r:id="rId13"/>
    <p:sldId id="453" r:id="rId14"/>
    <p:sldId id="428" r:id="rId15"/>
    <p:sldId id="442" r:id="rId16"/>
    <p:sldId id="445" r:id="rId17"/>
    <p:sldId id="431" r:id="rId18"/>
    <p:sldId id="432" r:id="rId19"/>
    <p:sldId id="433" r:id="rId20"/>
    <p:sldId id="457" r:id="rId21"/>
    <p:sldId id="434" r:id="rId22"/>
    <p:sldId id="435" r:id="rId23"/>
    <p:sldId id="436" r:id="rId24"/>
    <p:sldId id="446" r:id="rId25"/>
    <p:sldId id="424" r:id="rId26"/>
    <p:sldId id="422" r:id="rId27"/>
    <p:sldId id="423" r:id="rId28"/>
    <p:sldId id="425" r:id="rId29"/>
    <p:sldId id="426" r:id="rId30"/>
    <p:sldId id="427" r:id="rId31"/>
    <p:sldId id="447" r:id="rId32"/>
    <p:sldId id="256" r:id="rId33"/>
    <p:sldId id="404" r:id="rId34"/>
    <p:sldId id="405" r:id="rId35"/>
    <p:sldId id="259" r:id="rId36"/>
    <p:sldId id="396" r:id="rId37"/>
    <p:sldId id="395" r:id="rId38"/>
    <p:sldId id="264" r:id="rId39"/>
    <p:sldId id="391" r:id="rId40"/>
    <p:sldId id="438" r:id="rId41"/>
    <p:sldId id="411" r:id="rId42"/>
    <p:sldId id="439" r:id="rId43"/>
    <p:sldId id="379" r:id="rId44"/>
    <p:sldId id="420" r:id="rId45"/>
    <p:sldId id="384" r:id="rId46"/>
    <p:sldId id="390" r:id="rId47"/>
    <p:sldId id="361" r:id="rId48"/>
    <p:sldId id="362" r:id="rId49"/>
    <p:sldId id="266" r:id="rId50"/>
    <p:sldId id="394" r:id="rId51"/>
    <p:sldId id="268" r:id="rId52"/>
    <p:sldId id="375" r:id="rId53"/>
    <p:sldId id="342" r:id="rId54"/>
    <p:sldId id="276" r:id="rId55"/>
    <p:sldId id="416" r:id="rId56"/>
    <p:sldId id="415" r:id="rId57"/>
    <p:sldId id="440" r:id="rId58"/>
    <p:sldId id="450" r:id="rId59"/>
    <p:sldId id="441" r:id="rId60"/>
    <p:sldId id="380" r:id="rId61"/>
    <p:sldId id="402" r:id="rId62"/>
    <p:sldId id="381" r:id="rId63"/>
    <p:sldId id="382" r:id="rId64"/>
    <p:sldId id="356" r:id="rId65"/>
    <p:sldId id="389" r:id="rId66"/>
    <p:sldId id="358" r:id="rId67"/>
    <p:sldId id="383" r:id="rId68"/>
    <p:sldId id="392" r:id="rId69"/>
    <p:sldId id="388" r:id="rId70"/>
    <p:sldId id="386" r:id="rId71"/>
    <p:sldId id="377" r:id="rId72"/>
    <p:sldId id="378" r:id="rId73"/>
    <p:sldId id="385" r:id="rId74"/>
    <p:sldId id="412" r:id="rId75"/>
    <p:sldId id="409" r:id="rId76"/>
  </p:sldIdLst>
  <p:sldSz cx="9144000" cy="6858000" type="screen4x3"/>
  <p:notesSz cx="10234613" cy="7099300"/>
  <p:embeddedFontLst>
    <p:embeddedFont>
      <p:font typeface="Calibri" panose="020F0502020204030204" pitchFamily="34" charset="0"/>
      <p:regular r:id="rId79"/>
      <p:bold r:id="rId80"/>
      <p:italic r:id="rId81"/>
      <p:boldItalic r:id="rId82"/>
    </p:embeddedFont>
    <p:embeddedFont>
      <p:font typeface="Georgia" panose="02040502050405020303" pitchFamily="18" charset="0"/>
      <p:regular r:id="rId83"/>
      <p:bold r:id="rId84"/>
      <p:italic r:id="rId85"/>
      <p:boldItalic r:id="rId86"/>
    </p:embeddedFont>
    <p:embeddedFont>
      <p:font typeface="Lucida Sans Unicode" panose="020B0602030504020204" pitchFamily="34" charset="0"/>
      <p:regular r:id="rId87"/>
    </p:embeddedFont>
    <p:embeddedFont>
      <p:font typeface="Perpetua" panose="02020502060401020303" pitchFamily="18" charset="0"/>
      <p:regular r:id="rId88"/>
      <p:bold r:id="rId89"/>
      <p:italic r:id="rId90"/>
      <p:boldItalic r:id="rId91"/>
    </p:embeddedFont>
    <p:embeddedFont>
      <p:font typeface="Verdana" panose="020B0604030504040204" pitchFamily="34" charset="0"/>
      <p:regular r:id="rId92"/>
      <p:bold r:id="rId93"/>
      <p:italic r:id="rId94"/>
      <p:boldItalic r:id="rId95"/>
    </p:embeddedFont>
    <p:embeddedFont>
      <p:font typeface="Wingdings 2" panose="05020102010507070707" pitchFamily="18" charset="2"/>
      <p:regular r:id="rId96"/>
    </p:embeddedFont>
    <p:embeddedFont>
      <p:font typeface="Wingdings 3" panose="05040102010807070707" pitchFamily="18" charset="2"/>
      <p:regular r:id="rId97"/>
    </p:embeddedFont>
  </p:embeddedFontLst>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5CC8"/>
    <a:srgbClr val="CD1FA8"/>
    <a:srgbClr val="278DA5"/>
    <a:srgbClr val="4BBBD5"/>
    <a:srgbClr val="248298"/>
    <a:srgbClr val="1C6576"/>
    <a:srgbClr val="165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0" autoAdjust="0"/>
    <p:restoredTop sz="91578" autoAdjust="0"/>
  </p:normalViewPr>
  <p:slideViewPr>
    <p:cSldViewPr>
      <p:cViewPr varScale="1">
        <p:scale>
          <a:sx n="83" d="100"/>
          <a:sy n="83" d="100"/>
        </p:scale>
        <p:origin x="103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80"/>
    </p:cViewPr>
  </p:sorterViewPr>
  <p:notesViewPr>
    <p:cSldViewPr>
      <p:cViewPr varScale="1">
        <p:scale>
          <a:sx n="76" d="100"/>
          <a:sy n="76" d="100"/>
        </p:scale>
        <p:origin x="-1392" y="-77"/>
      </p:cViewPr>
      <p:guideLst>
        <p:guide orient="horz" pos="2236"/>
        <p:guide pos="322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90" Type="http://schemas.openxmlformats.org/officeDocument/2006/relationships/font" Target="fonts/font12.fntdata"/><Relationship Id="rId95" Type="http://schemas.openxmlformats.org/officeDocument/2006/relationships/font" Target="fonts/font17.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2.fntdata"/><Relationship Id="rId85" Type="http://schemas.openxmlformats.org/officeDocument/2006/relationships/font" Target="fonts/font7.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9.fntdata"/><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notesMaster" Target="notesMasters/notesMaster1.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5.fntdata"/><Relationship Id="rId98"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FZ\Desktop\REFEREE_RESPONSES\Figures_quantiles_for_paper.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69884925082811E-2"/>
          <c:y val="3.0003181421473742E-2"/>
          <c:w val="0.93456989680574454"/>
          <c:h val="0.86294056935770891"/>
        </c:manualLayout>
      </c:layout>
      <c:lineChart>
        <c:grouping val="standard"/>
        <c:varyColors val="0"/>
        <c:ser>
          <c:idx val="2"/>
          <c:order val="0"/>
          <c:tx>
            <c:strRef>
              <c:f>'Data by gender'!$B$2</c:f>
              <c:strCache>
                <c:ptCount val="1"/>
                <c:pt idx="0">
                  <c:v>Men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'Data by gender'!$A$3:$A$34</c:f>
              <c:numCache>
                <c:formatCode>General</c:formatCode>
                <c:ptCount val="32"/>
                <c:pt idx="0">
                  <c:v>2013</c:v>
                </c:pt>
                <c:pt idx="1">
                  <c:v>2013</c:v>
                </c:pt>
                <c:pt idx="2">
                  <c:v>2013</c:v>
                </c:pt>
                <c:pt idx="3">
                  <c:v>2013</c:v>
                </c:pt>
                <c:pt idx="4">
                  <c:v>2014</c:v>
                </c:pt>
                <c:pt idx="5">
                  <c:v>2014</c:v>
                </c:pt>
                <c:pt idx="6">
                  <c:v>2014</c:v>
                </c:pt>
                <c:pt idx="7">
                  <c:v>2014</c:v>
                </c:pt>
                <c:pt idx="8">
                  <c:v>2015</c:v>
                </c:pt>
                <c:pt idx="9">
                  <c:v>2015</c:v>
                </c:pt>
                <c:pt idx="10">
                  <c:v>2015</c:v>
                </c:pt>
                <c:pt idx="11">
                  <c:v>2015</c:v>
                </c:pt>
                <c:pt idx="12">
                  <c:v>2016</c:v>
                </c:pt>
                <c:pt idx="13">
                  <c:v>2016</c:v>
                </c:pt>
                <c:pt idx="14">
                  <c:v>2016</c:v>
                </c:pt>
                <c:pt idx="15">
                  <c:v>2016</c:v>
                </c:pt>
                <c:pt idx="16">
                  <c:v>2017</c:v>
                </c:pt>
                <c:pt idx="17">
                  <c:v>2017</c:v>
                </c:pt>
                <c:pt idx="18">
                  <c:v>2017</c:v>
                </c:pt>
                <c:pt idx="19">
                  <c:v>2017</c:v>
                </c:pt>
                <c:pt idx="20">
                  <c:v>2018</c:v>
                </c:pt>
                <c:pt idx="21">
                  <c:v>2018</c:v>
                </c:pt>
                <c:pt idx="22">
                  <c:v>2018</c:v>
                </c:pt>
                <c:pt idx="23">
                  <c:v>2018</c:v>
                </c:pt>
                <c:pt idx="24">
                  <c:v>2019</c:v>
                </c:pt>
                <c:pt idx="25">
                  <c:v>2019</c:v>
                </c:pt>
                <c:pt idx="26">
                  <c:v>2019</c:v>
                </c:pt>
                <c:pt idx="27">
                  <c:v>2019</c:v>
                </c:pt>
                <c:pt idx="28">
                  <c:v>2020</c:v>
                </c:pt>
                <c:pt idx="29">
                  <c:v>2020</c:v>
                </c:pt>
                <c:pt idx="30">
                  <c:v>2020</c:v>
                </c:pt>
                <c:pt idx="31">
                  <c:v>2020</c:v>
                </c:pt>
              </c:numCache>
            </c:numRef>
          </c:cat>
          <c:val>
            <c:numRef>
              <c:f>'Data by gender'!$B$3:$B$34</c:f>
              <c:numCache>
                <c:formatCode>0.000</c:formatCode>
                <c:ptCount val="32"/>
                <c:pt idx="0">
                  <c:v>0.69566793000000005</c:v>
                </c:pt>
                <c:pt idx="1">
                  <c:v>0.70187365000000002</c:v>
                </c:pt>
                <c:pt idx="2">
                  <c:v>0.70770902000000002</c:v>
                </c:pt>
                <c:pt idx="3">
                  <c:v>0.70853566000000001</c:v>
                </c:pt>
                <c:pt idx="4">
                  <c:v>0.70140117000000002</c:v>
                </c:pt>
                <c:pt idx="5">
                  <c:v>0.71871721</c:v>
                </c:pt>
                <c:pt idx="6">
                  <c:v>0.73008176999999996</c:v>
                </c:pt>
                <c:pt idx="7">
                  <c:v>0.72984079999999996</c:v>
                </c:pt>
                <c:pt idx="8">
                  <c:v>0.72643725000000003</c:v>
                </c:pt>
                <c:pt idx="9">
                  <c:v>0.74357015000000004</c:v>
                </c:pt>
                <c:pt idx="10">
                  <c:v>0.75316019000000001</c:v>
                </c:pt>
                <c:pt idx="11">
                  <c:v>0.75452103000000004</c:v>
                </c:pt>
                <c:pt idx="12">
                  <c:v>0.75172139000000004</c:v>
                </c:pt>
                <c:pt idx="13">
                  <c:v>0.76339672000000003</c:v>
                </c:pt>
                <c:pt idx="14">
                  <c:v>0.77535441999999999</c:v>
                </c:pt>
                <c:pt idx="15">
                  <c:v>0.77570388000000001</c:v>
                </c:pt>
                <c:pt idx="16">
                  <c:v>0.77408940000000004</c:v>
                </c:pt>
                <c:pt idx="17">
                  <c:v>0.78778530000000002</c:v>
                </c:pt>
                <c:pt idx="18">
                  <c:v>0.79644557000000005</c:v>
                </c:pt>
                <c:pt idx="19">
                  <c:v>0.79543443000000003</c:v>
                </c:pt>
                <c:pt idx="20">
                  <c:v>0.78897046999999998</c:v>
                </c:pt>
                <c:pt idx="21">
                  <c:v>0.80424037000000004</c:v>
                </c:pt>
                <c:pt idx="22">
                  <c:v>0.80956868999999998</c:v>
                </c:pt>
                <c:pt idx="23">
                  <c:v>0.81062751</c:v>
                </c:pt>
                <c:pt idx="24">
                  <c:v>0.80779204999999998</c:v>
                </c:pt>
                <c:pt idx="25">
                  <c:v>0.81523838999999998</c:v>
                </c:pt>
                <c:pt idx="26">
                  <c:v>0.81464524000000005</c:v>
                </c:pt>
                <c:pt idx="27">
                  <c:v>0.81300399999999995</c:v>
                </c:pt>
                <c:pt idx="28">
                  <c:v>0.80363373000000005</c:v>
                </c:pt>
                <c:pt idx="29">
                  <c:v>0.77717486000000002</c:v>
                </c:pt>
                <c:pt idx="30">
                  <c:v>0.79599304000000004</c:v>
                </c:pt>
                <c:pt idx="31" formatCode="General">
                  <c:v>0.80261017000000001</c:v>
                </c:pt>
              </c:numCache>
            </c:numRef>
          </c:val>
          <c:smooth val="0"/>
          <c:extLst>
            <c:ext xmlns:c16="http://schemas.microsoft.com/office/drawing/2014/chart" uri="{C3380CC4-5D6E-409C-BE32-E72D297353CC}">
              <c16:uniqueId val="{00000000-A517-4225-A5BB-6CF6A4137837}"/>
            </c:ext>
          </c:extLst>
        </c:ser>
        <c:ser>
          <c:idx val="0"/>
          <c:order val="1"/>
          <c:tx>
            <c:strRef>
              <c:f>'Data by gender'!$C$2</c:f>
              <c:strCache>
                <c:ptCount val="1"/>
                <c:pt idx="0">
                  <c:v>Women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'Data by gender'!$A$3:$A$34</c:f>
              <c:numCache>
                <c:formatCode>General</c:formatCode>
                <c:ptCount val="32"/>
                <c:pt idx="0">
                  <c:v>2013</c:v>
                </c:pt>
                <c:pt idx="1">
                  <c:v>2013</c:v>
                </c:pt>
                <c:pt idx="2">
                  <c:v>2013</c:v>
                </c:pt>
                <c:pt idx="3">
                  <c:v>2013</c:v>
                </c:pt>
                <c:pt idx="4">
                  <c:v>2014</c:v>
                </c:pt>
                <c:pt idx="5">
                  <c:v>2014</c:v>
                </c:pt>
                <c:pt idx="6">
                  <c:v>2014</c:v>
                </c:pt>
                <c:pt idx="7">
                  <c:v>2014</c:v>
                </c:pt>
                <c:pt idx="8">
                  <c:v>2015</c:v>
                </c:pt>
                <c:pt idx="9">
                  <c:v>2015</c:v>
                </c:pt>
                <c:pt idx="10">
                  <c:v>2015</c:v>
                </c:pt>
                <c:pt idx="11">
                  <c:v>2015</c:v>
                </c:pt>
                <c:pt idx="12">
                  <c:v>2016</c:v>
                </c:pt>
                <c:pt idx="13">
                  <c:v>2016</c:v>
                </c:pt>
                <c:pt idx="14">
                  <c:v>2016</c:v>
                </c:pt>
                <c:pt idx="15">
                  <c:v>2016</c:v>
                </c:pt>
                <c:pt idx="16">
                  <c:v>2017</c:v>
                </c:pt>
                <c:pt idx="17">
                  <c:v>2017</c:v>
                </c:pt>
                <c:pt idx="18">
                  <c:v>2017</c:v>
                </c:pt>
                <c:pt idx="19">
                  <c:v>2017</c:v>
                </c:pt>
                <c:pt idx="20">
                  <c:v>2018</c:v>
                </c:pt>
                <c:pt idx="21">
                  <c:v>2018</c:v>
                </c:pt>
                <c:pt idx="22">
                  <c:v>2018</c:v>
                </c:pt>
                <c:pt idx="23">
                  <c:v>2018</c:v>
                </c:pt>
                <c:pt idx="24">
                  <c:v>2019</c:v>
                </c:pt>
                <c:pt idx="25">
                  <c:v>2019</c:v>
                </c:pt>
                <c:pt idx="26">
                  <c:v>2019</c:v>
                </c:pt>
                <c:pt idx="27">
                  <c:v>2019</c:v>
                </c:pt>
                <c:pt idx="28">
                  <c:v>2020</c:v>
                </c:pt>
                <c:pt idx="29">
                  <c:v>2020</c:v>
                </c:pt>
                <c:pt idx="30">
                  <c:v>2020</c:v>
                </c:pt>
                <c:pt idx="31">
                  <c:v>2020</c:v>
                </c:pt>
              </c:numCache>
            </c:numRef>
          </c:cat>
          <c:val>
            <c:numRef>
              <c:f>'Data by gender'!$C$3:$C$34</c:f>
              <c:numCache>
                <c:formatCode>0.000</c:formatCode>
                <c:ptCount val="32"/>
                <c:pt idx="0">
                  <c:v>0.59300964</c:v>
                </c:pt>
                <c:pt idx="1">
                  <c:v>0.59828334999999999</c:v>
                </c:pt>
                <c:pt idx="2">
                  <c:v>0.59983419000000004</c:v>
                </c:pt>
                <c:pt idx="3">
                  <c:v>0.60125634999999999</c:v>
                </c:pt>
                <c:pt idx="4">
                  <c:v>0.59959322000000004</c:v>
                </c:pt>
                <c:pt idx="5">
                  <c:v>0.60895988000000001</c:v>
                </c:pt>
                <c:pt idx="6">
                  <c:v>0.60730594000000004</c:v>
                </c:pt>
                <c:pt idx="7">
                  <c:v>0.60950583000000003</c:v>
                </c:pt>
                <c:pt idx="8">
                  <c:v>0.60315134999999998</c:v>
                </c:pt>
                <c:pt idx="9">
                  <c:v>0.61792638</c:v>
                </c:pt>
                <c:pt idx="10">
                  <c:v>0.62367070999999996</c:v>
                </c:pt>
                <c:pt idx="11">
                  <c:v>0.63089744999999997</c:v>
                </c:pt>
                <c:pt idx="12">
                  <c:v>0.62843568999999999</c:v>
                </c:pt>
                <c:pt idx="13">
                  <c:v>0.63899733000000003</c:v>
                </c:pt>
                <c:pt idx="14">
                  <c:v>0.64268194999999995</c:v>
                </c:pt>
                <c:pt idx="15">
                  <c:v>0.65088599000000003</c:v>
                </c:pt>
                <c:pt idx="16">
                  <c:v>0.64642082000000001</c:v>
                </c:pt>
                <c:pt idx="17">
                  <c:v>0.65856353999999995</c:v>
                </c:pt>
                <c:pt idx="18">
                  <c:v>0.66176248999999998</c:v>
                </c:pt>
                <c:pt idx="19">
                  <c:v>0.66604516999999996</c:v>
                </c:pt>
                <c:pt idx="20">
                  <c:v>0.66444212999999996</c:v>
                </c:pt>
                <c:pt idx="21">
                  <c:v>0.67900536</c:v>
                </c:pt>
                <c:pt idx="22">
                  <c:v>0.67968680000000004</c:v>
                </c:pt>
                <c:pt idx="23">
                  <c:v>0.68659672000000005</c:v>
                </c:pt>
                <c:pt idx="24">
                  <c:v>0.68364831999999998</c:v>
                </c:pt>
                <c:pt idx="25">
                  <c:v>0.69511908</c:v>
                </c:pt>
                <c:pt idx="26">
                  <c:v>0.69322720999999998</c:v>
                </c:pt>
                <c:pt idx="27">
                  <c:v>0.70166971</c:v>
                </c:pt>
                <c:pt idx="28">
                  <c:v>0.69132382999999997</c:v>
                </c:pt>
                <c:pt idx="29">
                  <c:v>0.65930078999999997</c:v>
                </c:pt>
                <c:pt idx="30">
                  <c:v>0.67442402999999995</c:v>
                </c:pt>
                <c:pt idx="31" formatCode="General">
                  <c:v>0.68838222999999998</c:v>
                </c:pt>
              </c:numCache>
            </c:numRef>
          </c:val>
          <c:smooth val="0"/>
          <c:extLst>
            <c:ext xmlns:c16="http://schemas.microsoft.com/office/drawing/2014/chart" uri="{C3380CC4-5D6E-409C-BE32-E72D297353CC}">
              <c16:uniqueId val="{00000001-A517-4225-A5BB-6CF6A4137837}"/>
            </c:ext>
          </c:extLst>
        </c:ser>
        <c:dLbls>
          <c:showLegendKey val="0"/>
          <c:showVal val="0"/>
          <c:showCatName val="0"/>
          <c:showSerName val="0"/>
          <c:showPercent val="0"/>
          <c:showBubbleSize val="0"/>
        </c:dLbls>
        <c:marker val="1"/>
        <c:smooth val="0"/>
        <c:axId val="269785728"/>
        <c:axId val="269800192"/>
      </c:lineChart>
      <c:catAx>
        <c:axId val="26978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a-ES"/>
          </a:p>
        </c:txPr>
        <c:crossAx val="269800192"/>
        <c:crosses val="autoZero"/>
        <c:auto val="1"/>
        <c:lblAlgn val="ctr"/>
        <c:lblOffset val="100"/>
        <c:tickLblSkip val="4"/>
        <c:noMultiLvlLbl val="0"/>
      </c:catAx>
      <c:valAx>
        <c:axId val="269800192"/>
        <c:scaling>
          <c:orientation val="minMax"/>
          <c:min val="0.55000000000000004"/>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a-ES"/>
          </a:p>
        </c:txPr>
        <c:crossAx val="269785728"/>
        <c:crosses val="autoZero"/>
        <c:crossBetween val="between"/>
      </c:valAx>
      <c:spPr>
        <a:noFill/>
        <a:ln>
          <a:noFill/>
        </a:ln>
        <a:effectLst/>
      </c:spPr>
    </c:plotArea>
    <c:legend>
      <c:legendPos val="b"/>
      <c:layout>
        <c:manualLayout>
          <c:xMode val="edge"/>
          <c:yMode val="edge"/>
          <c:x val="0.21499205087294621"/>
          <c:y val="7.5815366764515862E-2"/>
          <c:w val="0.24186765844260491"/>
          <c:h val="0.1145202295678389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ca-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ca-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97157558057682"/>
          <c:y val="0.1080043596828829"/>
          <c:w val="0.81704864646473008"/>
          <c:h val="0.63321906293770092"/>
        </c:manualLayout>
      </c:layout>
      <c:lineChart>
        <c:grouping val="standard"/>
        <c:varyColors val="0"/>
        <c:ser>
          <c:idx val="0"/>
          <c:order val="0"/>
          <c:tx>
            <c:strRef>
              <c:f>New_Quantiles_Figures!$A$21</c:f>
              <c:strCache>
                <c:ptCount val="1"/>
                <c:pt idx="0">
                  <c:v>New client revenue</c:v>
                </c:pt>
              </c:strCache>
            </c:strRef>
          </c:tx>
          <c:spPr>
            <a:ln w="25400">
              <a:solidFill>
                <a:srgbClr val="FF6600"/>
              </a:solidFill>
              <a:prstDash val="solid"/>
            </a:ln>
          </c:spPr>
          <c:marker>
            <c:symbol val="square"/>
            <c:size val="4"/>
            <c:spPr>
              <a:noFill/>
              <a:ln w="9525">
                <a:noFill/>
              </a:ln>
            </c:spPr>
          </c:marker>
          <c:cat>
            <c:numRef>
              <c:f>New_Quantiles_Figures!$B$20:$J$20</c:f>
              <c:numCache>
                <c:formatCode>General</c:formatCode>
                <c:ptCount val="9"/>
                <c:pt idx="0">
                  <c:v>10</c:v>
                </c:pt>
                <c:pt idx="1">
                  <c:v>20</c:v>
                </c:pt>
                <c:pt idx="2">
                  <c:v>30</c:v>
                </c:pt>
                <c:pt idx="3">
                  <c:v>40</c:v>
                </c:pt>
                <c:pt idx="4">
                  <c:v>50</c:v>
                </c:pt>
                <c:pt idx="5">
                  <c:v>60</c:v>
                </c:pt>
                <c:pt idx="6">
                  <c:v>70</c:v>
                </c:pt>
                <c:pt idx="7">
                  <c:v>80</c:v>
                </c:pt>
                <c:pt idx="8">
                  <c:v>90</c:v>
                </c:pt>
              </c:numCache>
            </c:numRef>
          </c:cat>
          <c:val>
            <c:numRef>
              <c:f>New_Quantiles_Figures!$B$21:$J$21</c:f>
              <c:numCache>
                <c:formatCode>General</c:formatCode>
                <c:ptCount val="9"/>
                <c:pt idx="0">
                  <c:v>-3.7500000000000019E-2</c:v>
                </c:pt>
                <c:pt idx="1">
                  <c:v>-6.0700000000000059E-2</c:v>
                </c:pt>
                <c:pt idx="2">
                  <c:v>-8.7100000000000025E-2</c:v>
                </c:pt>
                <c:pt idx="3">
                  <c:v>-0.11600000000000006</c:v>
                </c:pt>
                <c:pt idx="4">
                  <c:v>-0.15400000000000016</c:v>
                </c:pt>
                <c:pt idx="5">
                  <c:v>-0.16300000000000006</c:v>
                </c:pt>
                <c:pt idx="6">
                  <c:v>-0.35500000000000032</c:v>
                </c:pt>
                <c:pt idx="7">
                  <c:v>-0.67900000000000094</c:v>
                </c:pt>
                <c:pt idx="8">
                  <c:v>-0.51100000000000001</c:v>
                </c:pt>
              </c:numCache>
            </c:numRef>
          </c:val>
          <c:smooth val="0"/>
          <c:extLst>
            <c:ext xmlns:c16="http://schemas.microsoft.com/office/drawing/2014/chart" uri="{C3380CC4-5D6E-409C-BE32-E72D297353CC}">
              <c16:uniqueId val="{00000000-FFD7-4BBE-8FEC-1D8D95092B47}"/>
            </c:ext>
          </c:extLst>
        </c:ser>
        <c:ser>
          <c:idx val="1"/>
          <c:order val="1"/>
          <c:spPr>
            <a:ln w="25400">
              <a:solidFill>
                <a:srgbClr val="969696"/>
              </a:solidFill>
              <a:prstDash val="lgDash"/>
            </a:ln>
          </c:spPr>
          <c:marker>
            <c:symbol val="square"/>
            <c:size val="2"/>
            <c:spPr>
              <a:noFill/>
              <a:ln w="9525">
                <a:noFill/>
              </a:ln>
            </c:spPr>
          </c:marker>
          <c:val>
            <c:numRef>
              <c:f>New_Quantiles_Figures!$B$23:$J$23</c:f>
              <c:numCache>
                <c:formatCode>General</c:formatCode>
                <c:ptCount val="9"/>
                <c:pt idx="0" formatCode="0.00E+00">
                  <c:v>-8.9440000000000033E-2</c:v>
                </c:pt>
                <c:pt idx="1">
                  <c:v>-0.12302800000000008</c:v>
                </c:pt>
                <c:pt idx="2">
                  <c:v>-0.15158400000000016</c:v>
                </c:pt>
                <c:pt idx="3">
                  <c:v>-0.24085200000000001</c:v>
                </c:pt>
                <c:pt idx="4">
                  <c:v>-0.25729199999999997</c:v>
                </c:pt>
                <c:pt idx="5">
                  <c:v>-0.33940000000000053</c:v>
                </c:pt>
                <c:pt idx="6">
                  <c:v>-0.61764000000000097</c:v>
                </c:pt>
                <c:pt idx="7">
                  <c:v>-1.1513599999999999</c:v>
                </c:pt>
                <c:pt idx="8">
                  <c:v>-1.2851999999999988</c:v>
                </c:pt>
              </c:numCache>
            </c:numRef>
          </c:val>
          <c:smooth val="0"/>
          <c:extLst>
            <c:ext xmlns:c16="http://schemas.microsoft.com/office/drawing/2014/chart" uri="{C3380CC4-5D6E-409C-BE32-E72D297353CC}">
              <c16:uniqueId val="{00000001-FFD7-4BBE-8FEC-1D8D95092B47}"/>
            </c:ext>
          </c:extLst>
        </c:ser>
        <c:ser>
          <c:idx val="2"/>
          <c:order val="2"/>
          <c:spPr>
            <a:ln w="25400">
              <a:solidFill>
                <a:srgbClr val="969696"/>
              </a:solidFill>
              <a:prstDash val="lgDash"/>
            </a:ln>
          </c:spPr>
          <c:marker>
            <c:symbol val="square"/>
            <c:size val="2"/>
            <c:spPr>
              <a:noFill/>
              <a:ln w="9525">
                <a:noFill/>
              </a:ln>
            </c:spPr>
          </c:marker>
          <c:val>
            <c:numRef>
              <c:f>New_Quantiles_Figures!$B$24:$J$24</c:f>
              <c:numCache>
                <c:formatCode>General</c:formatCode>
                <c:ptCount val="9"/>
                <c:pt idx="0">
                  <c:v>1.4440000000000001E-2</c:v>
                </c:pt>
                <c:pt idx="1">
                  <c:v>1.628000000000007E-3</c:v>
                </c:pt>
                <c:pt idx="2">
                  <c:v>-2.2616000000000018E-2</c:v>
                </c:pt>
                <c:pt idx="3">
                  <c:v>8.852000000000023E-3</c:v>
                </c:pt>
                <c:pt idx="4">
                  <c:v>-5.0708000000000031E-2</c:v>
                </c:pt>
                <c:pt idx="5">
                  <c:v>1.3399999999999994E-2</c:v>
                </c:pt>
                <c:pt idx="6">
                  <c:v>-9.2360000000000012E-2</c:v>
                </c:pt>
                <c:pt idx="7">
                  <c:v>-0.20664000000000021</c:v>
                </c:pt>
                <c:pt idx="8">
                  <c:v>0.26320000000000005</c:v>
                </c:pt>
              </c:numCache>
            </c:numRef>
          </c:val>
          <c:smooth val="0"/>
          <c:extLst>
            <c:ext xmlns:c16="http://schemas.microsoft.com/office/drawing/2014/chart" uri="{C3380CC4-5D6E-409C-BE32-E72D297353CC}">
              <c16:uniqueId val="{00000002-FFD7-4BBE-8FEC-1D8D95092B47}"/>
            </c:ext>
          </c:extLst>
        </c:ser>
        <c:dLbls>
          <c:showLegendKey val="0"/>
          <c:showVal val="0"/>
          <c:showCatName val="0"/>
          <c:showSerName val="0"/>
          <c:showPercent val="0"/>
          <c:showBubbleSize val="0"/>
        </c:dLbls>
        <c:marker val="1"/>
        <c:smooth val="0"/>
        <c:axId val="395595136"/>
        <c:axId val="256110976"/>
      </c:lineChart>
      <c:catAx>
        <c:axId val="395595136"/>
        <c:scaling>
          <c:orientation val="minMax"/>
        </c:scaling>
        <c:delete val="0"/>
        <c:axPos val="b"/>
        <c:numFmt formatCode="General" sourceLinked="1"/>
        <c:majorTickMark val="out"/>
        <c:minorTickMark val="none"/>
        <c:tickLblPos val="nextTo"/>
        <c:txPr>
          <a:bodyPr rot="0" vert="horz"/>
          <a:lstStyle/>
          <a:p>
            <a:pPr>
              <a:defRPr sz="1100" b="0" i="0" u="none" strike="noStrike" baseline="0">
                <a:solidFill>
                  <a:srgbClr val="000000"/>
                </a:solidFill>
                <a:latin typeface="Times New Roman"/>
                <a:ea typeface="Times New Roman"/>
                <a:cs typeface="Times New Roman"/>
              </a:defRPr>
            </a:pPr>
            <a:endParaRPr lang="ca-ES"/>
          </a:p>
        </c:txPr>
        <c:crossAx val="256110976"/>
        <c:crossesAt val="-1.5"/>
        <c:auto val="1"/>
        <c:lblAlgn val="ctr"/>
        <c:lblOffset val="100"/>
        <c:noMultiLvlLbl val="0"/>
      </c:catAx>
      <c:valAx>
        <c:axId val="256110976"/>
        <c:scaling>
          <c:orientation val="minMax"/>
          <c:max val="0.25"/>
        </c:scaling>
        <c:delete val="0"/>
        <c:axPos val="l"/>
        <c:majorGridlines>
          <c:spPr>
            <a:ln w="3175">
              <a:solidFill>
                <a:srgbClr val="FFFFFF"/>
              </a:solidFill>
              <a:prstDash val="solid"/>
            </a:ln>
          </c:spPr>
        </c:majorGridlines>
        <c:numFmt formatCode="General" sourceLinked="1"/>
        <c:majorTickMark val="out"/>
        <c:minorTickMark val="none"/>
        <c:tickLblPos val="nextTo"/>
        <c:txPr>
          <a:bodyPr rot="0" vert="horz"/>
          <a:lstStyle/>
          <a:p>
            <a:pPr>
              <a:defRPr sz="1100" b="0" i="0" u="none" strike="noStrike" baseline="0">
                <a:solidFill>
                  <a:srgbClr val="000000"/>
                </a:solidFill>
                <a:latin typeface="Times New Roman"/>
                <a:ea typeface="Times New Roman"/>
                <a:cs typeface="Times New Roman"/>
              </a:defRPr>
            </a:pPr>
            <a:endParaRPr lang="ca-ES"/>
          </a:p>
        </c:txPr>
        <c:crossAx val="395595136"/>
        <c:crosses val="autoZero"/>
        <c:crossBetween val="between"/>
        <c:majorUnit val="0.25"/>
      </c:valAx>
    </c:plotArea>
    <c:plotVisOnly val="1"/>
    <c:dispBlanksAs val="gap"/>
    <c:showDLblsOverMax val="0"/>
  </c:chart>
  <c:spPr>
    <a:solidFill>
      <a:srgbClr val="FFFFFF"/>
    </a:solidFill>
    <a:ln w="9525">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5 Imagen" descr="https://www.startpage.com/av/proxy-image?piurl=https%3A%2F%2Fupload.wikimedia.org%2Fwikipedia%2Fcommons%2F5%2F53%2FLogo_UPF.jpg&amp;sp=1609783729T769142bb496797e1a07340724fe25a3bcac531b731836ab557775b76c75b281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3450" y="77470"/>
            <a:ext cx="1472565" cy="508000"/>
          </a:xfrm>
          <a:prstGeom prst="rect">
            <a:avLst/>
          </a:prstGeom>
          <a:noFill/>
          <a:ln>
            <a:noFill/>
          </a:ln>
        </p:spPr>
      </p:pic>
      <p:pic>
        <p:nvPicPr>
          <p:cNvPr id="7" name="Picture 2"/>
          <p:cNvPicPr/>
          <p:nvPr/>
        </p:nvPicPr>
        <p:blipFill rotWithShape="1">
          <a:blip r:embed="rId3" cstate="print">
            <a:extLst>
              <a:ext uri="{28A0092B-C50C-407E-A947-70E740481C1C}">
                <a14:useLocalDpi xmlns:a14="http://schemas.microsoft.com/office/drawing/2010/main" val="0"/>
              </a:ext>
            </a:extLst>
          </a:blip>
          <a:srcRect l="25242" t="27523" r="24595" b="27103"/>
          <a:stretch/>
        </p:blipFill>
        <p:spPr bwMode="auto">
          <a:xfrm>
            <a:off x="8141642" y="0"/>
            <a:ext cx="1040130" cy="662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2696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4436114" cy="355306"/>
          </a:xfrm>
          <a:prstGeom prst="rect">
            <a:avLst/>
          </a:prstGeom>
          <a:noFill/>
          <a:ln w="9525">
            <a:noFill/>
            <a:miter lim="800000"/>
            <a:headEnd/>
            <a:tailEnd/>
          </a:ln>
        </p:spPr>
        <p:txBody>
          <a:bodyPr vert="horz" wrap="square" lIns="94730" tIns="47365" rIns="94730" bIns="47365" numCol="1" anchor="t" anchorCtr="0" compatLnSpc="1">
            <a:prstTxWarp prst="textNoShape">
              <a:avLst/>
            </a:prstTxWarp>
          </a:bodyPr>
          <a:lstStyle>
            <a:lvl1pPr algn="l">
              <a:defRPr sz="1200"/>
            </a:lvl1pPr>
          </a:lstStyle>
          <a:p>
            <a:endParaRPr lang="es-ES"/>
          </a:p>
        </p:txBody>
      </p:sp>
      <p:sp>
        <p:nvSpPr>
          <p:cNvPr id="3" name="Date Placeholder 2"/>
          <p:cNvSpPr>
            <a:spLocks noGrp="1"/>
          </p:cNvSpPr>
          <p:nvPr>
            <p:ph type="dt" idx="1"/>
          </p:nvPr>
        </p:nvSpPr>
        <p:spPr bwMode="auto">
          <a:xfrm>
            <a:off x="5796110" y="1"/>
            <a:ext cx="4436114" cy="355306"/>
          </a:xfrm>
          <a:prstGeom prst="rect">
            <a:avLst/>
          </a:prstGeom>
          <a:noFill/>
          <a:ln w="9525">
            <a:noFill/>
            <a:miter lim="800000"/>
            <a:headEnd/>
            <a:tailEnd/>
          </a:ln>
        </p:spPr>
        <p:txBody>
          <a:bodyPr vert="horz" wrap="square" lIns="94730" tIns="47365" rIns="94730" bIns="47365" numCol="1" anchor="t" anchorCtr="0" compatLnSpc="1">
            <a:prstTxWarp prst="textNoShape">
              <a:avLst/>
            </a:prstTxWarp>
          </a:bodyPr>
          <a:lstStyle>
            <a:lvl1pPr algn="r">
              <a:defRPr sz="1200"/>
            </a:lvl1pPr>
          </a:lstStyle>
          <a:p>
            <a:fld id="{34D8F647-74A5-4131-AAE2-A3C6CAE3676D}" type="datetimeFigureOut">
              <a:rPr lang="en-US"/>
              <a:pPr/>
              <a:t>2/27/2026</a:t>
            </a:fld>
            <a:endParaRPr lang="en-US"/>
          </a:p>
        </p:txBody>
      </p:sp>
      <p:sp>
        <p:nvSpPr>
          <p:cNvPr id="4" name="Slide Image Placeholder 3"/>
          <p:cNvSpPr>
            <a:spLocks noGrp="1" noRot="1" noChangeAspect="1"/>
          </p:cNvSpPr>
          <p:nvPr>
            <p:ph type="sldImg" idx="2"/>
          </p:nvPr>
        </p:nvSpPr>
        <p:spPr>
          <a:xfrm>
            <a:off x="3343275" y="531813"/>
            <a:ext cx="3549650" cy="2663825"/>
          </a:xfrm>
          <a:prstGeom prst="rect">
            <a:avLst/>
          </a:prstGeom>
          <a:noFill/>
          <a:ln w="12700">
            <a:solidFill>
              <a:prstClr val="black"/>
            </a:solidFill>
          </a:ln>
        </p:spPr>
        <p:txBody>
          <a:bodyPr vert="horz" lIns="94768" tIns="47384" rIns="94768" bIns="47384" rtlCol="0" anchor="ctr"/>
          <a:lstStyle/>
          <a:p>
            <a:pPr lvl="0"/>
            <a:endParaRPr lang="en-US" noProof="0"/>
          </a:p>
        </p:txBody>
      </p:sp>
      <p:sp>
        <p:nvSpPr>
          <p:cNvPr id="5" name="Notes Placeholder 4"/>
          <p:cNvSpPr>
            <a:spLocks noGrp="1"/>
          </p:cNvSpPr>
          <p:nvPr>
            <p:ph type="body" sz="quarter" idx="3"/>
          </p:nvPr>
        </p:nvSpPr>
        <p:spPr bwMode="auto">
          <a:xfrm>
            <a:off x="1022984" y="3372566"/>
            <a:ext cx="8188647" cy="3194345"/>
          </a:xfrm>
          <a:prstGeom prst="rect">
            <a:avLst/>
          </a:prstGeom>
          <a:noFill/>
          <a:ln w="9525">
            <a:noFill/>
            <a:miter lim="800000"/>
            <a:headEnd/>
            <a:tailEnd/>
          </a:ln>
        </p:spPr>
        <p:txBody>
          <a:bodyPr vert="horz" wrap="square" lIns="94730" tIns="47365" rIns="94730" bIns="473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6742859"/>
            <a:ext cx="4436114" cy="355306"/>
          </a:xfrm>
          <a:prstGeom prst="rect">
            <a:avLst/>
          </a:prstGeom>
          <a:noFill/>
          <a:ln w="9525">
            <a:noFill/>
            <a:miter lim="800000"/>
            <a:headEnd/>
            <a:tailEnd/>
          </a:ln>
        </p:spPr>
        <p:txBody>
          <a:bodyPr vert="horz" wrap="square" lIns="94730" tIns="47365" rIns="94730" bIns="47365" numCol="1" anchor="b" anchorCtr="0" compatLnSpc="1">
            <a:prstTxWarp prst="textNoShape">
              <a:avLst/>
            </a:prstTxWarp>
          </a:bodyPr>
          <a:lstStyle>
            <a:lvl1pPr algn="l">
              <a:defRPr sz="1200"/>
            </a:lvl1pPr>
          </a:lstStyle>
          <a:p>
            <a:endParaRPr lang="es-ES"/>
          </a:p>
        </p:txBody>
      </p:sp>
      <p:sp>
        <p:nvSpPr>
          <p:cNvPr id="7" name="Slide Number Placeholder 6"/>
          <p:cNvSpPr>
            <a:spLocks noGrp="1"/>
          </p:cNvSpPr>
          <p:nvPr>
            <p:ph type="sldNum" sz="quarter" idx="5"/>
          </p:nvPr>
        </p:nvSpPr>
        <p:spPr bwMode="auto">
          <a:xfrm>
            <a:off x="5796110" y="6742859"/>
            <a:ext cx="4436114" cy="355306"/>
          </a:xfrm>
          <a:prstGeom prst="rect">
            <a:avLst/>
          </a:prstGeom>
          <a:noFill/>
          <a:ln w="9525">
            <a:noFill/>
            <a:miter lim="800000"/>
            <a:headEnd/>
            <a:tailEnd/>
          </a:ln>
        </p:spPr>
        <p:txBody>
          <a:bodyPr vert="horz" wrap="square" lIns="94730" tIns="47365" rIns="94730" bIns="47365" numCol="1" anchor="b" anchorCtr="0" compatLnSpc="1">
            <a:prstTxWarp prst="textNoShape">
              <a:avLst/>
            </a:prstTxWarp>
          </a:bodyPr>
          <a:lstStyle>
            <a:lvl1pPr algn="r">
              <a:defRPr sz="1200"/>
            </a:lvl1pPr>
          </a:lstStyle>
          <a:p>
            <a:fld id="{274FED94-FCC6-41FC-8933-5C71A0FACF3B}" type="slidenum">
              <a:rPr lang="en-US"/>
              <a:pPr/>
              <a:t>‹#›</a:t>
            </a:fld>
            <a:endParaRPr lang="en-US"/>
          </a:p>
        </p:txBody>
      </p:sp>
    </p:spTree>
    <p:extLst>
      <p:ext uri="{BB962C8B-B14F-4D97-AF65-F5344CB8AC3E}">
        <p14:creationId xmlns:p14="http://schemas.microsoft.com/office/powerpoint/2010/main" val="49106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ed.com/talks/sheryl_sandberg_why_we_have_too_few_women_leader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nmujer.gob.es/estadisticas/consulta.do?area=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p:txBody>
          <a:bodyPr/>
          <a:lstStyle/>
          <a:p>
            <a:endParaRPr lang="es-ES"/>
          </a:p>
        </p:txBody>
      </p:sp>
      <p:sp>
        <p:nvSpPr>
          <p:cNvPr id="47108" name="3 Marcador de número de diapositiva"/>
          <p:cNvSpPr>
            <a:spLocks noGrp="1"/>
          </p:cNvSpPr>
          <p:nvPr>
            <p:ph type="sldNum" sz="quarter" idx="5"/>
          </p:nvPr>
        </p:nvSpPr>
        <p:spPr>
          <a:noFill/>
        </p:spPr>
        <p:txBody>
          <a:bodyPr/>
          <a:lstStyle/>
          <a:p>
            <a:fld id="{0CB37EFA-D495-40A0-AC76-98432CEFEF84}"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14</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eaLnBrk="1" hangingPunct="1"/>
            <a:r>
              <a:rPr lang="es-ES"/>
              <a:t>Esto pasa también para hombres y mujeres con alto nivel educativo.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15</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eaLnBrk="1" hangingPunct="1"/>
            <a:r>
              <a:rPr lang="es-ES"/>
              <a:t>Esto pasa también para hombres y mujeres con alto nivel educativo.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17</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eaLnBrk="1" hangingPunct="1"/>
            <a:r>
              <a:rPr lang="es-ES"/>
              <a:t>Esto pasa también para hombres y mujeres con alto nivel educativo.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1" defTabSz="990500">
              <a:defRPr/>
            </a:pPr>
            <a:r>
              <a:rPr lang="es-ES" sz="1900" dirty="0" err="1">
                <a:latin typeface="Times New Roman" pitchFamily="18" charset="0"/>
              </a:rPr>
              <a:t>Sheryl</a:t>
            </a:r>
            <a:r>
              <a:rPr lang="es-ES" sz="1900" dirty="0">
                <a:latin typeface="Times New Roman" pitchFamily="18" charset="0"/>
              </a:rPr>
              <a:t> </a:t>
            </a:r>
            <a:r>
              <a:rPr lang="es-ES" sz="1900" dirty="0" err="1">
                <a:latin typeface="Times New Roman" pitchFamily="18" charset="0"/>
              </a:rPr>
              <a:t>Sandberg</a:t>
            </a:r>
            <a:r>
              <a:rPr lang="es-ES" sz="1900" dirty="0">
                <a:latin typeface="Times New Roman" pitchFamily="18" charset="0"/>
              </a:rPr>
              <a:t>, ejecutiva de Facebook: “As a </a:t>
            </a:r>
            <a:r>
              <a:rPr lang="es-ES" sz="1900" dirty="0" err="1">
                <a:latin typeface="Times New Roman" pitchFamily="18" charset="0"/>
              </a:rPr>
              <a:t>society</a:t>
            </a:r>
            <a:r>
              <a:rPr lang="es-ES" sz="1900" dirty="0">
                <a:latin typeface="Times New Roman" pitchFamily="18" charset="0"/>
              </a:rPr>
              <a:t> </a:t>
            </a:r>
            <a:r>
              <a:rPr lang="es-ES" sz="1900" dirty="0" err="1">
                <a:latin typeface="Times New Roman" pitchFamily="18" charset="0"/>
              </a:rPr>
              <a:t>we</a:t>
            </a:r>
            <a:r>
              <a:rPr lang="es-ES" sz="1900" dirty="0">
                <a:latin typeface="Times New Roman" pitchFamily="18" charset="0"/>
              </a:rPr>
              <a:t> </a:t>
            </a:r>
            <a:r>
              <a:rPr lang="es-ES" sz="1900" dirty="0" err="1">
                <a:latin typeface="Times New Roman" pitchFamily="18" charset="0"/>
              </a:rPr>
              <a:t>put</a:t>
            </a:r>
            <a:r>
              <a:rPr lang="es-ES" sz="1900" dirty="0">
                <a:latin typeface="Times New Roman" pitchFamily="18" charset="0"/>
              </a:rPr>
              <a:t> more </a:t>
            </a:r>
            <a:r>
              <a:rPr lang="es-ES" sz="1900" dirty="0" err="1">
                <a:latin typeface="Times New Roman" pitchFamily="18" charset="0"/>
              </a:rPr>
              <a:t>pressure</a:t>
            </a:r>
            <a:r>
              <a:rPr lang="es-ES" sz="1900" dirty="0">
                <a:latin typeface="Times New Roman" pitchFamily="18" charset="0"/>
              </a:rPr>
              <a:t> </a:t>
            </a:r>
            <a:r>
              <a:rPr lang="es-ES" sz="1900" dirty="0" err="1">
                <a:latin typeface="Times New Roman" pitchFamily="18" charset="0"/>
              </a:rPr>
              <a:t>on</a:t>
            </a:r>
            <a:r>
              <a:rPr lang="es-ES" sz="1900" dirty="0">
                <a:latin typeface="Times New Roman" pitchFamily="18" charset="0"/>
              </a:rPr>
              <a:t> </a:t>
            </a:r>
            <a:r>
              <a:rPr lang="es-ES" sz="1900" dirty="0" err="1">
                <a:latin typeface="Times New Roman" pitchFamily="18" charset="0"/>
              </a:rPr>
              <a:t>boys</a:t>
            </a:r>
            <a:r>
              <a:rPr lang="es-ES" sz="1900" dirty="0">
                <a:latin typeface="Times New Roman" pitchFamily="18" charset="0"/>
              </a:rPr>
              <a:t> to </a:t>
            </a:r>
            <a:r>
              <a:rPr lang="es-ES" sz="1900" dirty="0" err="1">
                <a:latin typeface="Times New Roman" pitchFamily="18" charset="0"/>
              </a:rPr>
              <a:t>succeed</a:t>
            </a:r>
            <a:r>
              <a:rPr lang="es-ES" sz="1900" dirty="0">
                <a:latin typeface="Times New Roman" pitchFamily="18" charset="0"/>
              </a:rPr>
              <a:t>”  </a:t>
            </a:r>
            <a:r>
              <a:rPr lang="es-ES" sz="1900" dirty="0">
                <a:solidFill>
                  <a:srgbClr val="278DA5"/>
                </a:solidFill>
                <a:latin typeface="Times New Roman" pitchFamily="18" charset="0"/>
                <a:hlinkClick r:id="rId3"/>
              </a:rPr>
              <a:t>VIDEO</a:t>
            </a:r>
            <a:endParaRPr lang="es-ES" sz="1900" dirty="0">
              <a:solidFill>
                <a:srgbClr val="278DA5"/>
              </a:solidFill>
              <a:latin typeface="Times New Roman" pitchFamily="18" charset="0"/>
            </a:endParaRPr>
          </a:p>
          <a:p>
            <a:r>
              <a:rPr lang="es-ES" sz="1300" dirty="0">
                <a:latin typeface="Times New Roman" pitchFamily="18" charset="0"/>
              </a:rPr>
              <a:t>(¿a causa de los estereotipos y el sexismo en la educación, los medios de comunicación, los juguetes?) </a:t>
            </a:r>
            <a:endParaRPr lang="es-ES" dirty="0"/>
          </a:p>
        </p:txBody>
      </p:sp>
      <p:sp>
        <p:nvSpPr>
          <p:cNvPr id="4" name="3 Marcador de número de diapositiva"/>
          <p:cNvSpPr>
            <a:spLocks noGrp="1"/>
          </p:cNvSpPr>
          <p:nvPr>
            <p:ph type="sldNum" sz="quarter" idx="10"/>
          </p:nvPr>
        </p:nvSpPr>
        <p:spPr/>
        <p:txBody>
          <a:bodyPr/>
          <a:lstStyle/>
          <a:p>
            <a:fld id="{3A6014E4-A7BF-42BC-A00D-F5F37D1311F7}" type="slidenum">
              <a:rPr lang="es-ES" smtClean="0"/>
              <a:t>19</a:t>
            </a:fld>
            <a:endParaRPr lang="es-ES"/>
          </a:p>
        </p:txBody>
      </p:sp>
    </p:spTree>
    <p:extLst>
      <p:ext uri="{BB962C8B-B14F-4D97-AF65-F5344CB8AC3E}">
        <p14:creationId xmlns:p14="http://schemas.microsoft.com/office/powerpoint/2010/main" val="23697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21</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eaLnBrk="1" hangingPunct="1"/>
            <a:r>
              <a:rPr lang="es-ES" sz="1300" dirty="0">
                <a:hlinkClick r:id="rId3"/>
              </a:rPr>
              <a:t>http://www.inmujer.gob.es/estadisticas/consulta.do?area=8</a:t>
            </a:r>
            <a:endParaRPr lang="es-ES" sz="1300" dirty="0"/>
          </a:p>
          <a:p>
            <a:pPr eaLnBrk="1" hangingPunct="1"/>
            <a:r>
              <a:rPr lang="es-ES" dirty="0"/>
              <a:t>http://www.poderjudicial.es/cgpj/es/Poder-Judicial/En-Portada/Seis-de-cada-diez-nuevos-jueces-son-mujeres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22</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eaLnBrk="1" hangingPunct="1"/>
            <a:r>
              <a:rPr lang="es-ES" dirty="0"/>
              <a:t>NEXT</a:t>
            </a:r>
            <a:r>
              <a:rPr lang="es-ES" baseline="0" dirty="0"/>
              <a:t> TIME! </a:t>
            </a:r>
            <a:r>
              <a:rPr lang="es-ES" baseline="0" dirty="0" err="1"/>
              <a:t>Read</a:t>
            </a:r>
            <a:r>
              <a:rPr lang="es-ES" baseline="0" dirty="0"/>
              <a:t> UNESCO </a:t>
            </a:r>
            <a:r>
              <a:rPr lang="es-ES" baseline="0" dirty="0" err="1"/>
              <a:t>report</a:t>
            </a:r>
            <a:r>
              <a:rPr lang="es-ES" baseline="0"/>
              <a:t> - https://unesdoc.unesco.org/</a:t>
            </a:r>
            <a:r>
              <a:rPr lang="es-ES" baseline="0" dirty="0" err="1"/>
              <a:t>ark</a:t>
            </a:r>
            <a:r>
              <a:rPr lang="es-ES" baseline="0" dirty="0"/>
              <a:t>:/48223/pf0000375429</a:t>
            </a:r>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23</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marL="613904" indent="-495250">
              <a:lnSpc>
                <a:spcPct val="90000"/>
              </a:lnSpc>
              <a:buClr>
                <a:srgbClr val="009999"/>
              </a:buClr>
            </a:pPr>
            <a:r>
              <a:rPr lang="es-ES" sz="1300" dirty="0">
                <a:latin typeface="Times New Roman" pitchFamily="18" charset="0"/>
              </a:rPr>
              <a:t>Aprovechad las asignaturas optativas y el TFG para aplicar el </a:t>
            </a:r>
            <a:r>
              <a:rPr lang="es-ES" sz="1300" dirty="0" err="1">
                <a:latin typeface="Times New Roman" pitchFamily="18" charset="0"/>
              </a:rPr>
              <a:t>mainstream</a:t>
            </a:r>
            <a:r>
              <a:rPr lang="es-ES" sz="1300" dirty="0">
                <a:latin typeface="Times New Roman" pitchFamily="18" charset="0"/>
              </a:rPr>
              <a:t> </a:t>
            </a:r>
            <a:r>
              <a:rPr lang="es-ES" sz="1300" dirty="0" err="1">
                <a:latin typeface="Times New Roman" pitchFamily="18" charset="0"/>
              </a:rPr>
              <a:t>economics</a:t>
            </a:r>
            <a:r>
              <a:rPr lang="es-ES" sz="1300" dirty="0">
                <a:latin typeface="Times New Roman" pitchFamily="18" charset="0"/>
              </a:rPr>
              <a:t> a cuestiones del mundo real que os interesen</a:t>
            </a:r>
          </a:p>
          <a:p>
            <a:pPr marL="613904" indent="-495250">
              <a:lnSpc>
                <a:spcPct val="90000"/>
              </a:lnSpc>
              <a:buClr>
                <a:srgbClr val="009999"/>
              </a:buClr>
            </a:pPr>
            <a:r>
              <a:rPr lang="es-ES" sz="1300" dirty="0"/>
              <a:t> Janet Curry, Justin </a:t>
            </a:r>
            <a:r>
              <a:rPr lang="es-ES" sz="1300" dirty="0" err="1"/>
              <a:t>Wolfers</a:t>
            </a:r>
            <a:r>
              <a:rPr lang="es-ES" sz="1300" dirty="0"/>
              <a:t>/</a:t>
            </a:r>
            <a:r>
              <a:rPr lang="es-ES" sz="1300" dirty="0" err="1"/>
              <a:t>Niederle</a:t>
            </a:r>
            <a:r>
              <a:rPr lang="es-ES" sz="1300" dirty="0"/>
              <a:t>, Ester </a:t>
            </a:r>
            <a:r>
              <a:rPr lang="es-ES" sz="1300" dirty="0" err="1"/>
              <a:t>Duflo</a:t>
            </a:r>
            <a:r>
              <a:rPr lang="es-ES" sz="1300" dirty="0"/>
              <a:t>, Rachel </a:t>
            </a:r>
            <a:r>
              <a:rPr lang="es-ES" sz="1300" dirty="0" err="1"/>
              <a:t>Griffith</a:t>
            </a:r>
            <a:r>
              <a:rPr lang="es-ES" sz="1300" dirty="0"/>
              <a:t>, XXXX, (Pobreza, desigualdad, desarrollo económico, Great </a:t>
            </a:r>
            <a:r>
              <a:rPr lang="es-ES" sz="1300" dirty="0" err="1"/>
              <a:t>Recession</a:t>
            </a:r>
            <a:r>
              <a:rPr lang="es-ES" sz="1300" dirty="0"/>
              <a:t>, </a:t>
            </a:r>
            <a:r>
              <a:rPr lang="es-ES" sz="1300" dirty="0" err="1"/>
              <a:t>Obesity</a:t>
            </a:r>
            <a:r>
              <a:rPr lang="es-ES" sz="1300" dirty="0"/>
              <a:t> </a:t>
            </a:r>
            <a:r>
              <a:rPr lang="es-ES" sz="1300" dirty="0" err="1"/>
              <a:t>Epidemic</a:t>
            </a:r>
            <a:r>
              <a:rPr lang="es-ES" sz="1300" dirty="0"/>
              <a:t>, etc.)</a:t>
            </a:r>
            <a:endParaRPr lang="es-ES" sz="1300" dirty="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spcBef>
                <a:spcPct val="0"/>
              </a:spcBef>
            </a:pPr>
            <a:r>
              <a:rPr lang="en-US">
                <a:latin typeface="Times New Roman" pitchFamily="18" charset="0"/>
              </a:rPr>
              <a:t>Ej: Carmina y otros comerciales en época de crisis. No consiguen vender publicidad. </a:t>
            </a:r>
          </a:p>
        </p:txBody>
      </p:sp>
      <p:sp>
        <p:nvSpPr>
          <p:cNvPr id="62468" name="Slide Number Placeholder 3"/>
          <p:cNvSpPr txBox="1">
            <a:spLocks noGrp="1"/>
          </p:cNvSpPr>
          <p:nvPr/>
        </p:nvSpPr>
        <p:spPr bwMode="auto">
          <a:xfrm>
            <a:off x="5797024" y="6742520"/>
            <a:ext cx="4435304" cy="355681"/>
          </a:xfrm>
          <a:prstGeom prst="rect">
            <a:avLst/>
          </a:prstGeom>
          <a:noFill/>
          <a:ln w="9525">
            <a:noFill/>
            <a:miter lim="800000"/>
            <a:headEnd/>
            <a:tailEnd/>
          </a:ln>
        </p:spPr>
        <p:txBody>
          <a:bodyPr lIns="92361" tIns="46180" rIns="92361" bIns="46180" anchor="b"/>
          <a:lstStyle/>
          <a:p>
            <a:pPr algn="r" defTabSz="453423">
              <a:buClr>
                <a:srgbClr val="000000"/>
              </a:buClr>
              <a:buSzPct val="100000"/>
            </a:pPr>
            <a:fld id="{5AA0D7F4-277E-4D0B-8D83-5D5CEA898390}" type="slidenum">
              <a:rPr lang="en-US" sz="1100">
                <a:solidFill>
                  <a:schemeClr val="bg1"/>
                </a:solidFill>
                <a:latin typeface="Calibri" pitchFamily="34" charset="0"/>
              </a:rPr>
              <a:pPr algn="r" defTabSz="453423">
                <a:buClr>
                  <a:srgbClr val="000000"/>
                </a:buClr>
                <a:buSzPct val="100000"/>
              </a:pPr>
              <a:t>25</a:t>
            </a:fld>
            <a:endParaRPr lang="en-US" sz="1100" dirty="0">
              <a:solidFill>
                <a:schemeClr val="bg1"/>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dirty="0">
                <a:latin typeface="Times New Roman" pitchFamily="18" charset="0"/>
              </a:rPr>
              <a:t>The program paid on average $55 a month (over</a:t>
            </a:r>
          </a:p>
          <a:p>
            <a:r>
              <a:rPr lang="en-US" dirty="0">
                <a:latin typeface="Times New Roman" pitchFamily="18" charset="0"/>
              </a:rPr>
              <a:t>one-</a:t>
            </a:r>
            <a:r>
              <a:rPr lang="en-US" dirty="0" err="1">
                <a:latin typeface="Times New Roman" pitchFamily="18" charset="0"/>
              </a:rPr>
              <a:t>fifi</a:t>
            </a:r>
            <a:r>
              <a:rPr lang="en-US" dirty="0">
                <a:latin typeface="Times New Roman" pitchFamily="18" charset="0"/>
              </a:rPr>
              <a:t> </a:t>
            </a:r>
            <a:r>
              <a:rPr lang="en-US" dirty="0" err="1">
                <a:latin typeface="Times New Roman" pitchFamily="18" charset="0"/>
              </a:rPr>
              <a:t>fth</a:t>
            </a:r>
            <a:r>
              <a:rPr lang="en-US" dirty="0">
                <a:latin typeface="Times New Roman" pitchFamily="18" charset="0"/>
              </a:rPr>
              <a:t> of the average family income) for families whose children attended school.</a:t>
            </a:r>
          </a:p>
          <a:p>
            <a:r>
              <a:rPr lang="en-US" dirty="0" err="1">
                <a:latin typeface="Times New Roman" pitchFamily="18" charset="0"/>
              </a:rPr>
              <a:t>Gneezy</a:t>
            </a:r>
            <a:r>
              <a:rPr lang="en-US" dirty="0">
                <a:latin typeface="Times New Roman" pitchFamily="18" charset="0"/>
              </a:rPr>
              <a:t> et al. </a:t>
            </a:r>
          </a:p>
          <a:p>
            <a:r>
              <a:rPr lang="en-US" dirty="0">
                <a:latin typeface="Times New Roman" pitchFamily="18" charset="0"/>
              </a:rPr>
              <a:t>“The evaluation of the </a:t>
            </a:r>
            <a:r>
              <a:rPr lang="en-US" dirty="0" err="1">
                <a:latin typeface="Times New Roman" pitchFamily="18" charset="0"/>
              </a:rPr>
              <a:t>fifi</a:t>
            </a:r>
            <a:r>
              <a:rPr lang="en-US" dirty="0">
                <a:latin typeface="Times New Roman" pitchFamily="18" charset="0"/>
              </a:rPr>
              <a:t> </a:t>
            </a:r>
            <a:r>
              <a:rPr lang="en-US" dirty="0" err="1">
                <a:latin typeface="Times New Roman" pitchFamily="18" charset="0"/>
              </a:rPr>
              <a:t>rst</a:t>
            </a:r>
            <a:r>
              <a:rPr lang="en-US" dirty="0">
                <a:latin typeface="Times New Roman" pitchFamily="18" charset="0"/>
              </a:rPr>
              <a:t> years of the program shows school entry at earlier ages, less</a:t>
            </a:r>
          </a:p>
          <a:p>
            <a:r>
              <a:rPr lang="en-US" dirty="0">
                <a:latin typeface="Times New Roman" pitchFamily="18" charset="0"/>
              </a:rPr>
              <a:t>grade repetition, better grade progression, lower drop-out rates, and higher school</a:t>
            </a:r>
          </a:p>
          <a:p>
            <a:r>
              <a:rPr lang="en-US" dirty="0">
                <a:latin typeface="Times New Roman" pitchFamily="18" charset="0"/>
              </a:rPr>
              <a:t>reentry among drop-outs. Particularly noteworthy are the reduction of drop-out rates</a:t>
            </a:r>
          </a:p>
          <a:p>
            <a:r>
              <a:rPr lang="en-US" dirty="0">
                <a:latin typeface="Times New Roman" pitchFamily="18" charset="0"/>
              </a:rPr>
              <a:t>during the transition from primary to secondary school, and that grade progression</a:t>
            </a:r>
          </a:p>
          <a:p>
            <a:r>
              <a:rPr lang="en-US" dirty="0">
                <a:latin typeface="Times New Roman" pitchFamily="18" charset="0"/>
              </a:rPr>
              <a:t>occurred even with younger siblings who do not receive educational incentives</a:t>
            </a:r>
          </a:p>
          <a:p>
            <a:r>
              <a:rPr lang="es-ES" dirty="0" err="1">
                <a:latin typeface="Times New Roman" pitchFamily="18" charset="0"/>
              </a:rPr>
              <a:t>through</a:t>
            </a:r>
            <a:r>
              <a:rPr lang="es-ES" dirty="0">
                <a:latin typeface="Times New Roman" pitchFamily="18" charset="0"/>
              </a:rPr>
              <a:t> </a:t>
            </a:r>
            <a:r>
              <a:rPr lang="es-ES" dirty="0" err="1">
                <a:latin typeface="Times New Roman" pitchFamily="18" charset="0"/>
              </a:rPr>
              <a:t>the</a:t>
            </a:r>
            <a:r>
              <a:rPr lang="es-ES" dirty="0">
                <a:latin typeface="Times New Roman" pitchFamily="18" charset="0"/>
              </a:rPr>
              <a:t> program.2</a:t>
            </a:r>
            <a:endParaRPr lang="en-US" dirty="0">
              <a:latin typeface="Times New Roman" pitchFamily="18" charset="0"/>
            </a:endParaRPr>
          </a:p>
        </p:txBody>
      </p:sp>
      <p:sp>
        <p:nvSpPr>
          <p:cNvPr id="84996" name="Slide Number Placeholder 3"/>
          <p:cNvSpPr txBox="1">
            <a:spLocks noGrp="1"/>
          </p:cNvSpPr>
          <p:nvPr/>
        </p:nvSpPr>
        <p:spPr bwMode="auto">
          <a:xfrm>
            <a:off x="5797024" y="6742520"/>
            <a:ext cx="4435304" cy="355681"/>
          </a:xfrm>
          <a:prstGeom prst="rect">
            <a:avLst/>
          </a:prstGeom>
          <a:noFill/>
          <a:ln w="9525">
            <a:noFill/>
            <a:miter lim="800000"/>
            <a:headEnd/>
            <a:tailEnd/>
          </a:ln>
        </p:spPr>
        <p:txBody>
          <a:bodyPr lIns="92361" tIns="46180" rIns="92361" bIns="46180" anchor="b"/>
          <a:lstStyle/>
          <a:p>
            <a:pPr algn="r" defTabSz="453423">
              <a:buClr>
                <a:srgbClr val="000000"/>
              </a:buClr>
              <a:buSzPct val="100000"/>
            </a:pPr>
            <a:fld id="{1C095E9B-2444-468F-9FB7-78C5CE6B9F35}" type="slidenum">
              <a:rPr lang="en-US" sz="1100">
                <a:solidFill>
                  <a:schemeClr val="bg1"/>
                </a:solidFill>
                <a:latin typeface="Calibri" pitchFamily="34" charset="0"/>
              </a:rPr>
              <a:pPr algn="r" defTabSz="453423">
                <a:buClr>
                  <a:srgbClr val="000000"/>
                </a:buClr>
                <a:buSzPct val="100000"/>
              </a:pPr>
              <a:t>26</a:t>
            </a:fld>
            <a:endParaRPr lang="en-US" sz="1100" dirty="0">
              <a:solidFill>
                <a:schemeClr val="bg1"/>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dirty="0">
                <a:latin typeface="Times New Roman" pitchFamily="18" charset="0"/>
              </a:rPr>
              <a:t>https://scholar.google.es/citations?user=d_aOWCkAAAAJ&amp;hl=en</a:t>
            </a:r>
          </a:p>
        </p:txBody>
      </p:sp>
      <p:sp>
        <p:nvSpPr>
          <p:cNvPr id="86020" name="Slide Number Placeholder 3"/>
          <p:cNvSpPr txBox="1">
            <a:spLocks noGrp="1"/>
          </p:cNvSpPr>
          <p:nvPr/>
        </p:nvSpPr>
        <p:spPr bwMode="auto">
          <a:xfrm>
            <a:off x="5797024" y="6742520"/>
            <a:ext cx="4435304" cy="355681"/>
          </a:xfrm>
          <a:prstGeom prst="rect">
            <a:avLst/>
          </a:prstGeom>
          <a:noFill/>
          <a:ln w="9525">
            <a:noFill/>
            <a:miter lim="800000"/>
            <a:headEnd/>
            <a:tailEnd/>
          </a:ln>
        </p:spPr>
        <p:txBody>
          <a:bodyPr lIns="92361" tIns="46180" rIns="92361" bIns="46180" anchor="b"/>
          <a:lstStyle/>
          <a:p>
            <a:pPr algn="r" defTabSz="453423">
              <a:buClr>
                <a:srgbClr val="000000"/>
              </a:buClr>
              <a:buSzPct val="100000"/>
            </a:pPr>
            <a:fld id="{1A503739-6BBE-44C8-8790-B80BA731159E}" type="slidenum">
              <a:rPr lang="en-US" sz="1100">
                <a:solidFill>
                  <a:schemeClr val="bg1"/>
                </a:solidFill>
                <a:latin typeface="Calibri" pitchFamily="34" charset="0"/>
              </a:rPr>
              <a:pPr algn="r" defTabSz="453423">
                <a:buClr>
                  <a:srgbClr val="000000"/>
                </a:buClr>
                <a:buSzPct val="100000"/>
              </a:pPr>
              <a:t>27</a:t>
            </a:fld>
            <a:endParaRPr lang="en-US" sz="1100" dirty="0">
              <a:solidFill>
                <a:schemeClr val="bg1"/>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2</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eaLnBrk="1" hangingPunct="1"/>
            <a:r>
              <a:rPr lang="es-ES" dirty="0"/>
              <a:t>Esto pasa también para hombres y mujeres con alto nivel educativo.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err="1">
                <a:latin typeface="Times New Roman" pitchFamily="18" charset="0"/>
              </a:rPr>
              <a:t>Tenemos</a:t>
            </a:r>
            <a:r>
              <a:rPr lang="en-US" sz="1200" dirty="0">
                <a:latin typeface="Times New Roman" pitchFamily="18" charset="0"/>
              </a:rPr>
              <a:t> que </a:t>
            </a:r>
            <a:r>
              <a:rPr lang="en-US" sz="1200" dirty="0" err="1">
                <a:latin typeface="Times New Roman" pitchFamily="18" charset="0"/>
              </a:rPr>
              <a:t>ser</a:t>
            </a:r>
            <a:r>
              <a:rPr lang="en-US" sz="1200" dirty="0">
                <a:latin typeface="Times New Roman" pitchFamily="18" charset="0"/>
              </a:rPr>
              <a:t> </a:t>
            </a:r>
            <a:r>
              <a:rPr lang="en-US" sz="1200" dirty="0" err="1">
                <a:latin typeface="Times New Roman" pitchFamily="18" charset="0"/>
              </a:rPr>
              <a:t>extremadamente</a:t>
            </a:r>
            <a:r>
              <a:rPr lang="en-US" sz="1200" dirty="0">
                <a:latin typeface="Times New Roman" pitchFamily="18" charset="0"/>
              </a:rPr>
              <a:t> </a:t>
            </a:r>
            <a:r>
              <a:rPr lang="en-US" sz="1200" dirty="0" err="1">
                <a:latin typeface="Times New Roman" pitchFamily="18" charset="0"/>
              </a:rPr>
              <a:t>cautos</a:t>
            </a:r>
            <a:r>
              <a:rPr lang="en-US" sz="1200" dirty="0">
                <a:latin typeface="Times New Roman" pitchFamily="18" charset="0"/>
              </a:rPr>
              <a:t> con la </a:t>
            </a:r>
            <a:r>
              <a:rPr lang="en-US" sz="1200" dirty="0" err="1">
                <a:latin typeface="Times New Roman" pitchFamily="18" charset="0"/>
              </a:rPr>
              <a:t>interpretación</a:t>
            </a:r>
            <a:r>
              <a:rPr lang="en-US" sz="1200" dirty="0">
                <a:latin typeface="Times New Roman" pitchFamily="18" charset="0"/>
              </a:rPr>
              <a:t> de las </a:t>
            </a:r>
            <a:r>
              <a:rPr lang="en-US" sz="1200" dirty="0" err="1">
                <a:latin typeface="Times New Roman" pitchFamily="18" charset="0"/>
              </a:rPr>
              <a:t>brechas</a:t>
            </a:r>
            <a:r>
              <a:rPr lang="en-US" sz="1200" dirty="0">
                <a:latin typeface="Times New Roman" pitchFamily="18" charset="0"/>
              </a:rPr>
              <a:t> de </a:t>
            </a:r>
            <a:r>
              <a:rPr lang="en-US" sz="1200" dirty="0" err="1">
                <a:latin typeface="Times New Roman" pitchFamily="18" charset="0"/>
              </a:rPr>
              <a:t>género</a:t>
            </a:r>
            <a:endParaRPr lang="en-US" sz="1200" dirty="0">
              <a:latin typeface="Times New Roman" pitchFamily="18" charset="0"/>
            </a:endParaRPr>
          </a:p>
          <a:p>
            <a:pPr eaLnBrk="1" hangingPunct="1"/>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spcBef>
                <a:spcPct val="0"/>
              </a:spcBef>
            </a:pPr>
            <a:endParaRPr lang="en-US">
              <a:latin typeface="Times New Roman" pitchFamily="18" charset="0"/>
            </a:endParaRPr>
          </a:p>
        </p:txBody>
      </p:sp>
      <p:sp>
        <p:nvSpPr>
          <p:cNvPr id="80900" name="Slide Number Placeholder 3"/>
          <p:cNvSpPr txBox="1">
            <a:spLocks noGrp="1"/>
          </p:cNvSpPr>
          <p:nvPr/>
        </p:nvSpPr>
        <p:spPr bwMode="auto">
          <a:xfrm>
            <a:off x="5797024" y="6742520"/>
            <a:ext cx="4435304" cy="355681"/>
          </a:xfrm>
          <a:prstGeom prst="rect">
            <a:avLst/>
          </a:prstGeom>
          <a:noFill/>
          <a:ln w="9525">
            <a:noFill/>
            <a:miter lim="800000"/>
            <a:headEnd/>
            <a:tailEnd/>
          </a:ln>
        </p:spPr>
        <p:txBody>
          <a:bodyPr lIns="92361" tIns="46180" rIns="92361" bIns="46180" anchor="b"/>
          <a:lstStyle/>
          <a:p>
            <a:pPr algn="r" defTabSz="453423">
              <a:buClr>
                <a:srgbClr val="000000"/>
              </a:buClr>
              <a:buSzPct val="100000"/>
            </a:pPr>
            <a:fld id="{D188212D-810E-4F43-B4B3-A04D1A7A1043}" type="slidenum">
              <a:rPr lang="en-US" sz="1100">
                <a:solidFill>
                  <a:schemeClr val="bg1"/>
                </a:solidFill>
                <a:latin typeface="Calibri" pitchFamily="34" charset="0"/>
              </a:rPr>
              <a:pPr algn="r" defTabSz="453423">
                <a:buClr>
                  <a:srgbClr val="000000"/>
                </a:buClr>
                <a:buSzPct val="100000"/>
              </a:pPr>
              <a:t>28</a:t>
            </a:fld>
            <a:endParaRPr lang="en-US" sz="1100" dirty="0">
              <a:solidFill>
                <a:schemeClr val="bg1"/>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spcBef>
                <a:spcPct val="0"/>
              </a:spcBef>
            </a:pPr>
            <a:endParaRPr lang="en-US">
              <a:latin typeface="Times New Roman" pitchFamily="18" charset="0"/>
            </a:endParaRPr>
          </a:p>
        </p:txBody>
      </p:sp>
      <p:sp>
        <p:nvSpPr>
          <p:cNvPr id="80900" name="Slide Number Placeholder 3"/>
          <p:cNvSpPr txBox="1">
            <a:spLocks noGrp="1"/>
          </p:cNvSpPr>
          <p:nvPr/>
        </p:nvSpPr>
        <p:spPr bwMode="auto">
          <a:xfrm>
            <a:off x="5797024" y="6742520"/>
            <a:ext cx="4435304" cy="355681"/>
          </a:xfrm>
          <a:prstGeom prst="rect">
            <a:avLst/>
          </a:prstGeom>
          <a:noFill/>
          <a:ln w="9525">
            <a:noFill/>
            <a:miter lim="800000"/>
            <a:headEnd/>
            <a:tailEnd/>
          </a:ln>
        </p:spPr>
        <p:txBody>
          <a:bodyPr lIns="92361" tIns="46180" rIns="92361" bIns="46180" anchor="b"/>
          <a:lstStyle/>
          <a:p>
            <a:pPr algn="r" defTabSz="453423">
              <a:buClr>
                <a:srgbClr val="000000"/>
              </a:buClr>
              <a:buSzPct val="100000"/>
            </a:pPr>
            <a:fld id="{D188212D-810E-4F43-B4B3-A04D1A7A1043}" type="slidenum">
              <a:rPr lang="en-US" sz="1100">
                <a:solidFill>
                  <a:schemeClr val="bg1"/>
                </a:solidFill>
                <a:latin typeface="Calibri" pitchFamily="34" charset="0"/>
              </a:rPr>
              <a:pPr algn="r" defTabSz="453423">
                <a:buClr>
                  <a:srgbClr val="000000"/>
                </a:buClr>
                <a:buSzPct val="100000"/>
              </a:pPr>
              <a:t>29</a:t>
            </a:fld>
            <a:endParaRPr lang="en-US" sz="1100" dirty="0">
              <a:solidFill>
                <a:schemeClr val="bg1"/>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spcBef>
                <a:spcPct val="0"/>
              </a:spcBef>
            </a:pPr>
            <a:r>
              <a:rPr lang="en-US" dirty="0">
                <a:latin typeface="Times New Roman" pitchFamily="18" charset="0"/>
              </a:rPr>
              <a:t>Los</a:t>
            </a:r>
            <a:r>
              <a:rPr lang="en-US" baseline="0" dirty="0">
                <a:latin typeface="Times New Roman" pitchFamily="18" charset="0"/>
              </a:rPr>
              <a:t> </a:t>
            </a:r>
            <a:r>
              <a:rPr lang="en-US" baseline="0" dirty="0" err="1">
                <a:latin typeface="Times New Roman" pitchFamily="18" charset="0"/>
              </a:rPr>
              <a:t>saltos</a:t>
            </a:r>
            <a:r>
              <a:rPr lang="en-US" baseline="0" dirty="0">
                <a:latin typeface="Times New Roman" pitchFamily="18" charset="0"/>
              </a:rPr>
              <a:t> </a:t>
            </a:r>
            <a:r>
              <a:rPr lang="en-US" baseline="0" dirty="0" err="1">
                <a:latin typeface="Times New Roman" pitchFamily="18" charset="0"/>
              </a:rPr>
              <a:t>excesivos</a:t>
            </a:r>
            <a:r>
              <a:rPr lang="en-US" baseline="0" dirty="0">
                <a:latin typeface="Times New Roman" pitchFamily="18" charset="0"/>
              </a:rPr>
              <a:t> </a:t>
            </a:r>
            <a:r>
              <a:rPr lang="en-US" baseline="0" dirty="0" err="1">
                <a:latin typeface="Times New Roman" pitchFamily="18" charset="0"/>
              </a:rPr>
              <a:t>también</a:t>
            </a:r>
            <a:r>
              <a:rPr lang="en-US" baseline="0" dirty="0">
                <a:latin typeface="Times New Roman" pitchFamily="18" charset="0"/>
              </a:rPr>
              <a:t> </a:t>
            </a:r>
            <a:r>
              <a:rPr lang="en-US" baseline="0" dirty="0" err="1">
                <a:latin typeface="Times New Roman" pitchFamily="18" charset="0"/>
              </a:rPr>
              <a:t>generan</a:t>
            </a:r>
            <a:r>
              <a:rPr lang="en-US" baseline="0" dirty="0">
                <a:latin typeface="Times New Roman" pitchFamily="18" charset="0"/>
              </a:rPr>
              <a:t> </a:t>
            </a:r>
            <a:r>
              <a:rPr lang="en-US" baseline="0" dirty="0" err="1">
                <a:latin typeface="Times New Roman" pitchFamily="18" charset="0"/>
              </a:rPr>
              <a:t>problemas</a:t>
            </a:r>
            <a:r>
              <a:rPr lang="en-US" baseline="0" dirty="0">
                <a:latin typeface="Times New Roman" pitchFamily="18" charset="0"/>
              </a:rPr>
              <a:t> </a:t>
            </a:r>
            <a:r>
              <a:rPr lang="en-US" baseline="0" dirty="0" err="1">
                <a:latin typeface="Times New Roman" pitchFamily="18" charset="0"/>
              </a:rPr>
              <a:t>en</a:t>
            </a:r>
            <a:r>
              <a:rPr lang="en-US" baseline="0" dirty="0">
                <a:latin typeface="Times New Roman" pitchFamily="18" charset="0"/>
              </a:rPr>
              <a:t> </a:t>
            </a:r>
            <a:r>
              <a:rPr lang="en-US" baseline="0" dirty="0" err="1">
                <a:latin typeface="Times New Roman" pitchFamily="18" charset="0"/>
              </a:rPr>
              <a:t>los</a:t>
            </a:r>
            <a:r>
              <a:rPr lang="en-US" baseline="0" dirty="0">
                <a:latin typeface="Times New Roman" pitchFamily="18" charset="0"/>
              </a:rPr>
              <a:t> </a:t>
            </a:r>
            <a:r>
              <a:rPr lang="en-US" baseline="0" dirty="0" err="1">
                <a:latin typeface="Times New Roman" pitchFamily="18" charset="0"/>
              </a:rPr>
              <a:t>tipos</a:t>
            </a:r>
            <a:r>
              <a:rPr lang="en-US" baseline="0" dirty="0">
                <a:latin typeface="Times New Roman" pitchFamily="18" charset="0"/>
              </a:rPr>
              <a:t> </a:t>
            </a:r>
            <a:r>
              <a:rPr lang="en-US" baseline="0" dirty="0" err="1">
                <a:latin typeface="Times New Roman" pitchFamily="18" charset="0"/>
              </a:rPr>
              <a:t>impositivos</a:t>
            </a:r>
            <a:r>
              <a:rPr lang="en-US" baseline="0" dirty="0">
                <a:latin typeface="Times New Roman" pitchFamily="18" charset="0"/>
              </a:rPr>
              <a:t> (</a:t>
            </a:r>
            <a:r>
              <a:rPr lang="en-US" baseline="0" dirty="0" err="1">
                <a:latin typeface="Times New Roman" pitchFamily="18" charset="0"/>
              </a:rPr>
              <a:t>ej</a:t>
            </a:r>
            <a:r>
              <a:rPr lang="en-US" baseline="0" dirty="0">
                <a:latin typeface="Times New Roman" pitchFamily="18" charset="0"/>
              </a:rPr>
              <a:t>: IRPF)</a:t>
            </a:r>
            <a:endParaRPr lang="en-US" dirty="0">
              <a:latin typeface="Times New Roman" pitchFamily="18" charset="0"/>
            </a:endParaRPr>
          </a:p>
        </p:txBody>
      </p:sp>
      <p:sp>
        <p:nvSpPr>
          <p:cNvPr id="81924" name="Slide Number Placeholder 3"/>
          <p:cNvSpPr txBox="1">
            <a:spLocks noGrp="1"/>
          </p:cNvSpPr>
          <p:nvPr/>
        </p:nvSpPr>
        <p:spPr bwMode="auto">
          <a:xfrm>
            <a:off x="5797024" y="6742520"/>
            <a:ext cx="4435304" cy="355681"/>
          </a:xfrm>
          <a:prstGeom prst="rect">
            <a:avLst/>
          </a:prstGeom>
          <a:noFill/>
          <a:ln w="9525">
            <a:noFill/>
            <a:miter lim="800000"/>
            <a:headEnd/>
            <a:tailEnd/>
          </a:ln>
        </p:spPr>
        <p:txBody>
          <a:bodyPr lIns="92361" tIns="46180" rIns="92361" bIns="46180" anchor="b"/>
          <a:lstStyle/>
          <a:p>
            <a:pPr algn="r" defTabSz="453423">
              <a:buClr>
                <a:srgbClr val="000000"/>
              </a:buClr>
              <a:buSzPct val="100000"/>
            </a:pPr>
            <a:fld id="{80E6D333-AF0A-49D7-A72E-C89247973436}" type="slidenum">
              <a:rPr lang="en-US" sz="1100">
                <a:solidFill>
                  <a:schemeClr val="bg1"/>
                </a:solidFill>
                <a:latin typeface="Calibri" pitchFamily="34" charset="0"/>
              </a:rPr>
              <a:pPr algn="r" defTabSz="453423">
                <a:buClr>
                  <a:srgbClr val="000000"/>
                </a:buClr>
                <a:buSzPct val="100000"/>
              </a:pPr>
              <a:t>30</a:t>
            </a:fld>
            <a:endParaRPr lang="en-US" sz="1100" dirty="0">
              <a:solidFill>
                <a:schemeClr val="bg1"/>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p:txBody>
          <a:bodyPr/>
          <a:lstStyle/>
          <a:p>
            <a:endParaRPr lang="es-ES"/>
          </a:p>
        </p:txBody>
      </p:sp>
      <p:sp>
        <p:nvSpPr>
          <p:cNvPr id="47108" name="3 Marcador de número de diapositiva"/>
          <p:cNvSpPr>
            <a:spLocks noGrp="1"/>
          </p:cNvSpPr>
          <p:nvPr>
            <p:ph type="sldNum" sz="quarter" idx="5"/>
          </p:nvPr>
        </p:nvSpPr>
        <p:spPr>
          <a:noFill/>
        </p:spPr>
        <p:txBody>
          <a:bodyPr/>
          <a:lstStyle/>
          <a:p>
            <a:fld id="{0CB37EFA-D495-40A0-AC76-98432CEFEF84}" type="slidenum">
              <a:rPr lang="en-US"/>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p:txBody>
          <a:bodyPr/>
          <a:lstStyle/>
          <a:p>
            <a:r>
              <a:rPr lang="es-ES"/>
              <a:t>We observe gender gaps in career outcomes among high-skill individuals. Women are underrerepresented in top positions in the academic world but also in the medical profession, among CEOs and among lawyers which is the profession in which we will focus.</a:t>
            </a:r>
          </a:p>
          <a:p>
            <a:r>
              <a:rPr lang="en-US"/>
              <a:t>Firms do care about performance but often data is </a:t>
            </a:r>
            <a:r>
              <a:rPr lang="en-GB"/>
              <a:t>costly to gather and/or incomplete and often heterogeneous across industries and firms</a:t>
            </a:r>
            <a:endParaRPr lang="es-ES"/>
          </a:p>
          <a:p>
            <a:r>
              <a:rPr lang="es-ES"/>
              <a:t>This graph illustrates Median Weekly earnings all lawyers last decade</a:t>
            </a:r>
          </a:p>
          <a:p>
            <a:r>
              <a:rPr lang="es-ES"/>
              <a:t>The gap is not decreasing as older and more male dominated generations retire. </a:t>
            </a:r>
          </a:p>
          <a:p>
            <a:r>
              <a:rPr lang="es-ES"/>
              <a:t>Why is this figure puzzling?</a:t>
            </a:r>
          </a:p>
        </p:txBody>
      </p:sp>
      <p:sp>
        <p:nvSpPr>
          <p:cNvPr id="49156" name="3 Marcador de número de diapositiva"/>
          <p:cNvSpPr txBox="1">
            <a:spLocks noGrp="1"/>
          </p:cNvSpPr>
          <p:nvPr/>
        </p:nvSpPr>
        <p:spPr bwMode="auto">
          <a:xfrm>
            <a:off x="5796110" y="6742859"/>
            <a:ext cx="4436114" cy="355306"/>
          </a:xfrm>
          <a:prstGeom prst="rect">
            <a:avLst/>
          </a:prstGeom>
          <a:noFill/>
          <a:ln w="9525">
            <a:noFill/>
            <a:miter lim="800000"/>
            <a:headEnd/>
            <a:tailEnd/>
          </a:ln>
        </p:spPr>
        <p:txBody>
          <a:bodyPr lIns="94730" tIns="47365" rIns="94730" bIns="47365" anchor="b"/>
          <a:lstStyle/>
          <a:p>
            <a:pPr algn="r"/>
            <a:fld id="{6CC313D5-3CE3-473E-B815-EF2C0AF70239}" type="slidenum">
              <a:rPr lang="en-US" sz="1200"/>
              <a:pPr algn="r"/>
              <a:t>33</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p:txBody>
          <a:bodyPr/>
          <a:lstStyle/>
          <a:p>
            <a:pPr lvl="1"/>
            <a:endParaRPr lang="en-US" dirty="0"/>
          </a:p>
          <a:p>
            <a:pPr lvl="1"/>
            <a:r>
              <a:rPr lang="en-US" dirty="0"/>
              <a:t>Women underrepresented in high skilled jobs</a:t>
            </a:r>
          </a:p>
          <a:p>
            <a:pPr lvl="1"/>
            <a:r>
              <a:rPr lang="en-US" dirty="0"/>
              <a:t>Although women represent 49% of medical students, the % of female associate professors in medicine is only 28%</a:t>
            </a:r>
          </a:p>
          <a:p>
            <a:pPr lvl="1"/>
            <a:r>
              <a:rPr lang="en-US" dirty="0"/>
              <a:t>Although women represent 51.4% of what the US Bureau of Labor Statistics calls</a:t>
            </a:r>
            <a:r>
              <a:rPr lang="es-ES" dirty="0"/>
              <a:t> ‘</a:t>
            </a:r>
            <a:r>
              <a:rPr lang="en-US" dirty="0"/>
              <a:t>Management, professional and related occupations’, they make up only 15.7% of board members, and just 3% of chief executive officers</a:t>
            </a:r>
            <a:r>
              <a:rPr lang="es-ES" dirty="0"/>
              <a:t> </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p:txBody>
          <a:bodyPr/>
          <a:lstStyle/>
          <a:p>
            <a:r>
              <a:rPr lang="es-ES"/>
              <a:t>Performance difficult to observe or measure. However…</a:t>
            </a:r>
          </a:p>
          <a:p>
            <a:r>
              <a:rPr lang="es-ES"/>
              <a:t>Not for a specific region or school. Representative sample</a:t>
            </a:r>
          </a:p>
          <a:p>
            <a:r>
              <a:rPr lang="es-ES"/>
              <a:t>We can explore what is generating differences in performance. The last two are going </a:t>
            </a:r>
          </a:p>
          <a:p>
            <a:pPr eaLnBrk="1" hangingPunct="1">
              <a:lnSpc>
                <a:spcPct val="80000"/>
              </a:lnSpc>
            </a:pPr>
            <a:r>
              <a:rPr lang="en-US" sz="1300"/>
              <a:t>Presence of young children in the household affects the performance of men and women differentially </a:t>
            </a:r>
          </a:p>
          <a:p>
            <a:endParaRPr lang="es-ES"/>
          </a:p>
        </p:txBody>
      </p:sp>
      <p:sp>
        <p:nvSpPr>
          <p:cNvPr id="50180" name="3 Marcador de número de diapositiva"/>
          <p:cNvSpPr>
            <a:spLocks noGrp="1"/>
          </p:cNvSpPr>
          <p:nvPr>
            <p:ph type="sldNum" sz="quarter" idx="5"/>
          </p:nvPr>
        </p:nvSpPr>
        <p:spPr>
          <a:noFill/>
        </p:spPr>
        <p:txBody>
          <a:bodyPr/>
          <a:lstStyle/>
          <a:p>
            <a:fld id="{B964588C-74ED-420F-A9C0-60548A1164CE}" type="slidenum">
              <a:rPr lang="en-US"/>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p:txBody>
          <a:bodyPr lIns="94737" tIns="47368" rIns="94737" bIns="47368"/>
          <a:lstStyle/>
          <a:p>
            <a:r>
              <a:rPr lang="en-US" sz="1200" dirty="0" err="1"/>
              <a:t>Introducidas</a:t>
            </a:r>
            <a:r>
              <a:rPr lang="en-US" sz="1200" dirty="0"/>
              <a:t> </a:t>
            </a:r>
            <a:r>
              <a:rPr lang="en-US" sz="1200" dirty="0" err="1"/>
              <a:t>en</a:t>
            </a:r>
            <a:r>
              <a:rPr lang="en-US" sz="1200" dirty="0"/>
              <a:t> 1950-60.  </a:t>
            </a:r>
            <a:r>
              <a:rPr lang="en-US" sz="1200" dirty="0" err="1"/>
              <a:t>Herramienta</a:t>
            </a:r>
            <a:r>
              <a:rPr lang="en-US" sz="1200" dirty="0"/>
              <a:t> </a:t>
            </a:r>
            <a:r>
              <a:rPr lang="en-US" sz="1200" dirty="0" err="1"/>
              <a:t>persistente</a:t>
            </a:r>
            <a:r>
              <a:rPr lang="en-US" sz="1200" dirty="0"/>
              <a:t> a </a:t>
            </a:r>
            <a:r>
              <a:rPr lang="en-US" sz="1200" dirty="0" err="1"/>
              <a:t>pesar</a:t>
            </a:r>
            <a:r>
              <a:rPr lang="en-US" sz="1200" dirty="0"/>
              <a:t> de las </a:t>
            </a:r>
            <a:r>
              <a:rPr lang="en-US" sz="1200" dirty="0" err="1"/>
              <a:t>críticas</a:t>
            </a:r>
            <a:endParaRPr lang="en-US" sz="1200" dirty="0"/>
          </a:p>
          <a:p>
            <a:pPr marL="363538" indent="-254000" eaLnBrk="1" hangingPunct="1">
              <a:lnSpc>
                <a:spcPct val="90000"/>
              </a:lnSpc>
              <a:buFont typeface="Wingdings 3" pitchFamily="18" charset="2"/>
              <a:buNone/>
            </a:pPr>
            <a:endParaRPr lang="en-US" sz="2200" dirty="0"/>
          </a:p>
          <a:p>
            <a:pPr marL="363538" indent="-254000" eaLnBrk="1" hangingPunct="1">
              <a:lnSpc>
                <a:spcPct val="90000"/>
              </a:lnSpc>
            </a:pPr>
            <a:r>
              <a:rPr lang="en-US" sz="2200" dirty="0" err="1"/>
              <a:t>En</a:t>
            </a:r>
            <a:r>
              <a:rPr lang="en-US" sz="2200" dirty="0"/>
              <a:t> 2006:</a:t>
            </a:r>
          </a:p>
          <a:p>
            <a:pPr lvl="1" eaLnBrk="1" hangingPunct="1">
              <a:lnSpc>
                <a:spcPct val="90000"/>
              </a:lnSpc>
            </a:pPr>
            <a:r>
              <a:rPr lang="en-US" dirty="0" err="1"/>
              <a:t>Tarifa</a:t>
            </a:r>
            <a:r>
              <a:rPr lang="en-US" dirty="0"/>
              <a:t> </a:t>
            </a:r>
            <a:r>
              <a:rPr lang="en-US" dirty="0" err="1"/>
              <a:t>mediana</a:t>
            </a:r>
            <a:r>
              <a:rPr lang="en-US" dirty="0"/>
              <a:t> </a:t>
            </a:r>
            <a:r>
              <a:rPr lang="en-US" dirty="0" err="1"/>
              <a:t>por</a:t>
            </a:r>
            <a:r>
              <a:rPr lang="en-US" dirty="0"/>
              <a:t> hora para un </a:t>
            </a:r>
            <a:r>
              <a:rPr lang="en-US" dirty="0" err="1"/>
              <a:t>abogado</a:t>
            </a:r>
            <a:r>
              <a:rPr lang="en-US" dirty="0"/>
              <a:t> junior: $200 </a:t>
            </a:r>
            <a:r>
              <a:rPr lang="en-US" dirty="0" err="1"/>
              <a:t>por</a:t>
            </a:r>
            <a:r>
              <a:rPr lang="en-US" dirty="0"/>
              <a:t> hora</a:t>
            </a:r>
          </a:p>
          <a:p>
            <a:pPr lvl="1" eaLnBrk="1" hangingPunct="1">
              <a:lnSpc>
                <a:spcPct val="90000"/>
              </a:lnSpc>
            </a:pPr>
            <a:r>
              <a:rPr lang="en-US" dirty="0"/>
              <a:t>Horas </a:t>
            </a:r>
            <a:r>
              <a:rPr lang="en-US" dirty="0" err="1"/>
              <a:t>facturadas</a:t>
            </a:r>
            <a:r>
              <a:rPr lang="en-US" dirty="0"/>
              <a:t> </a:t>
            </a:r>
            <a:r>
              <a:rPr lang="en-US" dirty="0" err="1"/>
              <a:t>medianas</a:t>
            </a:r>
            <a:r>
              <a:rPr lang="en-US" dirty="0"/>
              <a:t>: 1704 al </a:t>
            </a:r>
            <a:r>
              <a:rPr lang="en-US" dirty="0" err="1"/>
              <a:t>año</a:t>
            </a:r>
            <a:endParaRPr lang="en-US" dirty="0"/>
          </a:p>
          <a:p>
            <a:endParaRPr lang="es-ES" dirty="0"/>
          </a:p>
          <a:p>
            <a:r>
              <a:rPr lang="es-ES" dirty="0" err="1"/>
              <a:t>Exceptions</a:t>
            </a:r>
            <a:r>
              <a:rPr lang="es-ES" dirty="0"/>
              <a:t> of “</a:t>
            </a:r>
            <a:r>
              <a:rPr lang="es-ES" dirty="0" err="1"/>
              <a:t>billable</a:t>
            </a:r>
            <a:r>
              <a:rPr lang="es-ES" dirty="0"/>
              <a:t> </a:t>
            </a:r>
            <a:r>
              <a:rPr lang="es-ES" dirty="0" err="1"/>
              <a:t>hours</a:t>
            </a:r>
            <a:r>
              <a:rPr lang="es-ES" dirty="0"/>
              <a:t>”: personal </a:t>
            </a:r>
            <a:r>
              <a:rPr lang="es-ES" dirty="0" err="1"/>
              <a:t>injury</a:t>
            </a:r>
            <a:r>
              <a:rPr lang="es-ES" dirty="0"/>
              <a:t> cases. </a:t>
            </a:r>
          </a:p>
          <a:p>
            <a:r>
              <a:rPr lang="es-ES" dirty="0" err="1"/>
              <a:t>If</a:t>
            </a:r>
            <a:r>
              <a:rPr lang="es-ES" dirty="0"/>
              <a:t> </a:t>
            </a:r>
            <a:r>
              <a:rPr lang="es-ES" dirty="0" err="1"/>
              <a:t>you</a:t>
            </a:r>
            <a:r>
              <a:rPr lang="es-ES" dirty="0"/>
              <a:t> </a:t>
            </a:r>
            <a:r>
              <a:rPr lang="es-ES" dirty="0" err="1"/>
              <a:t>were</a:t>
            </a:r>
            <a:r>
              <a:rPr lang="es-ES" dirty="0"/>
              <a:t> a </a:t>
            </a:r>
            <a:r>
              <a:rPr lang="es-ES" dirty="0" err="1"/>
              <a:t>lawyer</a:t>
            </a:r>
            <a:r>
              <a:rPr lang="es-ES" dirty="0"/>
              <a:t> </a:t>
            </a:r>
            <a:r>
              <a:rPr lang="es-ES" dirty="0" err="1"/>
              <a:t>working</a:t>
            </a:r>
            <a:r>
              <a:rPr lang="es-ES" dirty="0"/>
              <a:t> </a:t>
            </a:r>
            <a:r>
              <a:rPr lang="es-ES" dirty="0" err="1"/>
              <a:t>on</a:t>
            </a:r>
            <a:r>
              <a:rPr lang="es-ES" dirty="0"/>
              <a:t> a case….</a:t>
            </a:r>
          </a:p>
          <a:p>
            <a:r>
              <a:rPr lang="es-ES" dirty="0"/>
              <a:t>Time tracking software</a:t>
            </a:r>
          </a:p>
          <a:p>
            <a:r>
              <a:rPr lang="es-ES" dirty="0" err="1"/>
              <a:t>Naturally</a:t>
            </a:r>
            <a:r>
              <a:rPr lang="es-ES" dirty="0"/>
              <a:t>, </a:t>
            </a:r>
            <a:r>
              <a:rPr lang="es-ES" dirty="0" err="1"/>
              <a:t>there</a:t>
            </a:r>
            <a:r>
              <a:rPr lang="es-ES" dirty="0"/>
              <a:t> </a:t>
            </a:r>
            <a:r>
              <a:rPr lang="es-ES" dirty="0" err="1"/>
              <a:t>is</a:t>
            </a:r>
            <a:r>
              <a:rPr lang="es-ES" dirty="0"/>
              <a:t> a </a:t>
            </a:r>
            <a:r>
              <a:rPr lang="es-ES" dirty="0" err="1"/>
              <a:t>concern</a:t>
            </a:r>
            <a:r>
              <a:rPr lang="es-ES" dirty="0"/>
              <a:t> </a:t>
            </a:r>
            <a:r>
              <a:rPr lang="es-ES" dirty="0" err="1"/>
              <a:t>about</a:t>
            </a:r>
            <a:r>
              <a:rPr lang="es-ES" dirty="0"/>
              <a:t> </a:t>
            </a:r>
            <a:r>
              <a:rPr lang="es-ES" dirty="0" err="1"/>
              <a:t>lawyers</a:t>
            </a:r>
            <a:r>
              <a:rPr lang="es-ES" dirty="0"/>
              <a:t> </a:t>
            </a:r>
            <a:r>
              <a:rPr lang="es-ES" dirty="0" err="1"/>
              <a:t>overreporting</a:t>
            </a:r>
            <a:r>
              <a:rPr lang="es-ES" dirty="0"/>
              <a:t> </a:t>
            </a:r>
            <a:r>
              <a:rPr lang="es-ES" dirty="0" err="1"/>
              <a:t>the</a:t>
            </a:r>
            <a:r>
              <a:rPr lang="es-ES" dirty="0"/>
              <a:t> </a:t>
            </a:r>
            <a:r>
              <a:rPr lang="es-ES" dirty="0" err="1"/>
              <a:t>number</a:t>
            </a:r>
            <a:r>
              <a:rPr lang="es-ES" dirty="0"/>
              <a:t> of </a:t>
            </a:r>
            <a:r>
              <a:rPr lang="es-ES" dirty="0" err="1"/>
              <a:t>hours</a:t>
            </a:r>
            <a:r>
              <a:rPr lang="es-ES" dirty="0"/>
              <a:t> </a:t>
            </a:r>
            <a:r>
              <a:rPr lang="es-ES" dirty="0" err="1"/>
              <a:t>devoted</a:t>
            </a:r>
            <a:r>
              <a:rPr lang="es-ES" dirty="0"/>
              <a:t> to a case. </a:t>
            </a:r>
            <a:r>
              <a:rPr lang="es-ES" dirty="0" err="1"/>
              <a:t>Partners</a:t>
            </a:r>
            <a:r>
              <a:rPr lang="es-ES" dirty="0"/>
              <a:t>’ </a:t>
            </a:r>
            <a:r>
              <a:rPr lang="es-ES" dirty="0" err="1"/>
              <a:t>surveillance</a:t>
            </a:r>
            <a:r>
              <a:rPr lang="es-ES" dirty="0"/>
              <a:t>, </a:t>
            </a:r>
            <a:r>
              <a:rPr lang="es-ES" dirty="0" err="1"/>
              <a:t>competition</a:t>
            </a:r>
            <a:r>
              <a:rPr lang="es-ES" dirty="0"/>
              <a:t> </a:t>
            </a:r>
            <a:r>
              <a:rPr lang="es-ES" dirty="0" err="1"/>
              <a:t>between</a:t>
            </a:r>
            <a:r>
              <a:rPr lang="es-ES" dirty="0"/>
              <a:t> </a:t>
            </a:r>
            <a:r>
              <a:rPr lang="es-ES" dirty="0" err="1"/>
              <a:t>law</a:t>
            </a:r>
            <a:r>
              <a:rPr lang="es-ES" dirty="0"/>
              <a:t> </a:t>
            </a:r>
            <a:r>
              <a:rPr lang="es-ES" dirty="0" err="1"/>
              <a:t>firms</a:t>
            </a:r>
            <a:r>
              <a:rPr lang="es-ES" dirty="0"/>
              <a:t>, </a:t>
            </a:r>
            <a:r>
              <a:rPr lang="es-ES" dirty="0" err="1"/>
              <a:t>clients</a:t>
            </a:r>
            <a:r>
              <a:rPr lang="es-ES" dirty="0"/>
              <a:t>` </a:t>
            </a:r>
            <a:r>
              <a:rPr lang="es-ES" dirty="0" err="1"/>
              <a:t>participation</a:t>
            </a:r>
            <a:r>
              <a:rPr lang="es-ES" dirty="0"/>
              <a:t> </a:t>
            </a:r>
            <a:r>
              <a:rPr lang="es-ES" dirty="0" err="1"/>
              <a:t>constraints</a:t>
            </a:r>
            <a:r>
              <a:rPr lang="es-ES" dirty="0"/>
              <a:t> and </a:t>
            </a:r>
            <a:r>
              <a:rPr lang="es-ES" dirty="0" err="1"/>
              <a:t>professional</a:t>
            </a:r>
            <a:r>
              <a:rPr lang="es-ES" dirty="0"/>
              <a:t> rules reduces </a:t>
            </a:r>
            <a:r>
              <a:rPr lang="es-ES" dirty="0" err="1"/>
              <a:t>the</a:t>
            </a:r>
            <a:r>
              <a:rPr lang="es-ES" dirty="0"/>
              <a:t> </a:t>
            </a:r>
            <a:r>
              <a:rPr lang="es-ES" dirty="0" err="1"/>
              <a:t>possibilities</a:t>
            </a:r>
            <a:r>
              <a:rPr lang="es-ES" dirty="0"/>
              <a:t> to </a:t>
            </a:r>
            <a:r>
              <a:rPr lang="es-ES" dirty="0" err="1"/>
              <a:t>overbill</a:t>
            </a:r>
            <a:r>
              <a:rPr lang="es-ES" dirty="0"/>
              <a:t>.</a:t>
            </a:r>
          </a:p>
          <a:p>
            <a:r>
              <a:rPr lang="en-US" dirty="0"/>
              <a:t>Typically bonuses directly linked to achieving a target number of hours billed</a:t>
            </a:r>
          </a:p>
          <a:p>
            <a:endParaRPr lang="es-ES" dirty="0"/>
          </a:p>
        </p:txBody>
      </p:sp>
      <p:sp>
        <p:nvSpPr>
          <p:cNvPr id="51204" name="3 Marcador de número de diapositiva"/>
          <p:cNvSpPr txBox="1">
            <a:spLocks noGrp="1"/>
          </p:cNvSpPr>
          <p:nvPr/>
        </p:nvSpPr>
        <p:spPr bwMode="auto">
          <a:xfrm>
            <a:off x="5796110" y="6742859"/>
            <a:ext cx="4436114" cy="355306"/>
          </a:xfrm>
          <a:prstGeom prst="rect">
            <a:avLst/>
          </a:prstGeom>
          <a:noFill/>
          <a:ln w="9525">
            <a:noFill/>
            <a:miter lim="800000"/>
            <a:headEnd/>
            <a:tailEnd/>
          </a:ln>
        </p:spPr>
        <p:txBody>
          <a:bodyPr lIns="94737" tIns="47368" rIns="94737" bIns="47368" anchor="b"/>
          <a:lstStyle/>
          <a:p>
            <a:pPr algn="r"/>
            <a:fld id="{6EA253D5-49B4-4BF7-8029-BE64E778BE23}" type="slidenum">
              <a:rPr lang="en-US" sz="1200"/>
              <a:pPr algn="r"/>
              <a:t>36</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344863" y="533400"/>
            <a:ext cx="3548062" cy="2662238"/>
          </a:xfrm>
          <a:noFill/>
          <a:ln>
            <a:solidFill>
              <a:srgbClr val="000000"/>
            </a:solidFill>
            <a:miter lim="800000"/>
            <a:headEnd/>
            <a:tailEnd/>
          </a:ln>
        </p:spPr>
      </p:sp>
      <p:sp>
        <p:nvSpPr>
          <p:cNvPr id="53251" name="Notes Placeholder 2"/>
          <p:cNvSpPr>
            <a:spLocks noGrp="1"/>
          </p:cNvSpPr>
          <p:nvPr>
            <p:ph type="body" idx="1"/>
          </p:nvPr>
        </p:nvSpPr>
        <p:spPr>
          <a:xfrm>
            <a:off x="1022984" y="3371430"/>
            <a:ext cx="8188647" cy="3194345"/>
          </a:xfrm>
        </p:spPr>
        <p:txBody>
          <a:bodyPr lIns="94908" tIns="47454" rIns="94908" bIns="47454"/>
          <a:lstStyle/>
          <a:p>
            <a:pPr marL="769993" lvl="1" indent="-296151" eaLnBrk="1" hangingPunct="1">
              <a:lnSpc>
                <a:spcPct val="90000"/>
              </a:lnSpc>
            </a:pPr>
            <a:r>
              <a:rPr lang="en-GB" sz="1600"/>
              <a:t>Law graduates: Compared with only 22 percent in 1980 (add back when longer presentation)</a:t>
            </a:r>
          </a:p>
          <a:p>
            <a:pPr eaLnBrk="1" hangingPunct="1">
              <a:spcBef>
                <a:spcPct val="0"/>
              </a:spcBef>
            </a:pPr>
            <a:r>
              <a:rPr lang="en-GB"/>
              <a:t>IN EUROPE: Title Lawyers in the US</a:t>
            </a:r>
          </a:p>
          <a:p>
            <a:pPr eaLnBrk="1" hangingPunct="1">
              <a:spcBef>
                <a:spcPct val="0"/>
              </a:spcBef>
            </a:pPr>
            <a:r>
              <a:rPr lang="en-GB"/>
              <a:t>It is a profession that attracts a large number of women. This is the case since the 1980s</a:t>
            </a:r>
          </a:p>
          <a:p>
            <a:pPr eaLnBrk="1" hangingPunct="1">
              <a:spcBef>
                <a:spcPct val="0"/>
              </a:spcBef>
            </a:pPr>
            <a:r>
              <a:rPr lang="en-GB"/>
              <a:t>only 19 percent of partners</a:t>
            </a:r>
          </a:p>
          <a:p>
            <a:pPr eaLnBrk="1" hangingPunct="1">
              <a:spcBef>
                <a:spcPct val="0"/>
              </a:spcBef>
            </a:pPr>
            <a:r>
              <a:rPr lang="en-GB"/>
              <a:t>We don’t observe differences in human capital. What is puzzling is why are there gaps in career outcomes. </a:t>
            </a:r>
            <a:endParaRPr lang="en-US"/>
          </a:p>
        </p:txBody>
      </p:sp>
      <p:sp>
        <p:nvSpPr>
          <p:cNvPr id="53252" name="Slide Number Placeholder 3"/>
          <p:cNvSpPr txBox="1">
            <a:spLocks noGrp="1"/>
          </p:cNvSpPr>
          <p:nvPr/>
        </p:nvSpPr>
        <p:spPr bwMode="auto">
          <a:xfrm>
            <a:off x="5796110" y="6743996"/>
            <a:ext cx="4436114" cy="354170"/>
          </a:xfrm>
          <a:prstGeom prst="rect">
            <a:avLst/>
          </a:prstGeom>
          <a:noFill/>
          <a:ln w="9525">
            <a:noFill/>
            <a:miter lim="800000"/>
            <a:headEnd/>
            <a:tailEnd/>
          </a:ln>
        </p:spPr>
        <p:txBody>
          <a:bodyPr lIns="94908" tIns="47454" rIns="94908" bIns="47454" anchor="b"/>
          <a:lstStyle/>
          <a:p>
            <a:pPr algn="r" defTabSz="908197"/>
            <a:fld id="{0FD6015B-B930-4E91-B905-E13C3DEB87F1}" type="slidenum">
              <a:rPr lang="en-US" sz="1200">
                <a:cs typeface="Arial" pitchFamily="34" charset="0"/>
              </a:rPr>
              <a:pPr algn="r" defTabSz="908197"/>
              <a:t>37</a:t>
            </a:fld>
            <a:endParaRPr lang="en-US" sz="120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p:txBody>
          <a:bodyPr/>
          <a:lstStyle/>
          <a:p>
            <a:r>
              <a:rPr lang="es-ES"/>
              <a:t>***For law school 597 observations for male lawyers and 392 for female</a:t>
            </a:r>
          </a:p>
          <a:p>
            <a:r>
              <a:rPr lang="es-ES"/>
              <a:t>For undergrad, 662 observations for male lawyers and 435 for female</a:t>
            </a:r>
          </a:p>
          <a:p>
            <a:r>
              <a:rPr lang="es-ES"/>
              <a:t>We see no difference in the number of years in the firm, in the age or in the size of the firm but a clear difference in hours of work and hours billed</a:t>
            </a:r>
          </a:p>
          <a:p>
            <a:r>
              <a:rPr lang="es-ES"/>
              <a:t>In the regression there are 11 categories for size workplace</a:t>
            </a:r>
          </a:p>
          <a:p>
            <a:r>
              <a:rPr lang="es-ES"/>
              <a:t>Young lawyers work 52 hours per week and bill 35 hours on average. If we assume 50 weeks per year</a:t>
            </a:r>
          </a:p>
          <a:p>
            <a:endParaRPr lang="es-ES"/>
          </a:p>
        </p:txBody>
      </p:sp>
      <p:sp>
        <p:nvSpPr>
          <p:cNvPr id="55300" name="3 Marcador de número de diapositiva"/>
          <p:cNvSpPr>
            <a:spLocks noGrp="1"/>
          </p:cNvSpPr>
          <p:nvPr>
            <p:ph type="sldNum" sz="quarter" idx="5"/>
          </p:nvPr>
        </p:nvSpPr>
        <p:spPr>
          <a:noFill/>
        </p:spPr>
        <p:txBody>
          <a:bodyPr/>
          <a:lstStyle/>
          <a:p>
            <a:fld id="{433C911B-664A-4273-A742-0789BE4BAD65}" type="slidenum">
              <a:rPr lang="en-US"/>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Aquí ya estamos comparando</a:t>
            </a:r>
            <a:r>
              <a:rPr lang="es-ES" baseline="0" dirty="0"/>
              <a:t> peras con peras y manzanas con manzanas. </a:t>
            </a:r>
            <a:r>
              <a:rPr lang="es-ES" dirty="0"/>
              <a:t>Para</a:t>
            </a:r>
            <a:r>
              <a:rPr lang="es-ES" baseline="0" dirty="0"/>
              <a:t> entender las brechas de la primera diapositiva hay que tener en cuenta que hombres y mujeres toman decisiones diferentes. </a:t>
            </a:r>
            <a:endParaRPr lang="en-US" dirty="0"/>
          </a:p>
        </p:txBody>
      </p:sp>
      <p:sp>
        <p:nvSpPr>
          <p:cNvPr id="4" name="3 Marcador de número de diapositiva"/>
          <p:cNvSpPr>
            <a:spLocks noGrp="1"/>
          </p:cNvSpPr>
          <p:nvPr>
            <p:ph type="sldNum" sz="quarter" idx="10"/>
          </p:nvPr>
        </p:nvSpPr>
        <p:spPr/>
        <p:txBody>
          <a:bodyPr/>
          <a:lstStyle/>
          <a:p>
            <a:fld id="{274FED94-FCC6-41FC-8933-5C71A0FACF3B}" type="slidenum">
              <a:rPr lang="en-US" smtClean="0"/>
              <a:pPr/>
              <a:t>5</a:t>
            </a:fld>
            <a:endParaRPr lang="en-US"/>
          </a:p>
        </p:txBody>
      </p:sp>
    </p:spTree>
    <p:extLst>
      <p:ext uri="{BB962C8B-B14F-4D97-AF65-F5344CB8AC3E}">
        <p14:creationId xmlns:p14="http://schemas.microsoft.com/office/powerpoint/2010/main" val="3701355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p:txBody>
          <a:bodyPr/>
          <a:lstStyle/>
          <a:p>
            <a:r>
              <a:rPr lang="es-ES"/>
              <a:t>***We lose some observations in hours_expected to bill BUT</a:t>
            </a:r>
          </a:p>
          <a:p>
            <a:r>
              <a:rPr lang="es-ES"/>
              <a:t>When restricting column 3 to only those for which we observe hours expected to bill, we obtain the same coefficient for female and same significance.</a:t>
            </a:r>
          </a:p>
          <a:p>
            <a:endParaRPr lang="es-ES"/>
          </a:p>
          <a:p>
            <a:r>
              <a:rPr lang="es-ES"/>
              <a:t>In the paper we also have these regressions including the ability measures. Similar results for both hrs and exp_hrs</a:t>
            </a:r>
          </a:p>
        </p:txBody>
      </p:sp>
      <p:sp>
        <p:nvSpPr>
          <p:cNvPr id="56324" name="3 Marcador de número de diapositiva"/>
          <p:cNvSpPr>
            <a:spLocks noGrp="1"/>
          </p:cNvSpPr>
          <p:nvPr>
            <p:ph type="sldNum" sz="quarter" idx="5"/>
          </p:nvPr>
        </p:nvSpPr>
        <p:spPr>
          <a:noFill/>
        </p:spPr>
        <p:txBody>
          <a:bodyPr/>
          <a:lstStyle/>
          <a:p>
            <a:fld id="{D8D0DC0B-F46A-40F7-9C46-FCEBD572D15C}" type="slidenum">
              <a:rPr lang="en-US"/>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p:txBody>
          <a:bodyPr/>
          <a:lstStyle/>
          <a:p>
            <a:r>
              <a:rPr lang="es-ES"/>
              <a:t>***We lose some observations in hours_expected to bill BUT</a:t>
            </a:r>
          </a:p>
          <a:p>
            <a:r>
              <a:rPr lang="es-ES"/>
              <a:t>When restricting column 3 to only those for which we observe hours expected to bill, we obtain the same coefficient for female and same significance.</a:t>
            </a:r>
          </a:p>
          <a:p>
            <a:endParaRPr lang="es-ES"/>
          </a:p>
          <a:p>
            <a:r>
              <a:rPr lang="es-ES"/>
              <a:t>In the paper we also have these regressions including the ability measures. Similar results for both hrs and exp_hrs</a:t>
            </a:r>
          </a:p>
        </p:txBody>
      </p:sp>
      <p:sp>
        <p:nvSpPr>
          <p:cNvPr id="56324" name="3 Marcador de número de diapositiva"/>
          <p:cNvSpPr>
            <a:spLocks noGrp="1"/>
          </p:cNvSpPr>
          <p:nvPr>
            <p:ph type="sldNum" sz="quarter" idx="5"/>
          </p:nvPr>
        </p:nvSpPr>
        <p:spPr>
          <a:noFill/>
        </p:spPr>
        <p:txBody>
          <a:bodyPr/>
          <a:lstStyle/>
          <a:p>
            <a:fld id="{D8D0DC0B-F46A-40F7-9C46-FCEBD572D15C}" type="slidenum">
              <a:rPr lang="en-US"/>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p:txBody>
          <a:bodyPr/>
          <a:lstStyle/>
          <a:p>
            <a:r>
              <a:rPr lang="es-ES"/>
              <a:t>Men bring twice as much client revenue. Again this is not driven by performance in college</a:t>
            </a:r>
          </a:p>
          <a:p>
            <a:r>
              <a:rPr lang="es-ES"/>
              <a:t>New client revenue is in $100 000, so women bring $30 000 less</a:t>
            </a:r>
          </a:p>
        </p:txBody>
      </p:sp>
      <p:sp>
        <p:nvSpPr>
          <p:cNvPr id="58372" name="3 Marcador de número de diapositiva"/>
          <p:cNvSpPr>
            <a:spLocks noGrp="1"/>
          </p:cNvSpPr>
          <p:nvPr>
            <p:ph type="sldNum" sz="quarter" idx="5"/>
          </p:nvPr>
        </p:nvSpPr>
        <p:spPr>
          <a:noFill/>
        </p:spPr>
        <p:txBody>
          <a:bodyPr/>
          <a:lstStyle/>
          <a:p>
            <a:fld id="{55966E9E-5830-4F46-ABBB-DC26D9C88149}" type="slidenum">
              <a:rPr lang="en-US"/>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p:txBody>
          <a:bodyPr/>
          <a:lstStyle/>
          <a:p>
            <a:r>
              <a:rPr lang="es-ES"/>
              <a:t>Men bring twice as much client revenue. Again this is not driven by performance in college</a:t>
            </a:r>
          </a:p>
          <a:p>
            <a:r>
              <a:rPr lang="es-ES"/>
              <a:t>New client revenue is in $100 000, so women bring $30 000 less</a:t>
            </a:r>
          </a:p>
        </p:txBody>
      </p:sp>
      <p:sp>
        <p:nvSpPr>
          <p:cNvPr id="58372" name="3 Marcador de número de diapositiva"/>
          <p:cNvSpPr>
            <a:spLocks noGrp="1"/>
          </p:cNvSpPr>
          <p:nvPr>
            <p:ph type="sldNum" sz="quarter" idx="5"/>
          </p:nvPr>
        </p:nvSpPr>
        <p:spPr>
          <a:noFill/>
        </p:spPr>
        <p:txBody>
          <a:bodyPr/>
          <a:lstStyle/>
          <a:p>
            <a:fld id="{55966E9E-5830-4F46-ABBB-DC26D9C88149}" type="slidenum">
              <a:rPr lang="en-US"/>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p:txBody>
          <a:bodyPr/>
          <a:lstStyle/>
          <a:p>
            <a:r>
              <a:rPr lang="es-ES"/>
              <a:t>Here we explore whether women might be performing differently due to discrimination. Later we’ll explore whether same performance may not be leading to same salary.</a:t>
            </a:r>
          </a:p>
          <a:p>
            <a:r>
              <a:rPr lang="es-ES"/>
              <a:t>The temptation is to associate the unexplained part of the gap to discrimination...  but there may be an omitted variable problem</a:t>
            </a:r>
          </a:p>
          <a:p>
            <a:r>
              <a:rPr lang="es-ES"/>
              <a:t>We do not observe men being more likely to receive the more desirable tasks</a:t>
            </a:r>
          </a:p>
          <a:p>
            <a:r>
              <a:rPr lang="en-GB"/>
              <a:t>The likelihood of being constrained is the same for men and women at the different points in the hours billed distribution</a:t>
            </a:r>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p:txBody>
          <a:bodyPr/>
          <a:lstStyle/>
          <a:p>
            <a:r>
              <a:rPr lang="es-ES"/>
              <a:t>Here we explore whether women might be performing differently due to discrimination. Later we’ll explore whether same performance may not be leading to same salary.</a:t>
            </a:r>
          </a:p>
          <a:p>
            <a:r>
              <a:rPr lang="es-ES"/>
              <a:t>The temptation is to associate the unexplained part of the gap to discrimination...  but there may be an omitted variable problem</a:t>
            </a:r>
          </a:p>
          <a:p>
            <a:r>
              <a:rPr lang="es-ES"/>
              <a:t>We do not observe men being more likely to receive the more desirable tasks</a:t>
            </a:r>
          </a:p>
          <a:p>
            <a:r>
              <a:rPr lang="en-GB"/>
              <a:t>The likelihood of being constrained is the same for men and women at the different points in the hours billed distribution</a:t>
            </a:r>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p:txBody>
          <a:bodyPr/>
          <a:lstStyle/>
          <a:p>
            <a:r>
              <a:rPr lang="es-ES"/>
              <a:t>Little evidence on what are the actual implications of differences in preferences.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p:txBody>
          <a:bodyPr/>
          <a:lstStyle/>
          <a:p>
            <a:r>
              <a:rPr lang="es-ES_tradnl"/>
              <a:t>We use predicted aspirations using information from 2002. </a:t>
            </a:r>
          </a:p>
          <a:p>
            <a:r>
              <a:rPr lang="es-ES_tradnl"/>
              <a:t>Assumption: unobservables affecting current performance are uncorrelated with respondents answers five years earlier. </a:t>
            </a:r>
          </a:p>
          <a:p>
            <a:r>
              <a:rPr lang="es-ES_tradnl"/>
              <a:t>We are aware that this strategy has its limitations.</a:t>
            </a:r>
          </a:p>
          <a:p>
            <a:endParaRPr lang="es-ES_trad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p:txBody>
          <a:bodyPr/>
          <a:lstStyle/>
          <a:p>
            <a:r>
              <a:rPr lang="es-ES"/>
              <a:t>Aspirations do not explain the gap fully, but more importantly, when we use the IV no longer significant</a:t>
            </a:r>
          </a:p>
        </p:txBody>
      </p:sp>
      <p:sp>
        <p:nvSpPr>
          <p:cNvPr id="62468" name="3 Marcador de número de diapositiva"/>
          <p:cNvSpPr>
            <a:spLocks noGrp="1"/>
          </p:cNvSpPr>
          <p:nvPr>
            <p:ph type="sldNum" sz="quarter" idx="5"/>
          </p:nvPr>
        </p:nvSpPr>
        <p:spPr>
          <a:noFill/>
        </p:spPr>
        <p:txBody>
          <a:bodyPr/>
          <a:lstStyle/>
          <a:p>
            <a:fld id="{BB91AD6E-92A6-45BE-BBF0-55A8D5115767}" type="slidenum">
              <a:rPr lang="en-US"/>
              <a:pPr/>
              <a:t>47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p:txBody>
          <a:bodyPr/>
          <a:lstStyle/>
          <a:p>
            <a:r>
              <a:rPr lang="es-ES"/>
              <a:t>F-test (null hyp: excluded intrument is irrelevant in the first stage equation)</a:t>
            </a:r>
          </a:p>
          <a:p>
            <a:r>
              <a:rPr lang="es-ES"/>
              <a:t>Recall that child-rearing was not able to explain performance differences in client revenue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7</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eaLnBrk="1" hangingPunct="1"/>
            <a:r>
              <a:rPr lang="es-ES" dirty="0"/>
              <a:t>Esto pasa también para hombres y mujeres con alto nivel educativo.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err="1">
                <a:latin typeface="Times New Roman" pitchFamily="18" charset="0"/>
              </a:rPr>
              <a:t>Tenemos</a:t>
            </a:r>
            <a:r>
              <a:rPr lang="en-US" sz="1200" dirty="0">
                <a:latin typeface="Times New Roman" pitchFamily="18" charset="0"/>
              </a:rPr>
              <a:t> que </a:t>
            </a:r>
            <a:r>
              <a:rPr lang="en-US" sz="1200" dirty="0" err="1">
                <a:latin typeface="Times New Roman" pitchFamily="18" charset="0"/>
              </a:rPr>
              <a:t>ser</a:t>
            </a:r>
            <a:r>
              <a:rPr lang="en-US" sz="1200" dirty="0">
                <a:latin typeface="Times New Roman" pitchFamily="18" charset="0"/>
              </a:rPr>
              <a:t> </a:t>
            </a:r>
            <a:r>
              <a:rPr lang="en-US" sz="1200" dirty="0" err="1">
                <a:latin typeface="Times New Roman" pitchFamily="18" charset="0"/>
              </a:rPr>
              <a:t>extremadamente</a:t>
            </a:r>
            <a:r>
              <a:rPr lang="en-US" sz="1200" dirty="0">
                <a:latin typeface="Times New Roman" pitchFamily="18" charset="0"/>
              </a:rPr>
              <a:t> </a:t>
            </a:r>
            <a:r>
              <a:rPr lang="en-US" sz="1200" dirty="0" err="1">
                <a:latin typeface="Times New Roman" pitchFamily="18" charset="0"/>
              </a:rPr>
              <a:t>cautos</a:t>
            </a:r>
            <a:r>
              <a:rPr lang="en-US" sz="1200" dirty="0">
                <a:latin typeface="Times New Roman" pitchFamily="18" charset="0"/>
              </a:rPr>
              <a:t> con la </a:t>
            </a:r>
            <a:r>
              <a:rPr lang="en-US" sz="1200" dirty="0" err="1">
                <a:latin typeface="Times New Roman" pitchFamily="18" charset="0"/>
              </a:rPr>
              <a:t>interpretación</a:t>
            </a:r>
            <a:r>
              <a:rPr lang="en-US" sz="1200" dirty="0">
                <a:latin typeface="Times New Roman" pitchFamily="18" charset="0"/>
              </a:rPr>
              <a:t> de las </a:t>
            </a:r>
            <a:r>
              <a:rPr lang="en-US" sz="1200" dirty="0" err="1">
                <a:latin typeface="Times New Roman" pitchFamily="18" charset="0"/>
              </a:rPr>
              <a:t>brechas</a:t>
            </a:r>
            <a:r>
              <a:rPr lang="en-US" sz="1200" dirty="0">
                <a:latin typeface="Times New Roman" pitchFamily="18" charset="0"/>
              </a:rPr>
              <a:t> de </a:t>
            </a:r>
            <a:r>
              <a:rPr lang="en-US" sz="1200" dirty="0" err="1">
                <a:latin typeface="Times New Roman" pitchFamily="18" charset="0"/>
              </a:rPr>
              <a:t>género</a:t>
            </a:r>
            <a:endParaRPr lang="en-US" sz="1200" dirty="0">
              <a:latin typeface="Times New Roman" pitchFamily="18" charset="0"/>
            </a:endParaRPr>
          </a:p>
          <a:p>
            <a:pPr eaLnBrk="1" hangingPunct="1"/>
            <a:endParaRPr lang="es-E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p:txBody>
          <a:bodyPr/>
          <a:lstStyle/>
          <a:p>
            <a:r>
              <a:rPr lang="es-ES"/>
              <a:t>The temptation is to associate the unexplained part of the gap to discrimination...  but there may be an omitted variable problem</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p:txBody>
          <a:bodyPr/>
          <a:lstStyle/>
          <a:p>
            <a:endParaRPr lang="es-ES"/>
          </a:p>
        </p:txBody>
      </p:sp>
      <p:sp>
        <p:nvSpPr>
          <p:cNvPr id="65540" name="3 Marcador de número de diapositiva"/>
          <p:cNvSpPr>
            <a:spLocks noGrp="1"/>
          </p:cNvSpPr>
          <p:nvPr>
            <p:ph type="sldNum" sz="quarter" idx="5"/>
          </p:nvPr>
        </p:nvSpPr>
        <p:spPr>
          <a:noFill/>
        </p:spPr>
        <p:txBody>
          <a:bodyPr/>
          <a:lstStyle/>
          <a:p>
            <a:fld id="{F29CB79D-BC7A-43E0-AF86-121E966B3E76}" type="slidenum">
              <a:rPr lang="en-US"/>
              <a:pPr/>
              <a:t>50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p:txBody>
          <a:bodyPr/>
          <a:lstStyle/>
          <a:p>
            <a:r>
              <a:rPr lang="es-ES"/>
              <a:t>Most law firms bill hours but public jobs don’t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p:txBody>
          <a:bodyPr/>
          <a:lstStyle/>
          <a:p>
            <a:r>
              <a:rPr lang="es-ES"/>
              <a:t>27 different possible areas of law. Men are overrepresented in only in Criminal Law and Intellectual property while women are overrepresented in family, wills and trusts, Administrative law and employment law-management side. Female lawyers underepresented in IP because having an engineering degree is a standard requirement.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p:txBody>
          <a:bodyPr/>
          <a:lstStyle/>
          <a:p>
            <a:r>
              <a:rPr lang="es-ES"/>
              <a:t>Areas of law do not seem to be the driving force of the effect of performance. They also do not seem to be the determinant of the gender gap in performance</a:t>
            </a:r>
          </a:p>
        </p:txBody>
      </p:sp>
      <p:sp>
        <p:nvSpPr>
          <p:cNvPr id="68612" name="3 Marcador de número de diapositiva"/>
          <p:cNvSpPr>
            <a:spLocks noGrp="1"/>
          </p:cNvSpPr>
          <p:nvPr>
            <p:ph type="sldNum" sz="quarter" idx="5"/>
          </p:nvPr>
        </p:nvSpPr>
        <p:spPr>
          <a:noFill/>
        </p:spPr>
        <p:txBody>
          <a:bodyPr/>
          <a:lstStyle/>
          <a:p>
            <a:fld id="{50A7F061-468E-4F80-97A9-8F6FE27B6F25}" type="slidenum">
              <a:rPr lang="en-US"/>
              <a:pPr/>
              <a:t>53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p:txBody>
          <a:bodyPr/>
          <a:lstStyle/>
          <a:p>
            <a:r>
              <a:rPr lang="es-ES"/>
              <a:t>In the US anti-discrimination rules are highly enforced</a:t>
            </a:r>
          </a:p>
          <a:p>
            <a:r>
              <a:rPr lang="es-ES"/>
              <a:t>The key determinants of the gender gaps in performance (child-rearing and career aspirations) are associated to gender roles. Thus, any policy aiming to reduce gender gaps takes under account these existing roles</a:t>
            </a:r>
          </a:p>
          <a:p>
            <a:r>
              <a:rPr lang="es-ES"/>
              <a:t>In professions with objective measure of performance perhaps less room for discrimination?</a:t>
            </a:r>
          </a:p>
          <a:p>
            <a:r>
              <a:rPr lang="es-ES"/>
              <a:t>Reduce the burden of child-rearing and increase female aspirations.</a:t>
            </a:r>
          </a:p>
          <a:p>
            <a:r>
              <a:rPr lang="es-ES"/>
              <a:t>Differences in aspirations could be due to some kind of subtle ways of discrimination, for instance due to the existence of different gender roles in society.</a:t>
            </a:r>
          </a:p>
        </p:txBody>
      </p:sp>
      <p:sp>
        <p:nvSpPr>
          <p:cNvPr id="69636" name="3 Marcador de número de diapositiva"/>
          <p:cNvSpPr>
            <a:spLocks noGrp="1"/>
          </p:cNvSpPr>
          <p:nvPr>
            <p:ph type="sldNum" sz="quarter" idx="5"/>
          </p:nvPr>
        </p:nvSpPr>
        <p:spPr>
          <a:noFill/>
        </p:spPr>
        <p:txBody>
          <a:bodyPr/>
          <a:lstStyle/>
          <a:p>
            <a:fld id="{8C9CA842-B7C1-433C-91F2-82BAF0F6F6D5}" type="slidenum">
              <a:rPr lang="en-US"/>
              <a:pPr/>
              <a:t>54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p:txBody>
          <a:bodyPr/>
          <a:lstStyle/>
          <a:p>
            <a:r>
              <a:rPr lang="es-ES" dirty="0" err="1"/>
              <a:t>Ej</a:t>
            </a:r>
            <a:r>
              <a:rPr lang="es-ES" dirty="0"/>
              <a:t>:</a:t>
            </a:r>
            <a:r>
              <a:rPr lang="es-ES" baseline="0" dirty="0"/>
              <a:t> </a:t>
            </a:r>
            <a:r>
              <a:rPr lang="es-ES" baseline="0"/>
              <a:t>teorías anecdóticas</a:t>
            </a:r>
            <a:endParaRPr lang="es-ES" dirty="0"/>
          </a:p>
        </p:txBody>
      </p:sp>
      <p:sp>
        <p:nvSpPr>
          <p:cNvPr id="69636" name="3 Marcador de número de diapositiva"/>
          <p:cNvSpPr>
            <a:spLocks noGrp="1"/>
          </p:cNvSpPr>
          <p:nvPr>
            <p:ph type="sldNum" sz="quarter" idx="5"/>
          </p:nvPr>
        </p:nvSpPr>
        <p:spPr>
          <a:noFill/>
        </p:spPr>
        <p:txBody>
          <a:bodyPr/>
          <a:lstStyle/>
          <a:p>
            <a:fld id="{8C9CA842-B7C1-433C-91F2-82BAF0F6F6D5}" type="slidenum">
              <a:rPr lang="en-US"/>
              <a:pPr/>
              <a:t>55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p:txBody>
          <a:bodyPr/>
          <a:lstStyle/>
          <a:p>
            <a:r>
              <a:rPr lang="es-ES" dirty="0" err="1"/>
              <a:t>Ej</a:t>
            </a:r>
            <a:r>
              <a:rPr lang="es-ES" dirty="0"/>
              <a:t>:</a:t>
            </a:r>
            <a:r>
              <a:rPr lang="es-ES" baseline="0" dirty="0"/>
              <a:t> correlación causalidad – </a:t>
            </a:r>
          </a:p>
          <a:p>
            <a:r>
              <a:rPr lang="es-ES" baseline="0" dirty="0"/>
              <a:t>Los datos aportan luz</a:t>
            </a:r>
            <a:endParaRPr lang="es-ES" dirty="0"/>
          </a:p>
        </p:txBody>
      </p:sp>
      <p:sp>
        <p:nvSpPr>
          <p:cNvPr id="69636" name="3 Marcador de número de diapositiva"/>
          <p:cNvSpPr>
            <a:spLocks noGrp="1"/>
          </p:cNvSpPr>
          <p:nvPr>
            <p:ph type="sldNum" sz="quarter" idx="5"/>
          </p:nvPr>
        </p:nvSpPr>
        <p:spPr>
          <a:noFill/>
        </p:spPr>
        <p:txBody>
          <a:bodyPr/>
          <a:lstStyle/>
          <a:p>
            <a:fld id="{8C9CA842-B7C1-433C-91F2-82BAF0F6F6D5}" type="slidenum">
              <a:rPr lang="en-US"/>
              <a:pPr/>
              <a:t>56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57</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marL="613904" indent="-495250">
              <a:lnSpc>
                <a:spcPct val="90000"/>
              </a:lnSpc>
              <a:buClr>
                <a:srgbClr val="009999"/>
              </a:buClr>
            </a:pPr>
            <a:r>
              <a:rPr lang="es-ES" sz="1300" dirty="0">
                <a:latin typeface="Times New Roman" pitchFamily="18" charset="0"/>
              </a:rPr>
              <a:t>***No utilicéis para vuestros trabajos lo primero que os encontréis.</a:t>
            </a:r>
            <a:r>
              <a:rPr lang="es-ES" sz="1300" baseline="0" dirty="0">
                <a:latin typeface="Times New Roman" pitchFamily="18" charset="0"/>
              </a:rPr>
              <a:t> </a:t>
            </a:r>
            <a:endParaRPr lang="es-ES" sz="1300" dirty="0">
              <a:latin typeface="Times New Roman" pitchFamily="18" charset="0"/>
            </a:endParaRPr>
          </a:p>
          <a:p>
            <a:pPr marL="613904" indent="-495250">
              <a:lnSpc>
                <a:spcPct val="90000"/>
              </a:lnSpc>
              <a:buClr>
                <a:srgbClr val="009999"/>
              </a:buClr>
            </a:pPr>
            <a:r>
              <a:rPr lang="es-ES" sz="1300" dirty="0">
                <a:latin typeface="Times New Roman" pitchFamily="18" charset="0"/>
              </a:rPr>
              <a:t>El mundo académico es muy </a:t>
            </a:r>
            <a:r>
              <a:rPr lang="es-ES" sz="1300" dirty="0" err="1">
                <a:latin typeface="Times New Roman" pitchFamily="18" charset="0"/>
              </a:rPr>
              <a:t>meritocrático</a:t>
            </a:r>
            <a:r>
              <a:rPr lang="es-ES" sz="1300" dirty="0">
                <a:latin typeface="Times New Roman" pitchFamily="18" charset="0"/>
              </a:rPr>
              <a:t>. </a:t>
            </a:r>
          </a:p>
          <a:p>
            <a:pPr marL="613904" indent="-495250">
              <a:lnSpc>
                <a:spcPct val="90000"/>
              </a:lnSpc>
              <a:buClr>
                <a:srgbClr val="009999"/>
              </a:buClr>
            </a:pPr>
            <a:r>
              <a:rPr lang="es-ES" sz="1300" dirty="0">
                <a:latin typeface="Times New Roman" pitchFamily="18" charset="0"/>
              </a:rPr>
              <a:t>Aprovechad las asignaturas optativas y el TFG para aplicar el </a:t>
            </a:r>
            <a:r>
              <a:rPr lang="es-ES" sz="1300" dirty="0" err="1">
                <a:latin typeface="Times New Roman" pitchFamily="18" charset="0"/>
              </a:rPr>
              <a:t>mainstream</a:t>
            </a:r>
            <a:r>
              <a:rPr lang="es-ES" sz="1300" dirty="0">
                <a:latin typeface="Times New Roman" pitchFamily="18" charset="0"/>
              </a:rPr>
              <a:t> </a:t>
            </a:r>
            <a:r>
              <a:rPr lang="es-ES" sz="1300" dirty="0" err="1">
                <a:latin typeface="Times New Roman" pitchFamily="18" charset="0"/>
              </a:rPr>
              <a:t>economics</a:t>
            </a:r>
            <a:r>
              <a:rPr lang="es-ES" sz="1300" dirty="0">
                <a:latin typeface="Times New Roman" pitchFamily="18" charset="0"/>
              </a:rPr>
              <a:t> a cuestiones del mundo real que os interesen</a:t>
            </a:r>
          </a:p>
          <a:p>
            <a:pPr marL="613904" indent="-495250">
              <a:lnSpc>
                <a:spcPct val="90000"/>
              </a:lnSpc>
              <a:buClr>
                <a:srgbClr val="009999"/>
              </a:buClr>
            </a:pPr>
            <a:r>
              <a:rPr lang="es-ES" sz="1300" dirty="0"/>
              <a:t> Janet Curry, Justin </a:t>
            </a:r>
            <a:r>
              <a:rPr lang="es-ES" sz="1300" dirty="0" err="1"/>
              <a:t>Wolfers</a:t>
            </a:r>
            <a:r>
              <a:rPr lang="es-ES" sz="1300" dirty="0"/>
              <a:t>/</a:t>
            </a:r>
            <a:r>
              <a:rPr lang="es-ES" sz="1300" dirty="0" err="1"/>
              <a:t>Niederle</a:t>
            </a:r>
            <a:r>
              <a:rPr lang="es-ES" sz="1300" dirty="0"/>
              <a:t>, Ester </a:t>
            </a:r>
            <a:r>
              <a:rPr lang="es-ES" sz="1300" dirty="0" err="1"/>
              <a:t>Duflo</a:t>
            </a:r>
            <a:r>
              <a:rPr lang="es-ES" sz="1300" dirty="0"/>
              <a:t>, Rachel </a:t>
            </a:r>
            <a:r>
              <a:rPr lang="es-ES" sz="1300" dirty="0" err="1"/>
              <a:t>Griffith</a:t>
            </a:r>
            <a:r>
              <a:rPr lang="es-ES" sz="1300" dirty="0"/>
              <a:t>, XXXX, (Pobreza, desigualdad, desarrollo económico, Great </a:t>
            </a:r>
            <a:r>
              <a:rPr lang="es-ES" sz="1300" dirty="0" err="1"/>
              <a:t>Recession</a:t>
            </a:r>
            <a:r>
              <a:rPr lang="es-ES" sz="1300" dirty="0"/>
              <a:t>, </a:t>
            </a:r>
            <a:r>
              <a:rPr lang="es-ES" sz="1300" dirty="0" err="1"/>
              <a:t>Obesity</a:t>
            </a:r>
            <a:r>
              <a:rPr lang="es-ES" sz="1300" dirty="0"/>
              <a:t> </a:t>
            </a:r>
            <a:r>
              <a:rPr lang="es-ES" sz="1300" dirty="0" err="1"/>
              <a:t>Epidemic</a:t>
            </a:r>
            <a:r>
              <a:rPr lang="es-ES" sz="1300" dirty="0"/>
              <a:t>, etc.)</a:t>
            </a:r>
            <a:endParaRPr lang="es-ES" sz="1300" dirty="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a:t>Ej</a:t>
            </a:r>
            <a:r>
              <a:rPr lang="es-ES" dirty="0"/>
              <a:t>: universidades prestigiosas</a:t>
            </a:r>
            <a:endParaRPr lang="en-US" dirty="0"/>
          </a:p>
        </p:txBody>
      </p:sp>
      <p:sp>
        <p:nvSpPr>
          <p:cNvPr id="4" name="3 Marcador de número de diapositiva"/>
          <p:cNvSpPr>
            <a:spLocks noGrp="1"/>
          </p:cNvSpPr>
          <p:nvPr>
            <p:ph type="sldNum" sz="quarter" idx="10"/>
          </p:nvPr>
        </p:nvSpPr>
        <p:spPr/>
        <p:txBody>
          <a:bodyPr/>
          <a:lstStyle/>
          <a:p>
            <a:fld id="{274FED94-FCC6-41FC-8933-5C71A0FACF3B}" type="slidenum">
              <a:rPr lang="en-US" smtClean="0"/>
              <a:pPr/>
              <a:t>58</a:t>
            </a:fld>
            <a:endParaRPr lang="en-US"/>
          </a:p>
        </p:txBody>
      </p:sp>
    </p:spTree>
    <p:extLst>
      <p:ext uri="{BB962C8B-B14F-4D97-AF65-F5344CB8AC3E}">
        <p14:creationId xmlns:p14="http://schemas.microsoft.com/office/powerpoint/2010/main" val="328655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9</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eaLnBrk="1" hangingPunct="1"/>
            <a:r>
              <a:rPr lang="es-ES" dirty="0"/>
              <a:t>Esto pasa también para hombres y mujeres con alto nivel educativo.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p:txBody>
          <a:bodyPr/>
          <a:lstStyle/>
          <a:p>
            <a:r>
              <a:rPr lang="es-ES"/>
              <a:t>It could be that senior lawyers assign less challenging or motivating jobs.</a:t>
            </a:r>
          </a:p>
          <a:p>
            <a:r>
              <a:rPr lang="es-ES"/>
              <a:t>We already saw that there was no difference in hours expected to bill. We also don’t find women’s assignments to be more bureacratic or less challenging</a:t>
            </a:r>
          </a:p>
          <a:p>
            <a:r>
              <a:rPr lang="es-ES"/>
              <a:t>No difference. </a:t>
            </a:r>
          </a:p>
        </p:txBody>
      </p:sp>
      <p:sp>
        <p:nvSpPr>
          <p:cNvPr id="70660" name="3 Marcador de número de diapositiva"/>
          <p:cNvSpPr txBox="1">
            <a:spLocks noGrp="1"/>
          </p:cNvSpPr>
          <p:nvPr/>
        </p:nvSpPr>
        <p:spPr bwMode="auto">
          <a:xfrm>
            <a:off x="5796110" y="6742859"/>
            <a:ext cx="4436114" cy="355306"/>
          </a:xfrm>
          <a:prstGeom prst="rect">
            <a:avLst/>
          </a:prstGeom>
          <a:noFill/>
          <a:ln w="9525">
            <a:noFill/>
            <a:miter lim="800000"/>
            <a:headEnd/>
            <a:tailEnd/>
          </a:ln>
        </p:spPr>
        <p:txBody>
          <a:bodyPr lIns="94730" tIns="47365" rIns="94730" bIns="47365" anchor="b"/>
          <a:lstStyle/>
          <a:p>
            <a:pPr algn="r"/>
            <a:fld id="{EB040DEC-34A2-48CA-9DB6-50B8AB599EFB}" type="slidenum">
              <a:rPr lang="en-US" sz="1200"/>
              <a:pPr algn="r"/>
              <a:t>60</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p:txBody>
          <a:bodyPr/>
          <a:lstStyle/>
          <a:p>
            <a:r>
              <a:rPr lang="es-ES"/>
              <a:t>This question is not directly related to new client revenue but it could capture some unobserved discrimination by the employer. No effect found though. </a:t>
            </a:r>
          </a:p>
        </p:txBody>
      </p:sp>
      <p:sp>
        <p:nvSpPr>
          <p:cNvPr id="71684" name="3 Marcador de número de diapositiva"/>
          <p:cNvSpPr txBox="1">
            <a:spLocks noGrp="1"/>
          </p:cNvSpPr>
          <p:nvPr/>
        </p:nvSpPr>
        <p:spPr bwMode="auto">
          <a:xfrm>
            <a:off x="5796110" y="6742859"/>
            <a:ext cx="4436114" cy="355306"/>
          </a:xfrm>
          <a:prstGeom prst="rect">
            <a:avLst/>
          </a:prstGeom>
          <a:noFill/>
          <a:ln w="9525">
            <a:noFill/>
            <a:miter lim="800000"/>
            <a:headEnd/>
            <a:tailEnd/>
          </a:ln>
        </p:spPr>
        <p:txBody>
          <a:bodyPr lIns="94730" tIns="47365" rIns="94730" bIns="47365" anchor="b"/>
          <a:lstStyle/>
          <a:p>
            <a:pPr algn="r"/>
            <a:fld id="{705A131A-9E96-4A96-8EA8-057ACF299755}" type="slidenum">
              <a:rPr lang="en-US" sz="1200"/>
              <a:pPr algn="r"/>
              <a:t>62</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p:txBody>
          <a:bodyPr/>
          <a:lstStyle/>
          <a:p>
            <a:r>
              <a:rPr lang="es-ES"/>
              <a:t>Differences in risk aversion. Men are less empathic and less assertive.</a:t>
            </a:r>
          </a:p>
          <a:p>
            <a:r>
              <a:rPr lang="es-ES"/>
              <a:t>We do not find that networking behavior or areas of specialization affects explains the gap</a:t>
            </a:r>
          </a:p>
        </p:txBody>
      </p:sp>
      <p:sp>
        <p:nvSpPr>
          <p:cNvPr id="72708" name="3 Marcador de número de diapositiva"/>
          <p:cNvSpPr txBox="1">
            <a:spLocks noGrp="1"/>
          </p:cNvSpPr>
          <p:nvPr/>
        </p:nvSpPr>
        <p:spPr bwMode="auto">
          <a:xfrm>
            <a:off x="5796110" y="6742859"/>
            <a:ext cx="4436114" cy="355306"/>
          </a:xfrm>
          <a:prstGeom prst="rect">
            <a:avLst/>
          </a:prstGeom>
          <a:noFill/>
          <a:ln w="9525">
            <a:noFill/>
            <a:miter lim="800000"/>
            <a:headEnd/>
            <a:tailEnd/>
          </a:ln>
        </p:spPr>
        <p:txBody>
          <a:bodyPr lIns="94730" tIns="47365" rIns="94730" bIns="47365" anchor="b"/>
          <a:lstStyle/>
          <a:p>
            <a:pPr algn="r"/>
            <a:fld id="{4D4DD662-ACA7-4389-8FAA-064BF494CEDB}" type="slidenum">
              <a:rPr lang="en-US" sz="1200"/>
              <a:pPr algn="r"/>
              <a:t>67</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p:txBody>
          <a:bodyPr/>
          <a:lstStyle/>
          <a:p>
            <a:r>
              <a:rPr lang="es-ES"/>
              <a:t>Areas of law do not seem to be the driving force of the effect of performance. They also do not seem to be the determinant of the gender gap in performance</a:t>
            </a:r>
          </a:p>
        </p:txBody>
      </p:sp>
      <p:sp>
        <p:nvSpPr>
          <p:cNvPr id="73732" name="3 Marcador de número de diapositiva"/>
          <p:cNvSpPr txBox="1">
            <a:spLocks noGrp="1"/>
          </p:cNvSpPr>
          <p:nvPr/>
        </p:nvSpPr>
        <p:spPr bwMode="auto">
          <a:xfrm>
            <a:off x="5796110" y="6742859"/>
            <a:ext cx="4436114" cy="355306"/>
          </a:xfrm>
          <a:prstGeom prst="rect">
            <a:avLst/>
          </a:prstGeom>
          <a:noFill/>
          <a:ln w="9525">
            <a:noFill/>
            <a:miter lim="800000"/>
            <a:headEnd/>
            <a:tailEnd/>
          </a:ln>
        </p:spPr>
        <p:txBody>
          <a:bodyPr lIns="94730" tIns="47365" rIns="94730" bIns="47365" anchor="b"/>
          <a:lstStyle/>
          <a:p>
            <a:pPr algn="r"/>
            <a:fld id="{6A4DB993-5D42-4A79-8235-590B6006B00D}" type="slidenum">
              <a:rPr lang="en-US" sz="1200"/>
              <a:pPr algn="r"/>
              <a:t>69</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p:txBody>
          <a:bodyPr/>
          <a:lstStyle/>
          <a:p>
            <a:r>
              <a:rPr lang="es-ES"/>
              <a:t>Gender gap of 25 log points. Individual and firm charactertics help explain 50% of the gap</a:t>
            </a:r>
          </a:p>
        </p:txBody>
      </p:sp>
      <p:sp>
        <p:nvSpPr>
          <p:cNvPr id="74756" name="3 Marcador de número de diapositiva"/>
          <p:cNvSpPr txBox="1">
            <a:spLocks noGrp="1"/>
          </p:cNvSpPr>
          <p:nvPr/>
        </p:nvSpPr>
        <p:spPr bwMode="auto">
          <a:xfrm>
            <a:off x="5796110" y="6742859"/>
            <a:ext cx="4436114" cy="355306"/>
          </a:xfrm>
          <a:prstGeom prst="rect">
            <a:avLst/>
          </a:prstGeom>
          <a:noFill/>
          <a:ln w="9525">
            <a:noFill/>
            <a:miter lim="800000"/>
            <a:headEnd/>
            <a:tailEnd/>
          </a:ln>
        </p:spPr>
        <p:txBody>
          <a:bodyPr lIns="94730" tIns="47365" rIns="94730" bIns="47365" anchor="b"/>
          <a:lstStyle/>
          <a:p>
            <a:pPr algn="r"/>
            <a:fld id="{4F96B471-23DC-4E40-89B4-317081A271B7}" type="slidenum">
              <a:rPr lang="en-US" sz="1200"/>
              <a:pPr algn="r"/>
              <a:t>71</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p:txBody>
          <a:bodyPr/>
          <a:lstStyle/>
          <a:p>
            <a:endParaRPr lang="es-ES"/>
          </a:p>
        </p:txBody>
      </p:sp>
      <p:sp>
        <p:nvSpPr>
          <p:cNvPr id="75780" name="3 Marcador de número de diapositiva"/>
          <p:cNvSpPr txBox="1">
            <a:spLocks noGrp="1"/>
          </p:cNvSpPr>
          <p:nvPr/>
        </p:nvSpPr>
        <p:spPr bwMode="auto">
          <a:xfrm>
            <a:off x="5796110" y="6742859"/>
            <a:ext cx="4436114" cy="355306"/>
          </a:xfrm>
          <a:prstGeom prst="rect">
            <a:avLst/>
          </a:prstGeom>
          <a:noFill/>
          <a:ln w="9525">
            <a:noFill/>
            <a:miter lim="800000"/>
            <a:headEnd/>
            <a:tailEnd/>
          </a:ln>
        </p:spPr>
        <p:txBody>
          <a:bodyPr lIns="94730" tIns="47365" rIns="94730" bIns="47365" anchor="b"/>
          <a:lstStyle/>
          <a:p>
            <a:pPr algn="r"/>
            <a:fld id="{7CE52C67-CF14-4B55-9B43-87A966C138A9}" type="slidenum">
              <a:rPr lang="en-US" sz="1200"/>
              <a:pPr algn="r"/>
              <a:t>74</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p:txBody>
          <a:bodyPr/>
          <a:lstStyle/>
          <a:p>
            <a:endParaRPr lang="es-ES"/>
          </a:p>
        </p:txBody>
      </p:sp>
      <p:sp>
        <p:nvSpPr>
          <p:cNvPr id="76804" name="3 Marcador de número de diapositiva"/>
          <p:cNvSpPr txBox="1">
            <a:spLocks noGrp="1"/>
          </p:cNvSpPr>
          <p:nvPr/>
        </p:nvSpPr>
        <p:spPr bwMode="auto">
          <a:xfrm>
            <a:off x="5796110" y="6742859"/>
            <a:ext cx="4436114" cy="355306"/>
          </a:xfrm>
          <a:prstGeom prst="rect">
            <a:avLst/>
          </a:prstGeom>
          <a:noFill/>
          <a:ln w="9525">
            <a:noFill/>
            <a:miter lim="800000"/>
            <a:headEnd/>
            <a:tailEnd/>
          </a:ln>
        </p:spPr>
        <p:txBody>
          <a:bodyPr lIns="94730" tIns="47365" rIns="94730" bIns="47365" anchor="b"/>
          <a:lstStyle/>
          <a:p>
            <a:pPr algn="r"/>
            <a:fld id="{221B1709-0F09-493F-B1B6-245CA0F6D134}" type="slidenum">
              <a:rPr lang="en-US" sz="1200"/>
              <a:pPr algn="r"/>
              <a:t>75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10</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eaLnBrk="1" hangingPunct="1"/>
            <a:r>
              <a:rPr lang="es-ES" dirty="0"/>
              <a:t>Esto pasa también para hombres y mujeres con alto nivel educativo.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11</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eaLnBrk="1" hangingPunct="1"/>
            <a:r>
              <a:rPr lang="es-ES" dirty="0"/>
              <a:t>Esto pasa también para hombres y mujeres con alto nivel educativo.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12</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eaLnBrk="1" hangingPunct="1"/>
            <a:r>
              <a:rPr lang="es-ES" dirty="0"/>
              <a:t>Esto pasa también para hombres y mujeres con alto nivel educativo.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BD8CB3-8AFA-475B-A80A-E7C645AF54BA}" type="slidenum">
              <a:rPr lang="es-ES"/>
              <a:pPr/>
              <a:t>13</a:t>
            </a:fld>
            <a:endParaRPr lang="es-ES"/>
          </a:p>
        </p:txBody>
      </p:sp>
      <p:sp>
        <p:nvSpPr>
          <p:cNvPr id="80899" name="Rectangle 2"/>
          <p:cNvSpPr>
            <a:spLocks noGrp="1" noRot="1" noChangeAspect="1" noChangeArrowheads="1" noTextEdit="1"/>
          </p:cNvSpPr>
          <p:nvPr>
            <p:ph type="sldImg"/>
          </p:nvPr>
        </p:nvSpPr>
        <p:spPr>
          <a:xfrm>
            <a:off x="3343275" y="533400"/>
            <a:ext cx="3548063" cy="2662238"/>
          </a:xfrm>
          <a:ln/>
        </p:spPr>
      </p:sp>
      <p:sp>
        <p:nvSpPr>
          <p:cNvPr id="80900" name="Rectangle 3"/>
          <p:cNvSpPr>
            <a:spLocks noGrp="1" noChangeArrowheads="1"/>
          </p:cNvSpPr>
          <p:nvPr>
            <p:ph type="body" idx="1"/>
          </p:nvPr>
        </p:nvSpPr>
        <p:spPr>
          <a:noFill/>
          <a:ln/>
        </p:spPr>
        <p:txBody>
          <a:bodyPr/>
          <a:lstStyle/>
          <a:p>
            <a:pPr eaLnBrk="1" hangingPunct="1"/>
            <a:r>
              <a:rPr lang="es-ES" dirty="0"/>
              <a:t>Esto pasa también para hombres y mujeres con alto nivel educativo.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0"/>
            <a:ext cx="107950" cy="2420938"/>
          </a:xfrm>
          <a:prstGeom prst="rect">
            <a:avLst/>
          </a:prstGeom>
          <a:solidFill>
            <a:srgbClr val="248298"/>
          </a:solidFill>
          <a:ln w="9525">
            <a:solidFill>
              <a:schemeClr val="tx1"/>
            </a:solidFill>
            <a:miter lim="800000"/>
            <a:headEnd/>
            <a:tailEnd/>
          </a:ln>
          <a:effectLst/>
        </p:spPr>
        <p:txBody>
          <a:bodyPr wrap="none" anchor="ctr"/>
          <a:lstStyle/>
          <a:p>
            <a:pPr algn="l">
              <a:defRPr/>
            </a:pPr>
            <a:endParaRPr lang="es-ES"/>
          </a:p>
        </p:txBody>
      </p:sp>
      <p:sp>
        <p:nvSpPr>
          <p:cNvPr id="6" name="Rectangle 12"/>
          <p:cNvSpPr>
            <a:spLocks noChangeArrowheads="1"/>
          </p:cNvSpPr>
          <p:nvPr userDrawn="1"/>
        </p:nvSpPr>
        <p:spPr bwMode="auto">
          <a:xfrm>
            <a:off x="0" y="2420938"/>
            <a:ext cx="107950" cy="2420937"/>
          </a:xfrm>
          <a:prstGeom prst="rect">
            <a:avLst/>
          </a:prstGeom>
          <a:solidFill>
            <a:schemeClr val="accent1"/>
          </a:solidFill>
          <a:ln w="9525">
            <a:solidFill>
              <a:schemeClr val="tx1"/>
            </a:solidFill>
            <a:miter lim="800000"/>
            <a:headEnd/>
            <a:tailEnd/>
          </a:ln>
          <a:effectLst/>
        </p:spPr>
        <p:txBody>
          <a:bodyPr wrap="none" anchor="ctr"/>
          <a:lstStyle/>
          <a:p>
            <a:pPr algn="l">
              <a:defRPr/>
            </a:pPr>
            <a:endParaRPr lang="es-ES"/>
          </a:p>
        </p:txBody>
      </p:sp>
      <p:sp>
        <p:nvSpPr>
          <p:cNvPr id="7" name="Rectangle 13"/>
          <p:cNvSpPr>
            <a:spLocks noChangeArrowheads="1"/>
          </p:cNvSpPr>
          <p:nvPr userDrawn="1"/>
        </p:nvSpPr>
        <p:spPr bwMode="auto">
          <a:xfrm>
            <a:off x="0" y="4437063"/>
            <a:ext cx="107950" cy="2420937"/>
          </a:xfrm>
          <a:prstGeom prst="rect">
            <a:avLst/>
          </a:prstGeom>
          <a:solidFill>
            <a:srgbClr val="4BBBD5"/>
          </a:solidFill>
          <a:ln w="9525">
            <a:solidFill>
              <a:schemeClr val="tx1"/>
            </a:solidFill>
            <a:miter lim="800000"/>
            <a:headEnd/>
            <a:tailEnd/>
          </a:ln>
          <a:effectLst/>
        </p:spPr>
        <p:txBody>
          <a:bodyPr wrap="none" anchor="ctr"/>
          <a:lstStyle/>
          <a:p>
            <a:pPr algn="l">
              <a:defRPr/>
            </a:pPr>
            <a:endParaRPr lang="es-ES"/>
          </a:p>
        </p:txBody>
      </p:sp>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755576" y="311944"/>
            <a:ext cx="7479792" cy="4572000"/>
          </a:xfrm>
        </p:spPr>
        <p:txBody>
          <a:bodyPr/>
          <a:lstStyle>
            <a:lvl1pPr>
              <a:defRPr sz="3200"/>
            </a:lvl1pPr>
            <a:lvl2pPr>
              <a:defRPr sz="2800"/>
            </a:lvl2pPr>
            <a:lvl3pPr>
              <a:defRPr sz="2400"/>
            </a:lvl3pPr>
            <a:lvl4pPr>
              <a:defRPr sz="2000"/>
            </a:lvl4pPr>
            <a:lvl5pPr>
              <a:defRPr sz="20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0"/>
          </p:nvPr>
        </p:nvSpPr>
        <p:spPr/>
        <p:txBody>
          <a:bodyPr/>
          <a:lstStyle>
            <a:lvl1pPr>
              <a:defRPr/>
            </a:lvl1pPr>
            <a:extLst/>
          </a:lstStyle>
          <a:p>
            <a:pPr>
              <a:defRPr/>
            </a:pPr>
            <a:fld id="{8A958028-5413-4511-AE50-9986B51F94B3}" type="datetime1">
              <a:rPr lang="en-GB"/>
              <a:pPr>
                <a:defRPr/>
              </a:pPr>
              <a:t>27/02/2026</a:t>
            </a:fld>
            <a:endParaRPr lang="en-GB" dirty="0"/>
          </a:p>
        </p:txBody>
      </p:sp>
      <p:sp>
        <p:nvSpPr>
          <p:cNvPr id="9" name="Footer Placeholder 5"/>
          <p:cNvSpPr>
            <a:spLocks noGrp="1"/>
          </p:cNvSpPr>
          <p:nvPr>
            <p:ph type="ftr" sz="quarter" idx="11"/>
          </p:nvPr>
        </p:nvSpPr>
        <p:spPr/>
        <p:txBody>
          <a:bodyPr/>
          <a:lstStyle>
            <a:lvl1pPr>
              <a:defRPr/>
            </a:lvl1pPr>
            <a:extLst/>
          </a:lstStyle>
          <a:p>
            <a:pPr>
              <a:defRPr/>
            </a:pPr>
            <a:r>
              <a:rPr lang="en-GB"/>
              <a:t>Rosa Ferrer, Dortmund 2011</a:t>
            </a:r>
          </a:p>
        </p:txBody>
      </p:sp>
      <p:sp>
        <p:nvSpPr>
          <p:cNvPr id="10" name="Slide Number Placeholder 6"/>
          <p:cNvSpPr>
            <a:spLocks noGrp="1"/>
          </p:cNvSpPr>
          <p:nvPr>
            <p:ph type="sldNum" sz="quarter" idx="12"/>
          </p:nvPr>
        </p:nvSpPr>
        <p:spPr/>
        <p:txBody>
          <a:bodyPr/>
          <a:lstStyle>
            <a:lvl1pPr>
              <a:defRPr/>
            </a:lvl1pPr>
            <a:extLst/>
          </a:lstStyle>
          <a:p>
            <a:pPr>
              <a:defRPr/>
            </a:pPr>
            <a:fld id="{F7E5F1E7-F903-42FC-B1EF-E45197D98CD9}" type="slidenum">
              <a:rPr lang="en-GB"/>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588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1267" name="Text Placeholder 29"/>
          <p:cNvSpPr>
            <a:spLocks noGrp="1"/>
          </p:cNvSpPr>
          <p:nvPr>
            <p:ph type="body" idx="1"/>
          </p:nvPr>
        </p:nvSpPr>
        <p:spPr bwMode="auto">
          <a:xfrm>
            <a:off x="395288" y="14843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algn="l" fontAlgn="auto">
              <a:spcBef>
                <a:spcPts val="0"/>
              </a:spcBef>
              <a:spcAft>
                <a:spcPts val="0"/>
              </a:spcAft>
              <a:defRPr sz="1000">
                <a:latin typeface="+mn-lt"/>
              </a:defRPr>
            </a:lvl1pPr>
            <a:extLst/>
          </a:lstStyle>
          <a:p>
            <a:pPr>
              <a:defRPr/>
            </a:pPr>
            <a:fld id="{48F2EB10-BB22-4068-A8E2-FDBDA8CE0662}" type="datetime1">
              <a:rPr lang="en-GB"/>
              <a:pPr>
                <a:defRPr/>
              </a:pPr>
              <a:t>27/02/2026</a:t>
            </a:fld>
            <a:endParaRPr lang="en-GB" dirty="0"/>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defRPr>
            </a:lvl1pPr>
            <a:extLst/>
          </a:lstStyle>
          <a:p>
            <a:pPr>
              <a:defRPr/>
            </a:pPr>
            <a:r>
              <a:rPr lang="en-GB"/>
              <a:t>Rosa Ferrer, Dortmund 2011</a:t>
            </a:r>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defRPr>
            </a:lvl1pPr>
            <a:extLst/>
          </a:lstStyle>
          <a:p>
            <a:pPr>
              <a:defRPr/>
            </a:pPr>
            <a:fld id="{A7969A4A-A34F-4D5A-91E9-2204A469B907}" type="slidenum">
              <a:rPr lang="en-GB"/>
              <a:pPr>
                <a:defRPr/>
              </a:pPr>
              <a:t>‹#›</a:t>
            </a:fld>
            <a:endParaRPr lang="en-GB" dirty="0"/>
          </a:p>
        </p:txBody>
      </p:sp>
      <p:pic>
        <p:nvPicPr>
          <p:cNvPr id="7" name="Picture 5"/>
          <p:cNvPicPr>
            <a:picLocks noChangeAspect="1" noChangeArrowheads="1"/>
          </p:cNvPicPr>
          <p:nvPr userDrawn="1"/>
        </p:nvPicPr>
        <p:blipFill rotWithShape="1">
          <a:blip r:embed="rId4" cstate="print"/>
          <a:srcRect l="7763" t="27457" r="4409" b="25166"/>
          <a:stretch/>
        </p:blipFill>
        <p:spPr bwMode="auto">
          <a:xfrm>
            <a:off x="7549728" y="1437640"/>
            <a:ext cx="1472352" cy="579120"/>
          </a:xfrm>
          <a:prstGeom prst="rect">
            <a:avLst/>
          </a:prstGeom>
          <a:noFill/>
          <a:ln w="9525" algn="ctr">
            <a:noFill/>
            <a:miter lim="800000"/>
            <a:headEnd/>
            <a:tailEnd/>
          </a:ln>
        </p:spPr>
      </p:pic>
      <p:pic>
        <p:nvPicPr>
          <p:cNvPr id="27650" name="Picture 2" descr="https://www.startpage.com/av/proxy-image?piurl=https%3A%2F%2Fencrypted-tbn0.gstatic.com%2Fimages%3Fq%3Dtbn%3AANd9GcRUSDd-urTZwE7kZTw_Zled81yWTzFvyZ-cu4Ff26O5C0frcxLB%26s&amp;sp=1643969393Tec4c486ed8d973e53cb1af819f76a9d0a6ecd5b1c62bd98dd9794540be87b1c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05712" y="133067"/>
            <a:ext cx="1512168" cy="630070"/>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descr="C:\Users\Rosa\Dropbox\AA-Courses-TFGs-PhDstud\Bojos Economia\logo CREI nou.jp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49728" y="750849"/>
            <a:ext cx="1224136" cy="62843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69" r:id="rId1"/>
    <p:sldLayoutId id="2147483870" r:id="rId2"/>
  </p:sldLayoutIdLst>
  <p:hf hdr="0" ftr="0" dt="0"/>
  <p:txStyles>
    <p:titleStyle>
      <a:lvl1pPr algn="l" rtl="0" eaLnBrk="0" fontAlgn="base" hangingPunct="0">
        <a:spcBef>
          <a:spcPct val="0"/>
        </a:spcBef>
        <a:spcAft>
          <a:spcPct val="0"/>
        </a:spcAft>
        <a:defRPr sz="3200" b="1" kern="1200">
          <a:solidFill>
            <a:srgbClr val="278DA5"/>
          </a:solidFill>
          <a:effectLst>
            <a:outerShdw blurRad="31750" dist="25400" dir="5400000" algn="tl" rotWithShape="0">
              <a:srgbClr val="000000">
                <a:alpha val="25000"/>
              </a:srgbClr>
            </a:outerShdw>
          </a:effectLst>
          <a:latin typeface="Arial" pitchFamily="34" charset="0"/>
          <a:ea typeface="+mj-ea"/>
          <a:cs typeface="+mj-cs"/>
        </a:defRPr>
      </a:lvl1pPr>
      <a:lvl2pPr algn="l" rtl="0" eaLnBrk="0" fontAlgn="base" hangingPunct="0">
        <a:spcBef>
          <a:spcPct val="0"/>
        </a:spcBef>
        <a:spcAft>
          <a:spcPct val="0"/>
        </a:spcAft>
        <a:defRPr sz="3200" b="1">
          <a:solidFill>
            <a:srgbClr val="278DA5"/>
          </a:solidFill>
          <a:latin typeface="Arial" pitchFamily="34" charset="0"/>
        </a:defRPr>
      </a:lvl2pPr>
      <a:lvl3pPr algn="l" rtl="0" eaLnBrk="0" fontAlgn="base" hangingPunct="0">
        <a:spcBef>
          <a:spcPct val="0"/>
        </a:spcBef>
        <a:spcAft>
          <a:spcPct val="0"/>
        </a:spcAft>
        <a:defRPr sz="3200" b="1">
          <a:solidFill>
            <a:srgbClr val="278DA5"/>
          </a:solidFill>
          <a:latin typeface="Arial" pitchFamily="34" charset="0"/>
        </a:defRPr>
      </a:lvl3pPr>
      <a:lvl4pPr algn="l" rtl="0" eaLnBrk="0" fontAlgn="base" hangingPunct="0">
        <a:spcBef>
          <a:spcPct val="0"/>
        </a:spcBef>
        <a:spcAft>
          <a:spcPct val="0"/>
        </a:spcAft>
        <a:defRPr sz="3200" b="1">
          <a:solidFill>
            <a:srgbClr val="278DA5"/>
          </a:solidFill>
          <a:latin typeface="Arial" pitchFamily="34" charset="0"/>
        </a:defRPr>
      </a:lvl4pPr>
      <a:lvl5pPr algn="l" rtl="0" eaLnBrk="0" fontAlgn="base" hangingPunct="0">
        <a:spcBef>
          <a:spcPct val="0"/>
        </a:spcBef>
        <a:spcAft>
          <a:spcPct val="0"/>
        </a:spcAft>
        <a:defRPr sz="3200" b="1">
          <a:solidFill>
            <a:srgbClr val="278DA5"/>
          </a:solidFill>
          <a:latin typeface="Arial"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4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2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oxeu.org/article/shecession-she-recession-2020-causes-and-consequenc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hyperlink" Target="https://ideas.repec.org/top/top.person.nbcite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therobingroom.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slide" Target="slide63.xml"/></Relationships>
</file>

<file path=ppt/slides/_rels/slide44.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slide" Target="slide69.xml"/><Relationship Id="rId4" Type="http://schemas.openxmlformats.org/officeDocument/2006/relationships/slide" Target="slide6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5.emf"/><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6.emf"/><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31.emf"/><Relationship Id="rId3" Type="http://schemas.openxmlformats.org/officeDocument/2006/relationships/notesSlide" Target="../notesSlides/notesSlide43.xml"/><Relationship Id="rId7" Type="http://schemas.openxmlformats.org/officeDocument/2006/relationships/image" Target="../media/image28.emf"/><Relationship Id="rId12"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30.emf"/><Relationship Id="rId5" Type="http://schemas.openxmlformats.org/officeDocument/2006/relationships/image" Target="../media/image27.emf"/><Relationship Id="rId15" Type="http://schemas.openxmlformats.org/officeDocument/2006/relationships/image" Target="../media/image32.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9.emf"/><Relationship Id="rId1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slide" Target="slide43.xml"/></Relationships>
</file>

<file path=ppt/slides/_rels/slide6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36.emf"/><Relationship Id="rId4" Type="http://schemas.openxmlformats.org/officeDocument/2006/relationships/oleObject" Target="../embeddings/oleObject11.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7.emf"/><Relationship Id="rId5" Type="http://schemas.openxmlformats.org/officeDocument/2006/relationships/oleObject" Target="../embeddings/oleObject12.bin"/><Relationship Id="rId4" Type="http://schemas.openxmlformats.org/officeDocument/2006/relationships/slide" Target="slide43.xml"/></Relationships>
</file>

<file path=ppt/slides/_rels/slide6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38.emf"/><Relationship Id="rId4" Type="http://schemas.openxmlformats.org/officeDocument/2006/relationships/oleObject" Target="../embeddings/oleObject13.bin"/></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4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1.w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slide" Target="slide45.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slide" Target="slide45.xml"/><Relationship Id="rId4" Type="http://schemas.openxmlformats.org/officeDocument/2006/relationships/image" Target="../media/image43.emf"/></Relationships>
</file>

<file path=ppt/slides/_rels/slide6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slide" Target="slide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45.w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49.emf"/><Relationship Id="rId4" Type="http://schemas.openxmlformats.org/officeDocument/2006/relationships/oleObject" Target="../embeddings/oleObject14.bin"/></Relationships>
</file>

<file path=ppt/slides/_rels/slide7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a:spLocks noGrp="1"/>
          </p:cNvSpPr>
          <p:nvPr>
            <p:ph type="subTitle" idx="4294967295"/>
          </p:nvPr>
        </p:nvSpPr>
        <p:spPr>
          <a:xfrm>
            <a:off x="500063" y="3140968"/>
            <a:ext cx="8286750" cy="2593082"/>
          </a:xfrm>
        </p:spPr>
        <p:txBody>
          <a:bodyPr lIns="45720" rIns="45720"/>
          <a:lstStyle/>
          <a:p>
            <a:pPr marL="0" indent="0" algn="ctr" eaLnBrk="1" hangingPunct="1">
              <a:lnSpc>
                <a:spcPct val="80000"/>
              </a:lnSpc>
              <a:buFont typeface="Wingdings 3" pitchFamily="18" charset="2"/>
              <a:buNone/>
            </a:pPr>
            <a:endParaRPr lang="en-GB" sz="2000" dirty="0">
              <a:solidFill>
                <a:schemeClr val="tx2"/>
              </a:solidFill>
            </a:endParaRPr>
          </a:p>
          <a:p>
            <a:pPr marL="0" indent="0" algn="ctr" eaLnBrk="1" hangingPunct="1">
              <a:lnSpc>
                <a:spcPct val="80000"/>
              </a:lnSpc>
              <a:buFont typeface="Wingdings 3" pitchFamily="18" charset="2"/>
              <a:buNone/>
            </a:pPr>
            <a:r>
              <a:rPr lang="en-GB" sz="2000" b="1" dirty="0">
                <a:solidFill>
                  <a:schemeClr val="tx2"/>
                </a:solidFill>
              </a:rPr>
              <a:t>Rosa </a:t>
            </a:r>
            <a:r>
              <a:rPr lang="en-GB" sz="2000" b="1" dirty="0" err="1">
                <a:solidFill>
                  <a:schemeClr val="tx2"/>
                </a:solidFill>
              </a:rPr>
              <a:t>Ferrer</a:t>
            </a:r>
            <a:r>
              <a:rPr lang="en-GB" sz="2000" b="1" dirty="0">
                <a:solidFill>
                  <a:schemeClr val="tx2"/>
                </a:solidFill>
              </a:rPr>
              <a:t> </a:t>
            </a:r>
          </a:p>
          <a:p>
            <a:pPr marL="0" indent="0" algn="ctr" eaLnBrk="1" hangingPunct="1">
              <a:lnSpc>
                <a:spcPct val="80000"/>
              </a:lnSpc>
              <a:buFont typeface="Wingdings 3" pitchFamily="18" charset="2"/>
              <a:buNone/>
            </a:pPr>
            <a:r>
              <a:rPr lang="en-GB" sz="2000" i="1" dirty="0">
                <a:solidFill>
                  <a:schemeClr val="tx2"/>
                </a:solidFill>
              </a:rPr>
              <a:t>Univ. </a:t>
            </a:r>
            <a:r>
              <a:rPr lang="en-GB" sz="2000" i="1" dirty="0" err="1">
                <a:solidFill>
                  <a:schemeClr val="tx2"/>
                </a:solidFill>
              </a:rPr>
              <a:t>Pompeu</a:t>
            </a:r>
            <a:r>
              <a:rPr lang="en-GB" sz="2000" i="1" dirty="0">
                <a:solidFill>
                  <a:schemeClr val="tx2"/>
                </a:solidFill>
              </a:rPr>
              <a:t> </a:t>
            </a:r>
            <a:r>
              <a:rPr lang="en-GB" sz="2000" i="1" dirty="0" err="1">
                <a:solidFill>
                  <a:schemeClr val="tx2"/>
                </a:solidFill>
              </a:rPr>
              <a:t>Fabra</a:t>
            </a:r>
            <a:r>
              <a:rPr lang="en-GB" sz="2000" i="1" dirty="0">
                <a:solidFill>
                  <a:schemeClr val="tx2"/>
                </a:solidFill>
              </a:rPr>
              <a:t> and Barcelona School of Economics</a:t>
            </a:r>
          </a:p>
          <a:p>
            <a:pPr marL="0" indent="0" algn="ctr" eaLnBrk="1" hangingPunct="1">
              <a:lnSpc>
                <a:spcPct val="80000"/>
              </a:lnSpc>
              <a:buFont typeface="Wingdings 3" pitchFamily="18" charset="2"/>
              <a:buNone/>
            </a:pPr>
            <a:r>
              <a:rPr lang="en-GB" sz="2000" i="1" dirty="0">
                <a:solidFill>
                  <a:schemeClr val="tx2"/>
                </a:solidFill>
              </a:rPr>
              <a:t>Rosa.ferrer@upf.edu</a:t>
            </a:r>
          </a:p>
          <a:p>
            <a:pPr marL="0" indent="0" algn="ctr" eaLnBrk="1" hangingPunct="1">
              <a:lnSpc>
                <a:spcPct val="80000"/>
              </a:lnSpc>
              <a:buNone/>
            </a:pPr>
            <a:r>
              <a:rPr lang="en-GB" sz="2000" i="1" dirty="0">
                <a:solidFill>
                  <a:schemeClr val="tx2"/>
                </a:solidFill>
              </a:rPr>
              <a:t>https://www.linkedin.com/in/rosa-ferrer-7a5b4a8a/</a:t>
            </a:r>
          </a:p>
          <a:p>
            <a:pPr marL="0" indent="0" algn="ctr" eaLnBrk="1" hangingPunct="1">
              <a:lnSpc>
                <a:spcPct val="80000"/>
              </a:lnSpc>
              <a:buFont typeface="Wingdings 3" pitchFamily="18" charset="2"/>
              <a:buNone/>
            </a:pPr>
            <a:endParaRPr lang="en-GB" sz="2000" dirty="0">
              <a:solidFill>
                <a:schemeClr val="tx2"/>
              </a:solidFill>
            </a:endParaRPr>
          </a:p>
          <a:p>
            <a:pPr marL="0" indent="0" algn="ctr" eaLnBrk="1" hangingPunct="1">
              <a:lnSpc>
                <a:spcPct val="80000"/>
              </a:lnSpc>
              <a:buFont typeface="Wingdings 3" pitchFamily="18" charset="2"/>
              <a:buNone/>
            </a:pPr>
            <a:r>
              <a:rPr lang="en-GB" sz="2000" u="sng" dirty="0" err="1">
                <a:solidFill>
                  <a:schemeClr val="tx2"/>
                </a:solidFill>
              </a:rPr>
              <a:t>Bojos</a:t>
            </a:r>
            <a:r>
              <a:rPr lang="en-GB" sz="2000" u="sng" dirty="0">
                <a:solidFill>
                  <a:schemeClr val="tx2"/>
                </a:solidFill>
              </a:rPr>
              <a:t> per </a:t>
            </a:r>
            <a:r>
              <a:rPr lang="en-GB" sz="2000" u="sng" dirty="0" err="1">
                <a:solidFill>
                  <a:schemeClr val="tx2"/>
                </a:solidFill>
              </a:rPr>
              <a:t>l’Economia</a:t>
            </a:r>
            <a:r>
              <a:rPr lang="en-GB" sz="2000" u="sng" dirty="0">
                <a:solidFill>
                  <a:schemeClr val="tx2"/>
                </a:solidFill>
              </a:rPr>
              <a:t>, 2026</a:t>
            </a:r>
          </a:p>
          <a:p>
            <a:pPr marL="0" indent="0" algn="ctr" eaLnBrk="1" hangingPunct="1">
              <a:lnSpc>
                <a:spcPct val="80000"/>
              </a:lnSpc>
              <a:buFont typeface="Wingdings 3" pitchFamily="18" charset="2"/>
              <a:buNone/>
            </a:pPr>
            <a:endParaRPr lang="en-GB" sz="2000" u="sng" dirty="0">
              <a:solidFill>
                <a:schemeClr val="tx2"/>
              </a:solidFill>
            </a:endParaRPr>
          </a:p>
          <a:p>
            <a:pPr marL="0" indent="0" algn="ctr" eaLnBrk="1" hangingPunct="1">
              <a:lnSpc>
                <a:spcPct val="80000"/>
              </a:lnSpc>
              <a:buFont typeface="Wingdings 3" pitchFamily="18" charset="2"/>
              <a:buNone/>
            </a:pPr>
            <a:endParaRPr lang="en-GB" sz="1600" dirty="0">
              <a:solidFill>
                <a:schemeClr val="tx2"/>
              </a:solidFill>
            </a:endParaRPr>
          </a:p>
        </p:txBody>
      </p:sp>
      <p:sp>
        <p:nvSpPr>
          <p:cNvPr id="13315" name="Text Box 5"/>
          <p:cNvSpPr txBox="1">
            <a:spLocks noChangeArrowheads="1"/>
          </p:cNvSpPr>
          <p:nvPr/>
        </p:nvSpPr>
        <p:spPr bwMode="auto">
          <a:xfrm>
            <a:off x="500173" y="2229225"/>
            <a:ext cx="8424862" cy="1200329"/>
          </a:xfrm>
          <a:prstGeom prst="rect">
            <a:avLst/>
          </a:prstGeom>
          <a:noFill/>
          <a:ln w="9525">
            <a:noFill/>
            <a:miter lim="800000"/>
            <a:headEnd/>
            <a:tailEnd/>
          </a:ln>
        </p:spPr>
        <p:txBody>
          <a:bodyPr>
            <a:spAutoFit/>
          </a:bodyPr>
          <a:lstStyle/>
          <a:p>
            <a:pPr>
              <a:spcBef>
                <a:spcPct val="50000"/>
              </a:spcBef>
            </a:pPr>
            <a:r>
              <a:rPr lang="en-US" sz="3600" dirty="0">
                <a:solidFill>
                  <a:srgbClr val="278DA5"/>
                </a:solidFill>
                <a:latin typeface="Lucida Sans Unicode" pitchFamily="34" charset="0"/>
              </a:rPr>
              <a:t>Gender Gaps among High-skill Professionals</a:t>
            </a:r>
            <a:endParaRPr lang="es-ES" sz="3600" dirty="0">
              <a:solidFill>
                <a:srgbClr val="278DA5"/>
              </a:solidFill>
              <a:latin typeface="Lucida Sans Unicode" pitchFamily="34" charset="0"/>
            </a:endParaRPr>
          </a:p>
        </p:txBody>
      </p:sp>
      <p:sp>
        <p:nvSpPr>
          <p:cNvPr id="4" name="3 Marcador de número de diapositiva"/>
          <p:cNvSpPr>
            <a:spLocks noGrp="1"/>
          </p:cNvSpPr>
          <p:nvPr>
            <p:ph type="sldNum" sz="quarter" idx="12"/>
          </p:nvPr>
        </p:nvSpPr>
        <p:spPr/>
        <p:txBody>
          <a:bodyPr/>
          <a:lstStyle/>
          <a:p>
            <a:pPr>
              <a:defRPr/>
            </a:pPr>
            <a:fld id="{33C07CC1-0789-4C32-81CC-764CA5EDEB65}" type="slidenum">
              <a:rPr lang="en-GB" smtClean="0"/>
              <a:pPr>
                <a:defRPr/>
              </a:pPr>
              <a:t>1</a:t>
            </a:fld>
            <a:endParaRPr lang="en-GB" dirty="0"/>
          </a:p>
        </p:txBody>
      </p:sp>
    </p:spTree>
    <p:extLst>
      <p:ext uri="{BB962C8B-B14F-4D97-AF65-F5344CB8AC3E}">
        <p14:creationId xmlns:p14="http://schemas.microsoft.com/office/powerpoint/2010/main" val="339914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2688D8D0-DEE8-49CD-8346-B27D65EFAA10}" type="slidenum">
              <a:rPr lang="es-ES"/>
              <a:pPr/>
              <a:t>10</a:t>
            </a:fld>
            <a:endParaRPr lang="es-ES"/>
          </a:p>
        </p:txBody>
      </p:sp>
      <p:sp>
        <p:nvSpPr>
          <p:cNvPr id="11266" name="Content Placeholder 2"/>
          <p:cNvSpPr>
            <a:spLocks noGrp="1"/>
          </p:cNvSpPr>
          <p:nvPr>
            <p:ph idx="4294967295"/>
          </p:nvPr>
        </p:nvSpPr>
        <p:spPr>
          <a:xfrm>
            <a:off x="287524" y="2255442"/>
            <a:ext cx="3888680" cy="3024336"/>
          </a:xfrm>
        </p:spPr>
        <p:txBody>
          <a:bodyPr/>
          <a:lstStyle/>
          <a:p>
            <a:pPr marL="0" indent="0" eaLnBrk="1" hangingPunct="1">
              <a:lnSpc>
                <a:spcPct val="90000"/>
              </a:lnSpc>
              <a:buNone/>
            </a:pPr>
            <a:endParaRPr lang="en-US" sz="1600" dirty="0">
              <a:latin typeface="Times New Roman" pitchFamily="18" charset="0"/>
            </a:endParaRPr>
          </a:p>
          <a:p>
            <a:pPr marL="566738" indent="-457200" eaLnBrk="1" hangingPunct="1">
              <a:lnSpc>
                <a:spcPct val="90000"/>
              </a:lnSpc>
              <a:buFontTx/>
              <a:buNone/>
            </a:pPr>
            <a:r>
              <a:rPr lang="es-ES" sz="1800" dirty="0">
                <a:latin typeface="Times New Roman" pitchFamily="18" charset="0"/>
              </a:rPr>
              <a:t>DOS MOTIVOS</a:t>
            </a:r>
          </a:p>
          <a:p>
            <a:pPr marL="566738" indent="-457200" eaLnBrk="1" hangingPunct="1">
              <a:lnSpc>
                <a:spcPct val="90000"/>
              </a:lnSpc>
              <a:buFontTx/>
              <a:buChar char="-"/>
            </a:pPr>
            <a:r>
              <a:rPr lang="en-GB" sz="2000" dirty="0">
                <a:latin typeface="Times New Roman" pitchFamily="18" charset="0"/>
              </a:rPr>
              <a:t>De forma </a:t>
            </a:r>
            <a:r>
              <a:rPr lang="en-GB" sz="2000" dirty="0" err="1">
                <a:latin typeface="Times New Roman" pitchFamily="18" charset="0"/>
              </a:rPr>
              <a:t>generalizada</a:t>
            </a:r>
            <a:r>
              <a:rPr lang="en-GB" sz="2000" dirty="0">
                <a:latin typeface="Times New Roman" pitchFamily="18" charset="0"/>
              </a:rPr>
              <a:t>, las </a:t>
            </a:r>
            <a:r>
              <a:rPr lang="en-GB" sz="2000" dirty="0" err="1">
                <a:latin typeface="Times New Roman" pitchFamily="18" charset="0"/>
              </a:rPr>
              <a:t>mujeres</a:t>
            </a:r>
            <a:r>
              <a:rPr lang="en-GB" sz="2000" dirty="0">
                <a:latin typeface="Times New Roman" pitchFamily="18" charset="0"/>
              </a:rPr>
              <a:t> se </a:t>
            </a:r>
            <a:r>
              <a:rPr lang="en-GB" sz="2000" dirty="0" err="1">
                <a:latin typeface="Times New Roman" pitchFamily="18" charset="0"/>
              </a:rPr>
              <a:t>vieron</a:t>
            </a:r>
            <a:r>
              <a:rPr lang="en-GB" sz="2000" dirty="0">
                <a:latin typeface="Times New Roman" pitchFamily="18" charset="0"/>
              </a:rPr>
              <a:t> </a:t>
            </a:r>
            <a:r>
              <a:rPr lang="en-GB" sz="2000" dirty="0" err="1">
                <a:latin typeface="Times New Roman" pitchFamily="18" charset="0"/>
              </a:rPr>
              <a:t>más</a:t>
            </a:r>
            <a:r>
              <a:rPr lang="en-GB" sz="2000" dirty="0">
                <a:latin typeface="Times New Roman" pitchFamily="18" charset="0"/>
              </a:rPr>
              <a:t> </a:t>
            </a:r>
            <a:r>
              <a:rPr lang="en-GB" sz="2000" dirty="0" err="1">
                <a:latin typeface="Times New Roman" pitchFamily="18" charset="0"/>
              </a:rPr>
              <a:t>afectadas</a:t>
            </a:r>
            <a:r>
              <a:rPr lang="en-GB" sz="2000" dirty="0">
                <a:latin typeface="Times New Roman" pitchFamily="18" charset="0"/>
              </a:rPr>
              <a:t> </a:t>
            </a:r>
            <a:r>
              <a:rPr lang="en-GB" sz="2000" dirty="0" err="1">
                <a:latin typeface="Times New Roman" pitchFamily="18" charset="0"/>
              </a:rPr>
              <a:t>por</a:t>
            </a:r>
            <a:r>
              <a:rPr lang="en-GB" sz="2000" dirty="0">
                <a:latin typeface="Times New Roman" pitchFamily="18" charset="0"/>
              </a:rPr>
              <a:t> el </a:t>
            </a:r>
            <a:r>
              <a:rPr lang="en-GB" sz="2000" dirty="0" err="1">
                <a:latin typeface="Times New Roman" pitchFamily="18" charset="0"/>
              </a:rPr>
              <a:t>confinamiento</a:t>
            </a:r>
            <a:r>
              <a:rPr lang="en-GB" sz="2000" dirty="0">
                <a:latin typeface="Times New Roman" pitchFamily="18" charset="0"/>
              </a:rPr>
              <a:t> de 2020. </a:t>
            </a:r>
          </a:p>
          <a:p>
            <a:pPr marL="566738" indent="-457200" eaLnBrk="1" hangingPunct="1">
              <a:lnSpc>
                <a:spcPct val="90000"/>
              </a:lnSpc>
              <a:buFontTx/>
              <a:buChar char="-"/>
            </a:pPr>
            <a:r>
              <a:rPr lang="en-GB" sz="2000" dirty="0" err="1">
                <a:latin typeface="Times New Roman" pitchFamily="18" charset="0"/>
              </a:rPr>
              <a:t>Cierres</a:t>
            </a:r>
            <a:r>
              <a:rPr lang="en-GB" sz="2000" dirty="0">
                <a:latin typeface="Times New Roman" pitchFamily="18" charset="0"/>
              </a:rPr>
              <a:t> de </a:t>
            </a:r>
            <a:r>
              <a:rPr lang="en-GB" sz="2000" dirty="0" err="1">
                <a:latin typeface="Times New Roman" pitchFamily="18" charset="0"/>
              </a:rPr>
              <a:t>escuelas</a:t>
            </a:r>
            <a:r>
              <a:rPr lang="en-GB" sz="2000" dirty="0">
                <a:latin typeface="Times New Roman" pitchFamily="18" charset="0"/>
              </a:rPr>
              <a:t>, </a:t>
            </a:r>
            <a:r>
              <a:rPr lang="en-GB" sz="2000" dirty="0" err="1">
                <a:latin typeface="Times New Roman" pitchFamily="18" charset="0"/>
              </a:rPr>
              <a:t>confinamientos</a:t>
            </a:r>
            <a:r>
              <a:rPr lang="en-GB" sz="2000" dirty="0">
                <a:latin typeface="Times New Roman" pitchFamily="18" charset="0"/>
              </a:rPr>
              <a:t> de </a:t>
            </a:r>
            <a:r>
              <a:rPr lang="en-GB" sz="2000" dirty="0" err="1">
                <a:latin typeface="Times New Roman" pitchFamily="18" charset="0"/>
              </a:rPr>
              <a:t>clases</a:t>
            </a:r>
            <a:r>
              <a:rPr lang="en-GB" sz="2000" dirty="0">
                <a:latin typeface="Times New Roman" pitchFamily="18" charset="0"/>
              </a:rPr>
              <a:t>, </a:t>
            </a:r>
            <a:r>
              <a:rPr lang="en-GB" sz="2000" dirty="0" err="1">
                <a:latin typeface="Times New Roman" pitchFamily="18" charset="0"/>
              </a:rPr>
              <a:t>también</a:t>
            </a:r>
            <a:r>
              <a:rPr lang="en-GB" sz="2000" dirty="0">
                <a:latin typeface="Times New Roman" pitchFamily="18" charset="0"/>
              </a:rPr>
              <a:t> </a:t>
            </a:r>
            <a:r>
              <a:rPr lang="en-GB" sz="2000" dirty="0" err="1">
                <a:latin typeface="Times New Roman" pitchFamily="18" charset="0"/>
              </a:rPr>
              <a:t>han</a:t>
            </a:r>
            <a:r>
              <a:rPr lang="en-GB" sz="2000" dirty="0">
                <a:latin typeface="Times New Roman" pitchFamily="18" charset="0"/>
              </a:rPr>
              <a:t> </a:t>
            </a:r>
            <a:r>
              <a:rPr lang="en-GB" sz="2000" dirty="0" err="1">
                <a:latin typeface="Times New Roman" pitchFamily="18" charset="0"/>
              </a:rPr>
              <a:t>tenido</a:t>
            </a:r>
            <a:r>
              <a:rPr lang="en-GB" sz="2000" dirty="0">
                <a:latin typeface="Times New Roman" pitchFamily="18" charset="0"/>
              </a:rPr>
              <a:t> </a:t>
            </a:r>
            <a:r>
              <a:rPr lang="en-GB" sz="2000" dirty="0" err="1">
                <a:latin typeface="Times New Roman" pitchFamily="18" charset="0"/>
              </a:rPr>
              <a:t>impacto</a:t>
            </a:r>
            <a:r>
              <a:rPr lang="en-GB" sz="2000" dirty="0">
                <a:latin typeface="Times New Roman" pitchFamily="18" charset="0"/>
              </a:rPr>
              <a:t>. </a:t>
            </a:r>
            <a:r>
              <a:rPr lang="en-GB" sz="2000" dirty="0" err="1">
                <a:latin typeface="Times New Roman" pitchFamily="18" charset="0"/>
              </a:rPr>
              <a:t>Estos</a:t>
            </a:r>
            <a:r>
              <a:rPr lang="en-GB" sz="2000" dirty="0">
                <a:latin typeface="Times New Roman" pitchFamily="18" charset="0"/>
              </a:rPr>
              <a:t> </a:t>
            </a:r>
            <a:r>
              <a:rPr lang="en-GB" sz="2000" dirty="0" err="1">
                <a:latin typeface="Times New Roman" pitchFamily="18" charset="0"/>
              </a:rPr>
              <a:t>cierres</a:t>
            </a:r>
            <a:r>
              <a:rPr lang="en-GB" sz="2000" dirty="0">
                <a:latin typeface="Times New Roman" pitchFamily="18" charset="0"/>
              </a:rPr>
              <a:t> y </a:t>
            </a:r>
            <a:r>
              <a:rPr lang="en-GB" sz="2000" dirty="0" err="1">
                <a:latin typeface="Times New Roman" pitchFamily="18" charset="0"/>
              </a:rPr>
              <a:t>medidas</a:t>
            </a:r>
            <a:r>
              <a:rPr lang="en-GB" sz="2000" dirty="0">
                <a:latin typeface="Times New Roman" pitchFamily="18" charset="0"/>
              </a:rPr>
              <a:t> </a:t>
            </a:r>
            <a:r>
              <a:rPr lang="en-GB" sz="2000" dirty="0" err="1">
                <a:latin typeface="Times New Roman" pitchFamily="18" charset="0"/>
              </a:rPr>
              <a:t>han</a:t>
            </a:r>
            <a:r>
              <a:rPr lang="en-GB" sz="2000" dirty="0">
                <a:latin typeface="Times New Roman" pitchFamily="18" charset="0"/>
              </a:rPr>
              <a:t> </a:t>
            </a:r>
            <a:r>
              <a:rPr lang="en-GB" sz="2000" dirty="0" err="1">
                <a:latin typeface="Times New Roman" pitchFamily="18" charset="0"/>
              </a:rPr>
              <a:t>sido</a:t>
            </a:r>
            <a:r>
              <a:rPr lang="en-GB" sz="2000" dirty="0">
                <a:latin typeface="Times New Roman" pitchFamily="18" charset="0"/>
              </a:rPr>
              <a:t> </a:t>
            </a:r>
            <a:r>
              <a:rPr lang="en-GB" sz="2000" dirty="0" err="1">
                <a:latin typeface="Times New Roman" pitchFamily="18" charset="0"/>
              </a:rPr>
              <a:t>diferentes</a:t>
            </a:r>
            <a:r>
              <a:rPr lang="en-GB" sz="2000" dirty="0">
                <a:latin typeface="Times New Roman" pitchFamily="18" charset="0"/>
              </a:rPr>
              <a:t> </a:t>
            </a:r>
            <a:r>
              <a:rPr lang="en-GB" sz="2000" dirty="0" err="1">
                <a:latin typeface="Times New Roman" pitchFamily="18" charset="0"/>
              </a:rPr>
              <a:t>en</a:t>
            </a:r>
            <a:r>
              <a:rPr lang="en-GB" sz="2000" dirty="0">
                <a:latin typeface="Times New Roman" pitchFamily="18" charset="0"/>
              </a:rPr>
              <a:t> </a:t>
            </a:r>
            <a:r>
              <a:rPr lang="en-GB" sz="2000" dirty="0" err="1">
                <a:latin typeface="Times New Roman" pitchFamily="18" charset="0"/>
              </a:rPr>
              <a:t>diferentes</a:t>
            </a:r>
            <a:r>
              <a:rPr lang="en-GB" sz="2000" dirty="0">
                <a:latin typeface="Times New Roman" pitchFamily="18" charset="0"/>
              </a:rPr>
              <a:t> </a:t>
            </a:r>
            <a:r>
              <a:rPr lang="en-GB" sz="2000" dirty="0" err="1">
                <a:latin typeface="Times New Roman" pitchFamily="18" charset="0"/>
              </a:rPr>
              <a:t>países</a:t>
            </a:r>
            <a:endParaRPr lang="es-ES" sz="2000" dirty="0">
              <a:latin typeface="Times New Roman" pitchFamily="18" charset="0"/>
            </a:endParaRPr>
          </a:p>
          <a:p>
            <a:pPr marL="566738" indent="-457200" eaLnBrk="1" hangingPunct="1">
              <a:lnSpc>
                <a:spcPct val="90000"/>
              </a:lnSpc>
              <a:buFontTx/>
              <a:buNone/>
            </a:pPr>
            <a:endParaRPr lang="en-US" sz="2200" dirty="0">
              <a:latin typeface="Times New Roman" pitchFamily="18" charset="0"/>
            </a:endParaRPr>
          </a:p>
          <a:p>
            <a:pPr marL="566738" indent="-457200" eaLnBrk="1" hangingPunct="1">
              <a:lnSpc>
                <a:spcPct val="90000"/>
              </a:lnSpc>
              <a:buFontTx/>
              <a:buNone/>
            </a:pPr>
            <a:r>
              <a:rPr lang="es-ES" sz="1400" dirty="0">
                <a:latin typeface="Times New Roman" pitchFamily="18" charset="0"/>
              </a:rPr>
              <a:t>Fuente gráfico: </a:t>
            </a:r>
            <a:r>
              <a:rPr lang="es-ES" sz="1400" dirty="0" err="1">
                <a:latin typeface="Times New Roman" pitchFamily="18" charset="0"/>
              </a:rPr>
              <a:t>Alon</a:t>
            </a:r>
            <a:r>
              <a:rPr lang="es-ES" sz="1400" dirty="0">
                <a:latin typeface="Times New Roman" pitchFamily="18" charset="0"/>
              </a:rPr>
              <a:t> et al. (2020)</a:t>
            </a:r>
          </a:p>
          <a:p>
            <a:pPr marL="566738" indent="-457200" eaLnBrk="1" hangingPunct="1">
              <a:lnSpc>
                <a:spcPct val="90000"/>
              </a:lnSpc>
              <a:buFontTx/>
              <a:buNone/>
            </a:pPr>
            <a:r>
              <a:rPr lang="es-ES" sz="1400" dirty="0">
                <a:latin typeface="Times New Roman" pitchFamily="18" charset="0"/>
              </a:rPr>
              <a:t> </a:t>
            </a:r>
            <a:r>
              <a:rPr lang="es-ES" sz="1400" dirty="0">
                <a:latin typeface="Times New Roman" pitchFamily="18" charset="0"/>
                <a:hlinkClick r:id="rId3"/>
              </a:rPr>
              <a:t>https://voxeu.org/article/shecession-she-recession-2020-causes-and-consequences</a:t>
            </a:r>
            <a:endParaRPr lang="es-E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s-E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s-ES" sz="1400" dirty="0">
              <a:latin typeface="Times New Roman" pitchFamily="18" charset="0"/>
            </a:endParaRPr>
          </a:p>
          <a:p>
            <a:pPr marL="566738" indent="-457200" eaLnBrk="1" hangingPunct="1">
              <a:lnSpc>
                <a:spcPct val="90000"/>
              </a:lnSpc>
              <a:buFontTx/>
              <a:buNone/>
            </a:pPr>
            <a:endParaRPr lang="es-ES" sz="1400" dirty="0">
              <a:latin typeface="Times New Roman" pitchFamily="18" charset="0"/>
            </a:endParaRPr>
          </a:p>
          <a:p>
            <a:pPr marL="566738" indent="-457200" eaLnBrk="1" hangingPunct="1">
              <a:lnSpc>
                <a:spcPct val="90000"/>
              </a:lnSpc>
              <a:buFontTx/>
              <a:buNone/>
            </a:pPr>
            <a:r>
              <a:rPr lang="es-ES" sz="1400" dirty="0">
                <a:latin typeface="Times New Roman" pitchFamily="18" charset="0"/>
              </a:rPr>
              <a:t>Fuente gráfico: https://voxeu.org/article/shecession-she-recession-2020-causes-and-consequence</a:t>
            </a:r>
          </a:p>
          <a:p>
            <a:pPr marL="566738" indent="-457200" eaLnBrk="1" hangingPunct="1">
              <a:lnSpc>
                <a:spcPct val="90000"/>
              </a:lnSpc>
              <a:buFontTx/>
              <a:buNone/>
            </a:pPr>
            <a:endParaRPr lang="es-ES" sz="1400" dirty="0">
              <a:latin typeface="Times New Roman" pitchFamily="18" charset="0"/>
            </a:endParaRP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sp>
        <p:nvSpPr>
          <p:cNvPr id="9" name="Rectangle 6"/>
          <p:cNvSpPr>
            <a:spLocks noChangeArrowheads="1"/>
          </p:cNvSpPr>
          <p:nvPr/>
        </p:nvSpPr>
        <p:spPr bwMode="auto">
          <a:xfrm>
            <a:off x="611560" y="96838"/>
            <a:ext cx="6696670" cy="1143000"/>
          </a:xfrm>
          <a:prstGeom prst="rect">
            <a:avLst/>
          </a:prstGeom>
          <a:noFill/>
          <a:ln w="9525">
            <a:noFill/>
            <a:miter lim="800000"/>
            <a:headEnd/>
            <a:tailEnd/>
          </a:ln>
        </p:spPr>
        <p:txBody>
          <a:bodyPr anchor="ctr"/>
          <a:lstStyle/>
          <a:p>
            <a:pPr algn="l"/>
            <a:r>
              <a:rPr lang="en-US" sz="2800" dirty="0">
                <a:solidFill>
                  <a:srgbClr val="009999"/>
                </a:solidFill>
                <a:latin typeface="Times New Roman" pitchFamily="18" charset="0"/>
              </a:rPr>
              <a:t>Man-cession vs. She-cession: EEUU</a:t>
            </a:r>
            <a:endParaRPr lang="es-ES" sz="2800" dirty="0">
              <a:solidFill>
                <a:srgbClr val="009999"/>
              </a:solidFill>
              <a:latin typeface="Times New Roman" pitchFamily="18" charset="0"/>
            </a:endParaRPr>
          </a:p>
        </p:txBody>
      </p:sp>
      <p:pic>
        <p:nvPicPr>
          <p:cNvPr id="27650" name="Picture 2" descr="https://voxeu.org/sites/default/files/image/FromMay2014/doepke22septfi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492896"/>
            <a:ext cx="4631759" cy="311484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87524" y="1324472"/>
            <a:ext cx="7560840" cy="923330"/>
          </a:xfrm>
          <a:prstGeom prst="rect">
            <a:avLst/>
          </a:prstGeom>
        </p:spPr>
        <p:txBody>
          <a:bodyPr wrap="square">
            <a:spAutoFit/>
          </a:bodyPr>
          <a:lstStyle/>
          <a:p>
            <a:pPr marL="263525" indent="0" algn="l" eaLnBrk="1" hangingPunct="1">
              <a:lnSpc>
                <a:spcPct val="90000"/>
              </a:lnSpc>
              <a:buNone/>
            </a:pPr>
            <a:r>
              <a:rPr lang="es-ES" sz="2000" b="1" dirty="0">
                <a:latin typeface="Times New Roman" pitchFamily="18" charset="0"/>
              </a:rPr>
              <a:t>Diferencia en variación tasa de desempleo</a:t>
            </a:r>
            <a:endParaRPr lang="es-ES" sz="2000" dirty="0">
              <a:latin typeface="Times New Roman" pitchFamily="18" charset="0"/>
            </a:endParaRPr>
          </a:p>
          <a:p>
            <a:pPr marL="263525" indent="0" algn="l" eaLnBrk="1" hangingPunct="1">
              <a:lnSpc>
                <a:spcPct val="90000"/>
              </a:lnSpc>
              <a:buNone/>
            </a:pPr>
            <a:endParaRPr lang="es-ES" sz="2000" dirty="0">
              <a:latin typeface="Times New Roman" pitchFamily="18" charset="0"/>
            </a:endParaRPr>
          </a:p>
          <a:p>
            <a:pPr marL="263525" indent="0" algn="l" eaLnBrk="1" hangingPunct="1">
              <a:lnSpc>
                <a:spcPct val="90000"/>
              </a:lnSpc>
              <a:buNone/>
            </a:pPr>
            <a:r>
              <a:rPr lang="es-ES" sz="2000" dirty="0">
                <a:latin typeface="Times New Roman" pitchFamily="18" charset="0"/>
              </a:rPr>
              <a:t>→ Gran impacto de la pandemia </a:t>
            </a:r>
          </a:p>
        </p:txBody>
      </p:sp>
      <p:sp>
        <p:nvSpPr>
          <p:cNvPr id="2" name="1 CuadroTexto"/>
          <p:cNvSpPr txBox="1"/>
          <p:nvPr/>
        </p:nvSpPr>
        <p:spPr>
          <a:xfrm>
            <a:off x="4716016" y="2636912"/>
            <a:ext cx="2952328" cy="923330"/>
          </a:xfrm>
          <a:prstGeom prst="rect">
            <a:avLst/>
          </a:prstGeom>
          <a:noFill/>
        </p:spPr>
        <p:txBody>
          <a:bodyPr wrap="square" rtlCol="0">
            <a:spAutoFit/>
          </a:bodyPr>
          <a:lstStyle/>
          <a:p>
            <a:r>
              <a:rPr lang="es-ES" dirty="0">
                <a:latin typeface="+mn-lt"/>
              </a:rPr>
              <a:t>(Cambio tasa de empleo femenina- Cambio tasa empleo masculina  )</a:t>
            </a:r>
            <a:endParaRPr lang="en-US" dirty="0">
              <a:latin typeface="+mn-lt"/>
            </a:endParaRPr>
          </a:p>
        </p:txBody>
      </p:sp>
    </p:spTree>
    <p:extLst>
      <p:ext uri="{BB962C8B-B14F-4D97-AF65-F5344CB8AC3E}">
        <p14:creationId xmlns:p14="http://schemas.microsoft.com/office/powerpoint/2010/main" val="114787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2688D8D0-DEE8-49CD-8346-B27D65EFAA10}" type="slidenum">
              <a:rPr lang="es-ES"/>
              <a:pPr/>
              <a:t>11</a:t>
            </a:fld>
            <a:endParaRPr lang="es-ES"/>
          </a:p>
        </p:txBody>
      </p:sp>
      <p:sp>
        <p:nvSpPr>
          <p:cNvPr id="11266" name="Content Placeholder 2"/>
          <p:cNvSpPr>
            <a:spLocks noGrp="1"/>
          </p:cNvSpPr>
          <p:nvPr>
            <p:ph idx="4294967295"/>
          </p:nvPr>
        </p:nvSpPr>
        <p:spPr>
          <a:xfrm>
            <a:off x="395288" y="1268413"/>
            <a:ext cx="8641208" cy="4525962"/>
          </a:xfrm>
        </p:spPr>
        <p:txBody>
          <a:bodyPr/>
          <a:lstStyle/>
          <a:p>
            <a:pPr marL="0" indent="0" eaLnBrk="1" hangingPunct="1">
              <a:lnSpc>
                <a:spcPct val="90000"/>
              </a:lnSpc>
              <a:buNone/>
            </a:pPr>
            <a:endParaRPr lang="en-US" sz="1600" dirty="0">
              <a:latin typeface="Times New Roman" pitchFamily="18" charset="0"/>
            </a:endParaRPr>
          </a:p>
          <a:p>
            <a:pPr marL="566738" indent="-457200" eaLnBrk="1" hangingPunct="1">
              <a:lnSpc>
                <a:spcPct val="90000"/>
              </a:lnSpc>
              <a:buFontTx/>
              <a:buNone/>
            </a:pPr>
            <a:endParaRPr lang="en-GB" sz="1400" dirty="0">
              <a:latin typeface="Times New Roman" pitchFamily="18" charset="0"/>
            </a:endParaRPr>
          </a:p>
          <a:p>
            <a:pPr marL="566738" indent="-457200" eaLnBrk="1" hangingPunct="1">
              <a:lnSpc>
                <a:spcPct val="90000"/>
              </a:lnSpc>
              <a:buFontTx/>
              <a:buNone/>
            </a:pPr>
            <a:r>
              <a:rPr lang="en-GB" sz="1800" dirty="0">
                <a:latin typeface="Times New Roman" pitchFamily="18" charset="0"/>
              </a:rPr>
              <a:t>Dos </a:t>
            </a:r>
            <a:r>
              <a:rPr lang="en-GB" sz="1800" dirty="0" err="1">
                <a:latin typeface="Times New Roman" pitchFamily="18" charset="0"/>
              </a:rPr>
              <a:t>razones</a:t>
            </a:r>
            <a:r>
              <a:rPr lang="en-GB" sz="1800" dirty="0">
                <a:latin typeface="Times New Roman" pitchFamily="18" charset="0"/>
              </a:rPr>
              <a:t>:</a:t>
            </a:r>
          </a:p>
          <a:p>
            <a:pPr marL="566738" indent="-457200" eaLnBrk="1" hangingPunct="1">
              <a:lnSpc>
                <a:spcPct val="90000"/>
              </a:lnSpc>
              <a:buFontTx/>
              <a:buChar char="-"/>
            </a:pPr>
            <a:r>
              <a:rPr lang="en-GB" sz="1800" dirty="0">
                <a:latin typeface="Times New Roman" pitchFamily="18" charset="0"/>
              </a:rPr>
              <a:t>“</a:t>
            </a:r>
            <a:r>
              <a:rPr lang="en-US" sz="1800" dirty="0"/>
              <a:t>Many women work in sectors such as restaurants, tourism and office space maintenance, which were severely affected by the crisis. ” </a:t>
            </a:r>
          </a:p>
          <a:p>
            <a:pPr marL="109538" indent="0" eaLnBrk="1" hangingPunct="1">
              <a:lnSpc>
                <a:spcPct val="90000"/>
              </a:lnSpc>
              <a:buNone/>
            </a:pPr>
            <a:r>
              <a:rPr lang="es-ES" sz="1800" dirty="0"/>
              <a:t>       [Excepción: Sector sanitario]</a:t>
            </a:r>
            <a:endParaRPr lang="en-US" sz="1800" dirty="0"/>
          </a:p>
          <a:p>
            <a:pPr marL="566738" indent="-457200" eaLnBrk="1" hangingPunct="1">
              <a:lnSpc>
                <a:spcPct val="90000"/>
              </a:lnSpc>
              <a:buFontTx/>
              <a:buChar char="-"/>
            </a:pPr>
            <a:r>
              <a:rPr lang="en-GB" sz="1800" dirty="0">
                <a:latin typeface="Times New Roman" pitchFamily="18" charset="0"/>
              </a:rPr>
              <a:t>Due to “t</a:t>
            </a:r>
            <a:r>
              <a:rPr lang="en-US" sz="1800" dirty="0"/>
              <a:t>he disruptions to daycare </a:t>
            </a:r>
            <a:r>
              <a:rPr lang="en-US" sz="1800" dirty="0" err="1"/>
              <a:t>centres</a:t>
            </a:r>
            <a:r>
              <a:rPr lang="en-US" sz="1800" dirty="0"/>
              <a:t>, schools, and after-school </a:t>
            </a:r>
            <a:r>
              <a:rPr lang="en-US" sz="1800" dirty="0" err="1"/>
              <a:t>programmes</a:t>
            </a:r>
            <a:r>
              <a:rPr lang="en-US" sz="1800" dirty="0"/>
              <a:t>” “working mothers are more frequently reducing their hours or leaving their jobs”</a:t>
            </a:r>
            <a:endParaRPr lang="es-ES" sz="1800" dirty="0">
              <a:latin typeface="Times New Roman" pitchFamily="18" charset="0"/>
            </a:endParaRP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sp>
        <p:nvSpPr>
          <p:cNvPr id="9" name="Rectangle 6"/>
          <p:cNvSpPr>
            <a:spLocks noChangeArrowheads="1"/>
          </p:cNvSpPr>
          <p:nvPr/>
        </p:nvSpPr>
        <p:spPr bwMode="auto">
          <a:xfrm>
            <a:off x="611560" y="96838"/>
            <a:ext cx="6696670" cy="1143000"/>
          </a:xfrm>
          <a:prstGeom prst="rect">
            <a:avLst/>
          </a:prstGeom>
          <a:noFill/>
          <a:ln w="9525">
            <a:noFill/>
            <a:miter lim="800000"/>
            <a:headEnd/>
            <a:tailEnd/>
          </a:ln>
        </p:spPr>
        <p:txBody>
          <a:bodyPr anchor="ctr"/>
          <a:lstStyle/>
          <a:p>
            <a:pPr algn="l"/>
            <a:r>
              <a:rPr lang="en-US" sz="2800" dirty="0">
                <a:solidFill>
                  <a:srgbClr val="009999"/>
                </a:solidFill>
                <a:latin typeface="Times New Roman" pitchFamily="18" charset="0"/>
              </a:rPr>
              <a:t>¿</a:t>
            </a:r>
            <a:r>
              <a:rPr lang="en-US" sz="2800" dirty="0" err="1">
                <a:solidFill>
                  <a:srgbClr val="009999"/>
                </a:solidFill>
                <a:latin typeface="Times New Roman" pitchFamily="18" charset="0"/>
              </a:rPr>
              <a:t>Cómo</a:t>
            </a:r>
            <a:r>
              <a:rPr lang="en-US" sz="2800" dirty="0">
                <a:solidFill>
                  <a:srgbClr val="009999"/>
                </a:solidFill>
                <a:latin typeface="Times New Roman" pitchFamily="18" charset="0"/>
              </a:rPr>
              <a:t> </a:t>
            </a:r>
            <a:r>
              <a:rPr lang="en-US" sz="2800" dirty="0" err="1">
                <a:solidFill>
                  <a:srgbClr val="009999"/>
                </a:solidFill>
                <a:latin typeface="Times New Roman" pitchFamily="18" charset="0"/>
              </a:rPr>
              <a:t>impactó</a:t>
            </a:r>
            <a:r>
              <a:rPr lang="en-US" sz="2800" dirty="0">
                <a:solidFill>
                  <a:srgbClr val="009999"/>
                </a:solidFill>
                <a:latin typeface="Times New Roman" pitchFamily="18" charset="0"/>
              </a:rPr>
              <a:t> la </a:t>
            </a:r>
            <a:r>
              <a:rPr lang="en-US" sz="2800" dirty="0" err="1">
                <a:solidFill>
                  <a:srgbClr val="009999"/>
                </a:solidFill>
                <a:latin typeface="Times New Roman" pitchFamily="18" charset="0"/>
              </a:rPr>
              <a:t>pandemia</a:t>
            </a:r>
            <a:r>
              <a:rPr lang="en-US" sz="2800" dirty="0">
                <a:solidFill>
                  <a:srgbClr val="009999"/>
                </a:solidFill>
                <a:latin typeface="Times New Roman" pitchFamily="18" charset="0"/>
              </a:rPr>
              <a:t> a las </a:t>
            </a:r>
            <a:r>
              <a:rPr lang="en-US" sz="2800" dirty="0" err="1">
                <a:solidFill>
                  <a:srgbClr val="009999"/>
                </a:solidFill>
                <a:latin typeface="Times New Roman" pitchFamily="18" charset="0"/>
              </a:rPr>
              <a:t>diferencias</a:t>
            </a:r>
            <a:r>
              <a:rPr lang="en-US" sz="2800" dirty="0">
                <a:solidFill>
                  <a:srgbClr val="009999"/>
                </a:solidFill>
                <a:latin typeface="Times New Roman" pitchFamily="18" charset="0"/>
              </a:rPr>
              <a:t> </a:t>
            </a:r>
            <a:r>
              <a:rPr lang="en-US" sz="2800" dirty="0" err="1">
                <a:solidFill>
                  <a:srgbClr val="009999"/>
                </a:solidFill>
                <a:latin typeface="Times New Roman" pitchFamily="18" charset="0"/>
              </a:rPr>
              <a:t>laborales</a:t>
            </a:r>
            <a:r>
              <a:rPr lang="en-US" sz="2800" dirty="0">
                <a:solidFill>
                  <a:srgbClr val="009999"/>
                </a:solidFill>
                <a:latin typeface="Times New Roman" pitchFamily="18" charset="0"/>
              </a:rPr>
              <a:t> entre hombres y </a:t>
            </a:r>
            <a:r>
              <a:rPr lang="en-US" sz="2800" dirty="0" err="1">
                <a:solidFill>
                  <a:srgbClr val="009999"/>
                </a:solidFill>
                <a:latin typeface="Times New Roman" pitchFamily="18" charset="0"/>
              </a:rPr>
              <a:t>mujeres</a:t>
            </a:r>
            <a:r>
              <a:rPr lang="en-US" sz="2800" dirty="0">
                <a:solidFill>
                  <a:srgbClr val="009999"/>
                </a:solidFill>
                <a:latin typeface="Times New Roman" pitchFamily="18" charset="0"/>
              </a:rPr>
              <a:t>?</a:t>
            </a:r>
            <a:endParaRPr lang="es-ES" sz="2800" dirty="0">
              <a:solidFill>
                <a:srgbClr val="009999"/>
              </a:solidFill>
              <a:latin typeface="Times New Roman" pitchFamily="18" charset="0"/>
            </a:endParaRPr>
          </a:p>
        </p:txBody>
      </p:sp>
    </p:spTree>
    <p:extLst>
      <p:ext uri="{BB962C8B-B14F-4D97-AF65-F5344CB8AC3E}">
        <p14:creationId xmlns:p14="http://schemas.microsoft.com/office/powerpoint/2010/main" val="394376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2688D8D0-DEE8-49CD-8346-B27D65EFAA10}" type="slidenum">
              <a:rPr lang="es-ES"/>
              <a:pPr/>
              <a:t>12</a:t>
            </a:fld>
            <a:endParaRPr lang="es-ES"/>
          </a:p>
        </p:txBody>
      </p:sp>
      <p:sp>
        <p:nvSpPr>
          <p:cNvPr id="11266" name="Content Placeholder 2"/>
          <p:cNvSpPr>
            <a:spLocks noGrp="1"/>
          </p:cNvSpPr>
          <p:nvPr>
            <p:ph idx="4294967295"/>
          </p:nvPr>
        </p:nvSpPr>
        <p:spPr>
          <a:xfrm>
            <a:off x="395288" y="1268413"/>
            <a:ext cx="7921128" cy="4525962"/>
          </a:xfrm>
        </p:spPr>
        <p:txBody>
          <a:bodyPr/>
          <a:lstStyle/>
          <a:p>
            <a:pPr marL="0" indent="0" eaLnBrk="1" hangingPunct="1">
              <a:lnSpc>
                <a:spcPct val="90000"/>
              </a:lnSpc>
              <a:buNone/>
            </a:pPr>
            <a:endParaRPr lang="en-US" sz="1600" dirty="0">
              <a:latin typeface="Times New Roman" pitchFamily="18" charset="0"/>
            </a:endParaRPr>
          </a:p>
          <a:p>
            <a:pPr marL="263525" indent="0" eaLnBrk="1" hangingPunct="1">
              <a:lnSpc>
                <a:spcPct val="90000"/>
              </a:lnSpc>
              <a:buNone/>
            </a:pPr>
            <a:r>
              <a:rPr lang="es-ES" sz="1800" dirty="0">
                <a:latin typeface="Times New Roman" pitchFamily="18" charset="0"/>
              </a:rPr>
              <a:t>Tasa de empleo de mujeres y de hombres (España)</a:t>
            </a:r>
          </a:p>
          <a:p>
            <a:pPr marL="263525" indent="0" eaLnBrk="1" hangingPunct="1">
              <a:lnSpc>
                <a:spcPct val="90000"/>
              </a:lnSpc>
              <a:buNone/>
            </a:pPr>
            <a:endParaRPr lang="es-ES" sz="1800" dirty="0">
              <a:latin typeface="Times New Roman" pitchFamily="18" charset="0"/>
            </a:endParaRPr>
          </a:p>
          <a:p>
            <a:pPr marL="263525" indent="0" eaLnBrk="1" hangingPunct="1">
              <a:lnSpc>
                <a:spcPct val="90000"/>
              </a:lnSpc>
              <a:buNone/>
            </a:pPr>
            <a:r>
              <a:rPr lang="es-ES" sz="1800" dirty="0">
                <a:latin typeface="Times New Roman" pitchFamily="18" charset="0"/>
              </a:rPr>
              <a:t> </a:t>
            </a:r>
          </a:p>
          <a:p>
            <a:pPr marL="263525" indent="0" eaLnBrk="1" hangingPunct="1">
              <a:lnSpc>
                <a:spcPct val="90000"/>
              </a:lnSpc>
              <a:buNone/>
            </a:pPr>
            <a:endParaRPr lang="en-US" sz="1800" dirty="0"/>
          </a:p>
          <a:p>
            <a:pPr marL="566738" indent="-457200" eaLnBrk="1" hangingPunct="1">
              <a:lnSpc>
                <a:spcPct val="90000"/>
              </a:lnSpc>
              <a:buFontTx/>
              <a:buNone/>
            </a:pPr>
            <a:endParaRPr lang="en-US" sz="22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s-ES" sz="1400" dirty="0">
              <a:latin typeface="Times New Roman" pitchFamily="18" charset="0"/>
            </a:endParaRPr>
          </a:p>
          <a:p>
            <a:pPr marL="566738" indent="-457200" eaLnBrk="1" hangingPunct="1">
              <a:lnSpc>
                <a:spcPct val="90000"/>
              </a:lnSpc>
              <a:buFontTx/>
              <a:buNone/>
            </a:pPr>
            <a:endParaRPr lang="es-E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s-ES" sz="1400" dirty="0">
              <a:latin typeface="Times New Roman" pitchFamily="18" charset="0"/>
            </a:endParaRPr>
          </a:p>
          <a:p>
            <a:pPr marL="566738" indent="-457200" eaLnBrk="1" hangingPunct="1">
              <a:lnSpc>
                <a:spcPct val="90000"/>
              </a:lnSpc>
              <a:buFontTx/>
              <a:buNone/>
            </a:pPr>
            <a:endParaRPr lang="es-ES" sz="1400" dirty="0">
              <a:latin typeface="Times New Roman" pitchFamily="18" charset="0"/>
            </a:endParaRPr>
          </a:p>
          <a:p>
            <a:pPr marL="566738" indent="-457200" eaLnBrk="1" hangingPunct="1">
              <a:lnSpc>
                <a:spcPct val="90000"/>
              </a:lnSpc>
              <a:buFontTx/>
              <a:buNone/>
            </a:pPr>
            <a:endParaRPr lang="es-ES" sz="1400" dirty="0">
              <a:latin typeface="Times New Roman" pitchFamily="18" charset="0"/>
            </a:endParaRPr>
          </a:p>
          <a:p>
            <a:pPr marL="566738" indent="-457200" eaLnBrk="1" hangingPunct="1">
              <a:lnSpc>
                <a:spcPct val="90000"/>
              </a:lnSpc>
              <a:buFontTx/>
              <a:buNone/>
            </a:pPr>
            <a:r>
              <a:rPr lang="es-ES" sz="1400" dirty="0">
                <a:latin typeface="Times New Roman" pitchFamily="18" charset="0"/>
              </a:rPr>
              <a:t>Fuente gráfico: </a:t>
            </a:r>
            <a:r>
              <a:rPr lang="es-ES" sz="1400" dirty="0" err="1">
                <a:latin typeface="Times New Roman" pitchFamily="18" charset="0"/>
              </a:rPr>
              <a:t>Gonzalez</a:t>
            </a:r>
            <a:r>
              <a:rPr lang="es-ES" sz="1400" dirty="0">
                <a:latin typeface="Times New Roman" pitchFamily="18" charset="0"/>
              </a:rPr>
              <a:t>, Libertad (UPF - BSE)</a:t>
            </a:r>
            <a:br>
              <a:rPr lang="es-ES" sz="1400" dirty="0">
                <a:latin typeface="Times New Roman" pitchFamily="18" charset="0"/>
              </a:rPr>
            </a:br>
            <a:endParaRPr lang="en-GB" sz="1400" dirty="0">
              <a:latin typeface="Times New Roman" pitchFamily="18" charset="0"/>
            </a:endParaRP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sp>
        <p:nvSpPr>
          <p:cNvPr id="9" name="Rectangle 6"/>
          <p:cNvSpPr>
            <a:spLocks noChangeArrowheads="1"/>
          </p:cNvSpPr>
          <p:nvPr/>
        </p:nvSpPr>
        <p:spPr bwMode="auto">
          <a:xfrm>
            <a:off x="611560" y="96838"/>
            <a:ext cx="6696670" cy="1143000"/>
          </a:xfrm>
          <a:prstGeom prst="rect">
            <a:avLst/>
          </a:prstGeom>
          <a:noFill/>
          <a:ln w="9525">
            <a:noFill/>
            <a:miter lim="800000"/>
            <a:headEnd/>
            <a:tailEnd/>
          </a:ln>
        </p:spPr>
        <p:txBody>
          <a:bodyPr anchor="ctr"/>
          <a:lstStyle/>
          <a:p>
            <a:pPr algn="l"/>
            <a:r>
              <a:rPr lang="en-US" sz="2800" dirty="0">
                <a:solidFill>
                  <a:srgbClr val="009999"/>
                </a:solidFill>
                <a:latin typeface="Times New Roman" pitchFamily="18" charset="0"/>
              </a:rPr>
              <a:t>¿Y </a:t>
            </a:r>
            <a:r>
              <a:rPr lang="en-US" sz="2800" dirty="0" err="1">
                <a:solidFill>
                  <a:srgbClr val="009999"/>
                </a:solidFill>
                <a:latin typeface="Times New Roman" pitchFamily="18" charset="0"/>
              </a:rPr>
              <a:t>cómo</a:t>
            </a:r>
            <a:r>
              <a:rPr lang="en-US" sz="2800" dirty="0">
                <a:solidFill>
                  <a:srgbClr val="009999"/>
                </a:solidFill>
                <a:latin typeface="Times New Roman" pitchFamily="18" charset="0"/>
              </a:rPr>
              <a:t> </a:t>
            </a:r>
            <a:r>
              <a:rPr lang="en-US" sz="2800" dirty="0" err="1">
                <a:solidFill>
                  <a:srgbClr val="009999"/>
                </a:solidFill>
                <a:latin typeface="Times New Roman" pitchFamily="18" charset="0"/>
              </a:rPr>
              <a:t>afectó</a:t>
            </a:r>
            <a:r>
              <a:rPr lang="en-US" sz="2800" dirty="0">
                <a:solidFill>
                  <a:srgbClr val="009999"/>
                </a:solidFill>
                <a:latin typeface="Times New Roman" pitchFamily="18" charset="0"/>
              </a:rPr>
              <a:t> el Covid19 a la </a:t>
            </a:r>
            <a:r>
              <a:rPr lang="en-US" sz="2800" dirty="0" err="1">
                <a:solidFill>
                  <a:srgbClr val="009999"/>
                </a:solidFill>
                <a:latin typeface="Times New Roman" pitchFamily="18" charset="0"/>
              </a:rPr>
              <a:t>tasa</a:t>
            </a:r>
            <a:r>
              <a:rPr lang="en-US" sz="2800" dirty="0">
                <a:solidFill>
                  <a:srgbClr val="009999"/>
                </a:solidFill>
                <a:latin typeface="Times New Roman" pitchFamily="18" charset="0"/>
              </a:rPr>
              <a:t> de </a:t>
            </a:r>
            <a:r>
              <a:rPr lang="en-US" sz="2800" dirty="0" err="1">
                <a:solidFill>
                  <a:srgbClr val="009999"/>
                </a:solidFill>
                <a:latin typeface="Times New Roman" pitchFamily="18" charset="0"/>
              </a:rPr>
              <a:t>empleo</a:t>
            </a:r>
            <a:r>
              <a:rPr lang="en-US" sz="2800" dirty="0">
                <a:solidFill>
                  <a:srgbClr val="009999"/>
                </a:solidFill>
                <a:latin typeface="Times New Roman" pitchFamily="18" charset="0"/>
              </a:rPr>
              <a:t> </a:t>
            </a:r>
            <a:r>
              <a:rPr lang="en-US" sz="2800" dirty="0" err="1">
                <a:solidFill>
                  <a:srgbClr val="009999"/>
                </a:solidFill>
                <a:latin typeface="Times New Roman" pitchFamily="18" charset="0"/>
              </a:rPr>
              <a:t>en</a:t>
            </a:r>
            <a:r>
              <a:rPr lang="en-US" sz="2800" dirty="0">
                <a:solidFill>
                  <a:srgbClr val="009999"/>
                </a:solidFill>
                <a:latin typeface="Times New Roman" pitchFamily="18" charset="0"/>
              </a:rPr>
              <a:t> </a:t>
            </a:r>
            <a:r>
              <a:rPr lang="en-US" sz="2800" dirty="0" err="1">
                <a:solidFill>
                  <a:srgbClr val="009999"/>
                </a:solidFill>
                <a:latin typeface="Times New Roman" pitchFamily="18" charset="0"/>
              </a:rPr>
              <a:t>España</a:t>
            </a:r>
            <a:r>
              <a:rPr lang="en-US" sz="2800" dirty="0">
                <a:solidFill>
                  <a:srgbClr val="009999"/>
                </a:solidFill>
                <a:latin typeface="Times New Roman" pitchFamily="18" charset="0"/>
              </a:rPr>
              <a:t>?</a:t>
            </a:r>
            <a:endParaRPr lang="es-ES" sz="2800" dirty="0">
              <a:solidFill>
                <a:srgbClr val="009999"/>
              </a:solidFill>
              <a:latin typeface="Times New Roman" pitchFamily="18" charset="0"/>
            </a:endParaRPr>
          </a:p>
        </p:txBody>
      </p:sp>
      <p:graphicFrame>
        <p:nvGraphicFramePr>
          <p:cNvPr id="10" name="Gráfico 5">
            <a:extLst>
              <a:ext uri="{FF2B5EF4-FFF2-40B4-BE49-F238E27FC236}">
                <a16:creationId xmlns:a16="http://schemas.microsoft.com/office/drawing/2014/main" id="{F4648984-89B0-482F-A015-7E70EDD72BEE}"/>
              </a:ext>
            </a:extLst>
          </p:cNvPr>
          <p:cNvGraphicFramePr>
            <a:graphicFrameLocks noGrp="1"/>
          </p:cNvGraphicFramePr>
          <p:nvPr>
            <p:extLst>
              <p:ext uri="{D42A27DB-BD31-4B8C-83A1-F6EECF244321}">
                <p14:modId xmlns:p14="http://schemas.microsoft.com/office/powerpoint/2010/main" val="2039313076"/>
              </p:ext>
            </p:extLst>
          </p:nvPr>
        </p:nvGraphicFramePr>
        <p:xfrm>
          <a:off x="636608" y="2204864"/>
          <a:ext cx="8055361" cy="3281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7487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2688D8D0-DEE8-49CD-8346-B27D65EFAA10}" type="slidenum">
              <a:rPr lang="es-ES"/>
              <a:pPr/>
              <a:t>13</a:t>
            </a:fld>
            <a:endParaRPr lang="es-ES"/>
          </a:p>
        </p:txBody>
      </p:sp>
      <p:sp>
        <p:nvSpPr>
          <p:cNvPr id="11266" name="Content Placeholder 2"/>
          <p:cNvSpPr>
            <a:spLocks noGrp="1"/>
          </p:cNvSpPr>
          <p:nvPr>
            <p:ph idx="4294967295"/>
          </p:nvPr>
        </p:nvSpPr>
        <p:spPr>
          <a:xfrm>
            <a:off x="395288" y="1268413"/>
            <a:ext cx="7921128" cy="4525962"/>
          </a:xfrm>
        </p:spPr>
        <p:txBody>
          <a:bodyPr/>
          <a:lstStyle/>
          <a:p>
            <a:pPr marL="566738" indent="-457200" eaLnBrk="1" hangingPunct="1">
              <a:lnSpc>
                <a:spcPct val="90000"/>
              </a:lnSpc>
              <a:buNone/>
            </a:pPr>
            <a:r>
              <a:rPr lang="en-US" sz="2000" u="sng" dirty="0"/>
              <a:t>Y el primer </a:t>
            </a:r>
            <a:r>
              <a:rPr lang="en-US" sz="2000" u="sng" dirty="0" err="1"/>
              <a:t>paso</a:t>
            </a:r>
            <a:r>
              <a:rPr lang="en-US" sz="2000" u="sng" dirty="0"/>
              <a:t> </a:t>
            </a:r>
            <a:r>
              <a:rPr lang="en-US" sz="2000" u="sng" dirty="0" err="1"/>
              <a:t>es</a:t>
            </a:r>
            <a:r>
              <a:rPr lang="en-US" sz="2000" u="sng" dirty="0"/>
              <a:t> </a:t>
            </a:r>
            <a:r>
              <a:rPr lang="en-US" sz="2000" u="sng" dirty="0" err="1"/>
              <a:t>distinguir</a:t>
            </a:r>
            <a:r>
              <a:rPr lang="en-US" sz="2000" u="sng" dirty="0"/>
              <a:t> </a:t>
            </a:r>
            <a:r>
              <a:rPr lang="en-US" sz="2000" u="sng" dirty="0" err="1"/>
              <a:t>según</a:t>
            </a:r>
            <a:r>
              <a:rPr lang="en-US" sz="2000" u="sng" dirty="0"/>
              <a:t> </a:t>
            </a:r>
            <a:r>
              <a:rPr lang="en-US" sz="2000" u="sng" dirty="0" err="1"/>
              <a:t>nivel</a:t>
            </a:r>
            <a:r>
              <a:rPr lang="en-US" sz="2000" u="sng" dirty="0"/>
              <a:t> </a:t>
            </a:r>
            <a:r>
              <a:rPr lang="en-US" sz="2000" u="sng" dirty="0" err="1"/>
              <a:t>educativo</a:t>
            </a:r>
            <a:r>
              <a:rPr lang="en-US" sz="2000" u="sng" dirty="0"/>
              <a:t>: </a:t>
            </a:r>
          </a:p>
          <a:p>
            <a:pPr marL="566738" indent="-457200" eaLnBrk="1" hangingPunct="1">
              <a:lnSpc>
                <a:spcPct val="90000"/>
              </a:lnSpc>
              <a:buNone/>
            </a:pPr>
            <a:r>
              <a:rPr lang="en-US" sz="2000" dirty="0"/>
              <a:t>“Gender Inequality in Paid and Unpaid Work during Covid-19 </a:t>
            </a:r>
            <a:br>
              <a:rPr lang="en-US" sz="2000" dirty="0"/>
            </a:br>
            <a:r>
              <a:rPr lang="en-US" sz="2000" dirty="0"/>
              <a:t>times” </a:t>
            </a:r>
            <a:r>
              <a:rPr lang="en-US" sz="2000" dirty="0" err="1"/>
              <a:t>Lídia</a:t>
            </a:r>
            <a:r>
              <a:rPr lang="en-US" sz="2000" dirty="0"/>
              <a:t> </a:t>
            </a:r>
            <a:r>
              <a:rPr lang="en-US" sz="2000" dirty="0" err="1"/>
              <a:t>Farré</a:t>
            </a:r>
            <a:r>
              <a:rPr lang="en-US" sz="2000" dirty="0"/>
              <a:t>, </a:t>
            </a:r>
            <a:r>
              <a:rPr lang="en-US" sz="2000" dirty="0" err="1"/>
              <a:t>Yarine</a:t>
            </a:r>
            <a:r>
              <a:rPr lang="en-US" sz="2000" dirty="0"/>
              <a:t> </a:t>
            </a:r>
            <a:r>
              <a:rPr lang="en-US" sz="2000" dirty="0" err="1"/>
              <a:t>Fawaz</a:t>
            </a:r>
            <a:r>
              <a:rPr lang="en-US" sz="2000" dirty="0"/>
              <a:t>, Libertad González and Jennifer Graves, </a:t>
            </a:r>
            <a:r>
              <a:rPr lang="en-US" sz="2000" i="1" dirty="0"/>
              <a:t>Review of Income and Wealth</a:t>
            </a:r>
            <a:r>
              <a:rPr lang="en-US" sz="2000" dirty="0"/>
              <a:t> </a:t>
            </a:r>
            <a:endParaRPr lang="en-US" sz="2000" dirty="0">
              <a:latin typeface="Times New Roman" pitchFamily="18" charset="0"/>
            </a:endParaRPr>
          </a:p>
          <a:p>
            <a:pPr marL="0" indent="0" eaLnBrk="1" hangingPunct="1">
              <a:lnSpc>
                <a:spcPct val="90000"/>
              </a:lnSpc>
              <a:buNone/>
            </a:pPr>
            <a:endParaRPr lang="en-US" sz="16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s-ES" sz="1400" dirty="0">
              <a:latin typeface="Times New Roman" pitchFamily="18" charset="0"/>
            </a:endParaRPr>
          </a:p>
          <a:p>
            <a:pPr marL="566738" indent="-457200" eaLnBrk="1" hangingPunct="1">
              <a:lnSpc>
                <a:spcPct val="90000"/>
              </a:lnSpc>
              <a:buFontTx/>
              <a:buNone/>
            </a:pPr>
            <a:endParaRPr lang="en-US" sz="1400" dirty="0">
              <a:latin typeface="Times New Roman" pitchFamily="18" charset="0"/>
            </a:endParaRPr>
          </a:p>
          <a:p>
            <a:pPr marL="566738" indent="-457200" eaLnBrk="1" hangingPunct="1">
              <a:lnSpc>
                <a:spcPct val="90000"/>
              </a:lnSpc>
              <a:buFontTx/>
              <a:buNone/>
            </a:pPr>
            <a:endParaRPr lang="es-ES" sz="1400" dirty="0">
              <a:latin typeface="Times New Roman" pitchFamily="18" charset="0"/>
            </a:endParaRPr>
          </a:p>
          <a:p>
            <a:pPr marL="566738" indent="-457200" eaLnBrk="1" hangingPunct="1">
              <a:lnSpc>
                <a:spcPct val="90000"/>
              </a:lnSpc>
              <a:buFontTx/>
              <a:buNone/>
            </a:pPr>
            <a:endParaRPr lang="es-ES" sz="1400" dirty="0">
              <a:latin typeface="Times New Roman" pitchFamily="18" charset="0"/>
            </a:endParaRP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sp>
        <p:nvSpPr>
          <p:cNvPr id="9" name="Rectangle 6"/>
          <p:cNvSpPr>
            <a:spLocks noChangeArrowheads="1"/>
          </p:cNvSpPr>
          <p:nvPr/>
        </p:nvSpPr>
        <p:spPr bwMode="auto">
          <a:xfrm>
            <a:off x="611560" y="96838"/>
            <a:ext cx="6696670" cy="1143000"/>
          </a:xfrm>
          <a:prstGeom prst="rect">
            <a:avLst/>
          </a:prstGeom>
          <a:noFill/>
          <a:ln w="9525">
            <a:noFill/>
            <a:miter lim="800000"/>
            <a:headEnd/>
            <a:tailEnd/>
          </a:ln>
        </p:spPr>
        <p:txBody>
          <a:bodyPr anchor="ctr"/>
          <a:lstStyle/>
          <a:p>
            <a:pPr algn="l"/>
            <a:r>
              <a:rPr lang="en-US" sz="2800" dirty="0" err="1">
                <a:solidFill>
                  <a:srgbClr val="009999"/>
                </a:solidFill>
                <a:latin typeface="Times New Roman" pitchFamily="18" charset="0"/>
              </a:rPr>
              <a:t>Tenemos</a:t>
            </a:r>
            <a:r>
              <a:rPr lang="en-US" sz="2800" dirty="0">
                <a:solidFill>
                  <a:srgbClr val="009999"/>
                </a:solidFill>
                <a:latin typeface="Times New Roman" pitchFamily="18" charset="0"/>
              </a:rPr>
              <a:t> que </a:t>
            </a:r>
            <a:r>
              <a:rPr lang="en-US" sz="2800" dirty="0" err="1">
                <a:solidFill>
                  <a:srgbClr val="009999"/>
                </a:solidFill>
                <a:latin typeface="Times New Roman" pitchFamily="18" charset="0"/>
              </a:rPr>
              <a:t>acercar</a:t>
            </a:r>
            <a:r>
              <a:rPr lang="en-US" sz="2800" dirty="0">
                <a:solidFill>
                  <a:srgbClr val="009999"/>
                </a:solidFill>
                <a:latin typeface="Times New Roman" pitchFamily="18" charset="0"/>
              </a:rPr>
              <a:t> la </a:t>
            </a:r>
            <a:r>
              <a:rPr lang="en-US" sz="2800" dirty="0" err="1">
                <a:solidFill>
                  <a:srgbClr val="009999"/>
                </a:solidFill>
                <a:latin typeface="Times New Roman" pitchFamily="18" charset="0"/>
              </a:rPr>
              <a:t>lupa</a:t>
            </a:r>
            <a:r>
              <a:rPr lang="en-US" sz="2800" dirty="0">
                <a:solidFill>
                  <a:srgbClr val="009999"/>
                </a:solidFill>
                <a:latin typeface="Times New Roman" pitchFamily="18" charset="0"/>
              </a:rPr>
              <a:t> para </a:t>
            </a:r>
            <a:r>
              <a:rPr lang="en-US" sz="2800" dirty="0" err="1">
                <a:solidFill>
                  <a:srgbClr val="009999"/>
                </a:solidFill>
                <a:latin typeface="Times New Roman" pitchFamily="18" charset="0"/>
              </a:rPr>
              <a:t>entender</a:t>
            </a:r>
            <a:r>
              <a:rPr lang="en-US" sz="2800" dirty="0">
                <a:solidFill>
                  <a:srgbClr val="009999"/>
                </a:solidFill>
                <a:latin typeface="Times New Roman" pitchFamily="18" charset="0"/>
              </a:rPr>
              <a:t> </a:t>
            </a:r>
            <a:r>
              <a:rPr lang="en-US" sz="2800" dirty="0" err="1">
                <a:solidFill>
                  <a:srgbClr val="009999"/>
                </a:solidFill>
                <a:latin typeface="Times New Roman" pitchFamily="18" charset="0"/>
              </a:rPr>
              <a:t>más</a:t>
            </a:r>
            <a:r>
              <a:rPr lang="en-US" sz="2800" dirty="0">
                <a:solidFill>
                  <a:srgbClr val="009999"/>
                </a:solidFill>
                <a:latin typeface="Times New Roman" pitchFamily="18" charset="0"/>
              </a:rPr>
              <a:t> a </a:t>
            </a:r>
            <a:r>
              <a:rPr lang="en-US" sz="2800" dirty="0" err="1">
                <a:solidFill>
                  <a:srgbClr val="009999"/>
                </a:solidFill>
                <a:latin typeface="Times New Roman" pitchFamily="18" charset="0"/>
              </a:rPr>
              <a:t>fondo</a:t>
            </a:r>
            <a:r>
              <a:rPr lang="en-US" sz="2800" dirty="0">
                <a:solidFill>
                  <a:srgbClr val="009999"/>
                </a:solidFill>
                <a:latin typeface="Times New Roman" pitchFamily="18" charset="0"/>
              </a:rPr>
              <a:t> (¡</a:t>
            </a:r>
            <a:r>
              <a:rPr lang="en-US" sz="2800" dirty="0" err="1">
                <a:solidFill>
                  <a:srgbClr val="009999"/>
                </a:solidFill>
                <a:latin typeface="Times New Roman" pitchFamily="18" charset="0"/>
              </a:rPr>
              <a:t>Análisis</a:t>
            </a:r>
            <a:r>
              <a:rPr lang="en-US" sz="2800" dirty="0">
                <a:solidFill>
                  <a:srgbClr val="009999"/>
                </a:solidFill>
                <a:latin typeface="Times New Roman" pitchFamily="18" charset="0"/>
              </a:rPr>
              <a:t> Micro!)</a:t>
            </a:r>
            <a:endParaRPr lang="es-ES" sz="2800" dirty="0">
              <a:solidFill>
                <a:srgbClr val="009999"/>
              </a:solidFill>
              <a:latin typeface="Times New Roman" pitchFamily="18" charset="0"/>
            </a:endParaRPr>
          </a:p>
        </p:txBody>
      </p:sp>
      <p:sp>
        <p:nvSpPr>
          <p:cNvPr id="4" name="3 CuadroTexto"/>
          <p:cNvSpPr txBox="1"/>
          <p:nvPr/>
        </p:nvSpPr>
        <p:spPr>
          <a:xfrm>
            <a:off x="323528" y="2492896"/>
            <a:ext cx="8568952" cy="4308872"/>
          </a:xfrm>
          <a:prstGeom prst="rect">
            <a:avLst/>
          </a:prstGeom>
          <a:noFill/>
        </p:spPr>
        <p:txBody>
          <a:bodyPr wrap="square" rtlCol="0">
            <a:spAutoFit/>
          </a:bodyPr>
          <a:lstStyle/>
          <a:p>
            <a:r>
              <a:rPr lang="es-ES" dirty="0">
                <a:latin typeface="+mn-lt"/>
              </a:rPr>
              <a:t>Diferencias de género en situación laboral durante confinamiento (España)</a:t>
            </a:r>
          </a:p>
          <a:p>
            <a:endParaRPr lang="es-ES" dirty="0">
              <a:latin typeface="+mn-lt"/>
            </a:endParaRPr>
          </a:p>
          <a:p>
            <a:endParaRPr lang="es-ES" dirty="0">
              <a:latin typeface="+mn-lt"/>
            </a:endParaRPr>
          </a:p>
          <a:p>
            <a:endParaRPr lang="es-ES" dirty="0">
              <a:latin typeface="+mn-lt"/>
            </a:endParaRPr>
          </a:p>
          <a:p>
            <a:endParaRPr lang="es-ES" dirty="0">
              <a:latin typeface="+mn-lt"/>
            </a:endParaRPr>
          </a:p>
          <a:p>
            <a:endParaRPr lang="es-ES" dirty="0">
              <a:latin typeface="+mn-lt"/>
            </a:endParaRPr>
          </a:p>
          <a:p>
            <a:endParaRPr lang="es-ES" dirty="0">
              <a:latin typeface="+mn-lt"/>
            </a:endParaRPr>
          </a:p>
          <a:p>
            <a:endParaRPr lang="es-ES" dirty="0">
              <a:latin typeface="+mn-lt"/>
            </a:endParaRPr>
          </a:p>
          <a:p>
            <a:endParaRPr lang="es-ES" dirty="0">
              <a:latin typeface="+mn-lt"/>
            </a:endParaRPr>
          </a:p>
          <a:p>
            <a:endParaRPr lang="es-ES" dirty="0">
              <a:latin typeface="+mn-lt"/>
            </a:endParaRPr>
          </a:p>
          <a:p>
            <a:endParaRPr lang="es-ES" dirty="0">
              <a:latin typeface="+mn-lt"/>
            </a:endParaRPr>
          </a:p>
          <a:p>
            <a:r>
              <a:rPr lang="es-ES" sz="1000" dirty="0" err="1">
                <a:latin typeface="+mn-lt"/>
              </a:rPr>
              <a:t>Fuent</a:t>
            </a:r>
            <a:endParaRPr lang="es-ES" sz="1000" dirty="0">
              <a:latin typeface="+mn-lt"/>
            </a:endParaRPr>
          </a:p>
          <a:p>
            <a:endParaRPr lang="es-ES" sz="1000" dirty="0">
              <a:latin typeface="+mn-lt"/>
            </a:endParaRPr>
          </a:p>
          <a:p>
            <a:endParaRPr lang="es-ES" sz="1400" dirty="0">
              <a:latin typeface="+mn-lt"/>
            </a:endParaRPr>
          </a:p>
          <a:p>
            <a:endParaRPr lang="es-ES" sz="1400" dirty="0">
              <a:latin typeface="+mn-lt"/>
            </a:endParaRPr>
          </a:p>
          <a:p>
            <a:r>
              <a:rPr lang="es-ES" sz="1400" dirty="0">
                <a:latin typeface="+mn-lt"/>
              </a:rPr>
              <a:t>Fuente </a:t>
            </a:r>
            <a:r>
              <a:rPr lang="es-ES" sz="1400" dirty="0" err="1">
                <a:latin typeface="+mn-lt"/>
              </a:rPr>
              <a:t>gràfico</a:t>
            </a:r>
            <a:r>
              <a:rPr lang="es-ES" sz="1400" dirty="0">
                <a:latin typeface="+mn-lt"/>
              </a:rPr>
              <a:t>: https://bse.eu/research/working-papers/gender-inequality-paid-and-unpaid-work-during-covid-19-times</a:t>
            </a:r>
            <a:endParaRPr lang="en-US" sz="1400" dirty="0">
              <a:latin typeface="+mn-lt"/>
            </a:endParaRPr>
          </a:p>
        </p:txBody>
      </p:sp>
      <p:pic>
        <p:nvPicPr>
          <p:cNvPr id="13" name="12 Imagen"/>
          <p:cNvPicPr/>
          <p:nvPr/>
        </p:nvPicPr>
        <p:blipFill rotWithShape="1">
          <a:blip r:embed="rId3"/>
          <a:srcRect l="18805" t="34474" r="48754" b="22464"/>
          <a:stretch/>
        </p:blipFill>
        <p:spPr bwMode="auto">
          <a:xfrm>
            <a:off x="1787600" y="2996952"/>
            <a:ext cx="3939540" cy="2941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882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2688D8D0-DEE8-49CD-8346-B27D65EFAA10}" type="slidenum">
              <a:rPr lang="es-ES"/>
              <a:pPr/>
              <a:t>14</a:t>
            </a:fld>
            <a:endParaRPr lang="es-ES"/>
          </a:p>
        </p:txBody>
      </p:sp>
      <p:sp>
        <p:nvSpPr>
          <p:cNvPr id="11266" name="Content Placeholder 2"/>
          <p:cNvSpPr>
            <a:spLocks noGrp="1"/>
          </p:cNvSpPr>
          <p:nvPr>
            <p:ph idx="4294967295"/>
          </p:nvPr>
        </p:nvSpPr>
        <p:spPr>
          <a:xfrm>
            <a:off x="395288" y="1268413"/>
            <a:ext cx="8641208" cy="4525962"/>
          </a:xfrm>
        </p:spPr>
        <p:txBody>
          <a:bodyPr/>
          <a:lstStyle/>
          <a:p>
            <a:pPr marL="0" indent="0" eaLnBrk="1" hangingPunct="1">
              <a:lnSpc>
                <a:spcPct val="90000"/>
              </a:lnSpc>
              <a:buNone/>
            </a:pPr>
            <a:r>
              <a:rPr lang="en-US" sz="2200" dirty="0">
                <a:latin typeface="Times New Roman" pitchFamily="18" charset="0"/>
              </a:rPr>
              <a:t>- </a:t>
            </a:r>
            <a:r>
              <a:rPr lang="es-ES" sz="2200" dirty="0">
                <a:latin typeface="Times New Roman" pitchFamily="18" charset="0"/>
              </a:rPr>
              <a:t>Una clave en los datos es el impacto de la Gran Recesión</a:t>
            </a:r>
            <a:br>
              <a:rPr lang="es-ES" sz="2200" dirty="0">
                <a:latin typeface="Times New Roman" pitchFamily="18" charset="0"/>
              </a:rPr>
            </a:br>
            <a:r>
              <a:rPr lang="es-ES" sz="2200" dirty="0">
                <a:latin typeface="Times New Roman" pitchFamily="18" charset="0"/>
              </a:rPr>
              <a:t> en la participación y empleabilidad de hombres y mujeres </a:t>
            </a:r>
            <a:br>
              <a:rPr lang="es-ES" sz="2200" dirty="0">
                <a:latin typeface="Times New Roman" pitchFamily="18" charset="0"/>
              </a:rPr>
            </a:br>
            <a:r>
              <a:rPr lang="es-ES" sz="2200" dirty="0">
                <a:latin typeface="Times New Roman" pitchFamily="18" charset="0"/>
              </a:rPr>
              <a:t>en el mercado laboral</a:t>
            </a:r>
          </a:p>
          <a:p>
            <a:pPr marL="0" indent="0" eaLnBrk="1" hangingPunct="1">
              <a:lnSpc>
                <a:spcPct val="90000"/>
              </a:lnSpc>
              <a:buNone/>
            </a:pPr>
            <a:endParaRPr lang="es-ES" sz="2200" dirty="0">
              <a:latin typeface="Times New Roman" pitchFamily="18" charset="0"/>
            </a:endParaRPr>
          </a:p>
          <a:p>
            <a:pPr marL="0" indent="0" eaLnBrk="1" hangingPunct="1">
              <a:lnSpc>
                <a:spcPct val="90000"/>
              </a:lnSpc>
              <a:buNone/>
            </a:pPr>
            <a:r>
              <a:rPr lang="es-ES" sz="2200" dirty="0">
                <a:latin typeface="Times New Roman" pitchFamily="18" charset="0"/>
              </a:rPr>
              <a:t>- Este impacto suele depender del nivel educativo (Dolado et al., 2019)</a:t>
            </a:r>
          </a:p>
          <a:p>
            <a:pPr marL="342900" indent="-342900" eaLnBrk="1" hangingPunct="1">
              <a:lnSpc>
                <a:spcPct val="90000"/>
              </a:lnSpc>
              <a:buFontTx/>
              <a:buChar char="-"/>
            </a:pPr>
            <a:endParaRPr lang="en-US" sz="2200" dirty="0">
              <a:latin typeface="Times New Roman" pitchFamily="18" charset="0"/>
            </a:endParaRPr>
          </a:p>
          <a:p>
            <a:pPr marL="0" indent="0" eaLnBrk="1" hangingPunct="1">
              <a:lnSpc>
                <a:spcPct val="90000"/>
              </a:lnSpc>
              <a:buNone/>
            </a:pPr>
            <a:r>
              <a:rPr lang="en-US" sz="2200" dirty="0">
                <a:latin typeface="Times New Roman" pitchFamily="18" charset="0"/>
              </a:rPr>
              <a:t>	</a:t>
            </a:r>
          </a:p>
          <a:p>
            <a:pPr marL="0" indent="0" eaLnBrk="1" hangingPunct="1">
              <a:lnSpc>
                <a:spcPct val="90000"/>
              </a:lnSpc>
              <a:buNone/>
            </a:pPr>
            <a:r>
              <a:rPr lang="en-US" sz="2200" dirty="0">
                <a:latin typeface="Times New Roman" pitchFamily="18" charset="0"/>
              </a:rPr>
              <a:t>	</a:t>
            </a:r>
          </a:p>
          <a:p>
            <a:pPr marL="196850" indent="0">
              <a:lnSpc>
                <a:spcPct val="90000"/>
              </a:lnSpc>
              <a:buClr>
                <a:srgbClr val="009999"/>
              </a:buClr>
              <a:buNone/>
            </a:pPr>
            <a:endParaRPr lang="en-GB" sz="2200" dirty="0">
              <a:latin typeface="Times New Roman" pitchFamily="18" charset="0"/>
            </a:endParaRP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sp>
        <p:nvSpPr>
          <p:cNvPr id="9" name="Rectangle 6"/>
          <p:cNvSpPr>
            <a:spLocks noChangeArrowheads="1"/>
          </p:cNvSpPr>
          <p:nvPr/>
        </p:nvSpPr>
        <p:spPr bwMode="auto">
          <a:xfrm>
            <a:off x="611560" y="96838"/>
            <a:ext cx="6696670" cy="1143000"/>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Efectos de la Gran Recesión en las brechas entre hombres y mujeres </a:t>
            </a:r>
          </a:p>
        </p:txBody>
      </p:sp>
      <p:pic>
        <p:nvPicPr>
          <p:cNvPr id="10" name="9 Imagen"/>
          <p:cNvPicPr/>
          <p:nvPr/>
        </p:nvPicPr>
        <p:blipFill rotWithShape="1">
          <a:blip r:embed="rId3"/>
          <a:srcRect l="21453" t="37014" r="21928" b="15133"/>
          <a:stretch/>
        </p:blipFill>
        <p:spPr bwMode="auto">
          <a:xfrm>
            <a:off x="846299" y="3068960"/>
            <a:ext cx="6227191" cy="35559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3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2688D8D0-DEE8-49CD-8346-B27D65EFAA10}" type="slidenum">
              <a:rPr lang="es-ES"/>
              <a:pPr/>
              <a:t>15</a:t>
            </a:fld>
            <a:endParaRPr lang="es-ES"/>
          </a:p>
        </p:txBody>
      </p:sp>
      <p:sp>
        <p:nvSpPr>
          <p:cNvPr id="11266" name="Content Placeholder 2"/>
          <p:cNvSpPr>
            <a:spLocks noGrp="1"/>
          </p:cNvSpPr>
          <p:nvPr>
            <p:ph idx="4294967295"/>
          </p:nvPr>
        </p:nvSpPr>
        <p:spPr>
          <a:xfrm>
            <a:off x="395288" y="1268413"/>
            <a:ext cx="8497887" cy="4525962"/>
          </a:xfrm>
        </p:spPr>
        <p:txBody>
          <a:bodyPr>
            <a:noAutofit/>
          </a:bodyPr>
          <a:lstStyle/>
          <a:p>
            <a:pPr marL="566738" indent="-457200" eaLnBrk="1" hangingPunct="1">
              <a:lnSpc>
                <a:spcPct val="90000"/>
              </a:lnSpc>
              <a:buClr>
                <a:srgbClr val="009999"/>
              </a:buClr>
            </a:pPr>
            <a:endParaRPr lang="es-ES" sz="2200" dirty="0">
              <a:latin typeface="Times New Roman" pitchFamily="18" charset="0"/>
            </a:endParaRPr>
          </a:p>
          <a:p>
            <a:pPr marL="623888" indent="-514350" eaLnBrk="1" hangingPunct="1">
              <a:lnSpc>
                <a:spcPct val="90000"/>
              </a:lnSpc>
              <a:buClr>
                <a:srgbClr val="009999"/>
              </a:buClr>
              <a:buSzPct val="90000"/>
              <a:buFont typeface="+mj-lt"/>
              <a:buAutoNum type="romanUcPeriod"/>
            </a:pPr>
            <a:r>
              <a:rPr lang="es-ES" sz="2200" dirty="0">
                <a:latin typeface="Times New Roman" pitchFamily="18" charset="0"/>
              </a:rPr>
              <a:t>Ejemplo introductorio: Efecto de la Gran Recesión </a:t>
            </a:r>
            <a:br>
              <a:rPr lang="es-ES" sz="2200" dirty="0">
                <a:latin typeface="Times New Roman" pitchFamily="18" charset="0"/>
              </a:rPr>
            </a:br>
            <a:r>
              <a:rPr lang="es-ES" sz="2200" dirty="0">
                <a:latin typeface="Times New Roman" pitchFamily="18" charset="0"/>
              </a:rPr>
              <a:t>en las diferencias salariales entre hombres y mujeres</a:t>
            </a:r>
          </a:p>
          <a:p>
            <a:pPr marL="623888" indent="-514350" eaLnBrk="1" hangingPunct="1">
              <a:lnSpc>
                <a:spcPct val="90000"/>
              </a:lnSpc>
              <a:buClr>
                <a:srgbClr val="009999"/>
              </a:buClr>
              <a:buSzPct val="90000"/>
              <a:buFont typeface="+mj-lt"/>
              <a:buAutoNum type="romanUcPeriod"/>
            </a:pPr>
            <a:r>
              <a:rPr lang="es-ES" sz="2200" b="1" dirty="0">
                <a:latin typeface="Times New Roman" pitchFamily="18" charset="0"/>
              </a:rPr>
              <a:t>Diferencias entre hombres y mujeres en el mercado laboral y sus posibles causas</a:t>
            </a:r>
            <a:endParaRPr lang="en-US" sz="2200" b="1" dirty="0">
              <a:latin typeface="Times New Roman" pitchFamily="18" charset="0"/>
            </a:endParaRPr>
          </a:p>
          <a:p>
            <a:pPr marL="623888" indent="-514350" eaLnBrk="1" hangingPunct="1">
              <a:lnSpc>
                <a:spcPct val="90000"/>
              </a:lnSpc>
              <a:buClr>
                <a:srgbClr val="009999"/>
              </a:buClr>
              <a:buSzPct val="90000"/>
              <a:buFont typeface="+mj-lt"/>
              <a:buAutoNum type="romanUcPeriod"/>
            </a:pPr>
            <a:r>
              <a:rPr lang="es-ES" sz="2200" dirty="0">
                <a:latin typeface="Times New Roman" pitchFamily="18" charset="0"/>
              </a:rPr>
              <a:t>Pago según rendimiento (“</a:t>
            </a:r>
            <a:r>
              <a:rPr lang="es-ES" sz="2200" dirty="0" err="1">
                <a:latin typeface="Times New Roman" pitchFamily="18" charset="0"/>
              </a:rPr>
              <a:t>Pay</a:t>
            </a:r>
            <a:r>
              <a:rPr lang="es-ES" sz="2200" dirty="0">
                <a:latin typeface="Times New Roman" pitchFamily="18" charset="0"/>
              </a:rPr>
              <a:t> </a:t>
            </a:r>
            <a:r>
              <a:rPr lang="es-ES" sz="2200" dirty="0" err="1">
                <a:latin typeface="Times New Roman" pitchFamily="18" charset="0"/>
              </a:rPr>
              <a:t>for</a:t>
            </a:r>
            <a:r>
              <a:rPr lang="es-ES" sz="2200" dirty="0">
                <a:latin typeface="Times New Roman" pitchFamily="18" charset="0"/>
              </a:rPr>
              <a:t> </a:t>
            </a:r>
            <a:r>
              <a:rPr lang="es-ES" sz="2200" dirty="0" err="1">
                <a:latin typeface="Times New Roman" pitchFamily="18" charset="0"/>
              </a:rPr>
              <a:t>perfomance</a:t>
            </a:r>
            <a:r>
              <a:rPr lang="es-ES" sz="2200" dirty="0">
                <a:latin typeface="Times New Roman" pitchFamily="18" charset="0"/>
              </a:rPr>
              <a:t>”) </a:t>
            </a:r>
          </a:p>
          <a:p>
            <a:pPr marL="623888" indent="-514350" eaLnBrk="1" hangingPunct="1">
              <a:lnSpc>
                <a:spcPct val="90000"/>
              </a:lnSpc>
              <a:buClr>
                <a:srgbClr val="009999"/>
              </a:buClr>
              <a:buSzPct val="90000"/>
              <a:buFont typeface="+mj-lt"/>
              <a:buAutoNum type="romanUcPeriod"/>
            </a:pPr>
            <a:r>
              <a:rPr lang="es-ES" sz="2200" dirty="0">
                <a:latin typeface="Times New Roman" pitchFamily="18" charset="0"/>
              </a:rPr>
              <a:t>¿Brechas de rendimiento entre hombres y mujeres? Análisis basado en un sector de alta nivel educativo, </a:t>
            </a:r>
            <a:r>
              <a:rPr lang="es-ES" sz="2200" dirty="0" err="1">
                <a:latin typeface="Times New Roman" pitchFamily="18" charset="0"/>
              </a:rPr>
              <a:t>Azmat</a:t>
            </a:r>
            <a:r>
              <a:rPr lang="es-ES" sz="2200" dirty="0">
                <a:latin typeface="Times New Roman" pitchFamily="18" charset="0"/>
              </a:rPr>
              <a:t> and Ferrer (2017)</a:t>
            </a:r>
            <a:endParaRPr lang="en-GB" sz="2200" dirty="0">
              <a:latin typeface="Times New Roman" pitchFamily="18" charset="0"/>
            </a:endParaRPr>
          </a:p>
        </p:txBody>
      </p:sp>
      <p:sp>
        <p:nvSpPr>
          <p:cNvPr id="37892" name="Rectangle 6"/>
          <p:cNvSpPr>
            <a:spLocks noChangeArrowheads="1"/>
          </p:cNvSpPr>
          <p:nvPr/>
        </p:nvSpPr>
        <p:spPr bwMode="auto">
          <a:xfrm>
            <a:off x="755650" y="274638"/>
            <a:ext cx="6408738" cy="1143000"/>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Estructura  de la charla</a:t>
            </a: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spTree>
    <p:extLst>
      <p:ext uri="{BB962C8B-B14F-4D97-AF65-F5344CB8AC3E}">
        <p14:creationId xmlns:p14="http://schemas.microsoft.com/office/powerpoint/2010/main" val="24055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p:cNvSpPr>
          <p:nvPr>
            <p:ph type="title" idx="4294967295"/>
          </p:nvPr>
        </p:nvSpPr>
        <p:spPr bwMode="auto">
          <a:xfrm>
            <a:off x="468313" y="2852738"/>
            <a:ext cx="8229600" cy="1503362"/>
          </a:xfrm>
          <a:noFill/>
        </p:spPr>
        <p:txBody>
          <a:bodyPr>
            <a:normAutofit fontScale="90000"/>
          </a:bodyPr>
          <a:lstStyle/>
          <a:p>
            <a:pPr algn="r"/>
            <a:r>
              <a:rPr lang="es-ES" sz="4000" dirty="0">
                <a:effectLst/>
                <a:latin typeface="Lucida Sans Unicode" pitchFamily="34" charset="0"/>
              </a:rPr>
              <a:t>II.-Diferencias en el mercado laboral entre hombres y mujeres y posibles causas</a:t>
            </a:r>
          </a:p>
        </p:txBody>
      </p:sp>
      <p:sp>
        <p:nvSpPr>
          <p:cNvPr id="3" name="2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844343CD-3205-466C-96EE-F35BE8A18AFD}" type="slidenum">
              <a:rPr lang="en-GB" sz="1000">
                <a:latin typeface="+mn-lt"/>
              </a:rPr>
              <a:pPr algn="r" fontAlgn="auto">
                <a:spcBef>
                  <a:spcPts val="0"/>
                </a:spcBef>
                <a:spcAft>
                  <a:spcPts val="0"/>
                </a:spcAft>
                <a:defRPr/>
              </a:pPr>
              <a:t>16</a:t>
            </a:fld>
            <a:endParaRPr lang="en-GB" sz="1000" dirty="0">
              <a:latin typeface="+mn-lt"/>
            </a:endParaRPr>
          </a:p>
        </p:txBody>
      </p:sp>
    </p:spTree>
    <p:extLst>
      <p:ext uri="{BB962C8B-B14F-4D97-AF65-F5344CB8AC3E}">
        <p14:creationId xmlns:p14="http://schemas.microsoft.com/office/powerpoint/2010/main" val="2752300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2688D8D0-DEE8-49CD-8346-B27D65EFAA10}" type="slidenum">
              <a:rPr lang="es-ES"/>
              <a:pPr/>
              <a:t>17</a:t>
            </a:fld>
            <a:endParaRPr lang="es-ES"/>
          </a:p>
        </p:txBody>
      </p:sp>
      <p:sp>
        <p:nvSpPr>
          <p:cNvPr id="11266" name="Content Placeholder 2"/>
          <p:cNvSpPr>
            <a:spLocks noGrp="1"/>
          </p:cNvSpPr>
          <p:nvPr>
            <p:ph idx="4294967295"/>
          </p:nvPr>
        </p:nvSpPr>
        <p:spPr>
          <a:xfrm>
            <a:off x="395288" y="1268413"/>
            <a:ext cx="8497887" cy="4525962"/>
          </a:xfrm>
        </p:spPr>
        <p:txBody>
          <a:bodyPr>
            <a:noAutofit/>
          </a:bodyPr>
          <a:lstStyle/>
          <a:p>
            <a:pPr marL="566738" indent="-457200" eaLnBrk="1" hangingPunct="1">
              <a:lnSpc>
                <a:spcPct val="90000"/>
              </a:lnSpc>
              <a:buFontTx/>
              <a:buNone/>
            </a:pPr>
            <a:r>
              <a:rPr lang="en-US" sz="2200" u="sng" dirty="0" err="1">
                <a:latin typeface="Times New Roman" pitchFamily="18" charset="0"/>
              </a:rPr>
              <a:t>En</a:t>
            </a:r>
            <a:r>
              <a:rPr lang="en-US" sz="2200" u="sng" dirty="0">
                <a:latin typeface="Times New Roman" pitchFamily="18" charset="0"/>
              </a:rPr>
              <a:t> </a:t>
            </a:r>
            <a:r>
              <a:rPr lang="en-US" sz="2200" u="sng" dirty="0" err="1">
                <a:latin typeface="Times New Roman" pitchFamily="18" charset="0"/>
              </a:rPr>
              <a:t>los</a:t>
            </a:r>
            <a:r>
              <a:rPr lang="en-US" sz="2200" u="sng" dirty="0">
                <a:latin typeface="Times New Roman" pitchFamily="18" charset="0"/>
              </a:rPr>
              <a:t> </a:t>
            </a:r>
            <a:r>
              <a:rPr lang="en-US" sz="2200" u="sng" dirty="0" err="1">
                <a:latin typeface="Times New Roman" pitchFamily="18" charset="0"/>
              </a:rPr>
              <a:t>países</a:t>
            </a:r>
            <a:r>
              <a:rPr lang="en-US" sz="2200" u="sng" dirty="0">
                <a:latin typeface="Times New Roman" pitchFamily="18" charset="0"/>
              </a:rPr>
              <a:t> de la OCDE:</a:t>
            </a:r>
          </a:p>
          <a:p>
            <a:pPr marL="566738" indent="-457200" eaLnBrk="1" hangingPunct="1">
              <a:lnSpc>
                <a:spcPct val="90000"/>
              </a:lnSpc>
              <a:buClr>
                <a:srgbClr val="009999"/>
              </a:buClr>
            </a:pPr>
            <a:r>
              <a:rPr lang="en-US" sz="2200" dirty="0" err="1">
                <a:latin typeface="Times New Roman" pitchFamily="18" charset="0"/>
              </a:rPr>
              <a:t>En</a:t>
            </a:r>
            <a:r>
              <a:rPr lang="en-US" sz="2200" dirty="0">
                <a:latin typeface="Times New Roman" pitchFamily="18" charset="0"/>
              </a:rPr>
              <a:t> media las </a:t>
            </a:r>
            <a:r>
              <a:rPr lang="en-US" sz="2200" dirty="0" err="1">
                <a:latin typeface="Times New Roman" pitchFamily="18" charset="0"/>
              </a:rPr>
              <a:t>mujeres</a:t>
            </a:r>
            <a:r>
              <a:rPr lang="en-US" sz="2200" dirty="0">
                <a:latin typeface="Times New Roman" pitchFamily="18" charset="0"/>
              </a:rPr>
              <a:t> </a:t>
            </a:r>
            <a:r>
              <a:rPr lang="en-US" sz="2200" dirty="0" err="1">
                <a:latin typeface="Times New Roman" pitchFamily="18" charset="0"/>
              </a:rPr>
              <a:t>ganan</a:t>
            </a:r>
            <a:r>
              <a:rPr lang="en-US" sz="2200" dirty="0">
                <a:latin typeface="Times New Roman" pitchFamily="18" charset="0"/>
              </a:rPr>
              <a:t> entre 15-30% </a:t>
            </a:r>
            <a:r>
              <a:rPr lang="en-US" sz="2200" dirty="0" err="1">
                <a:latin typeface="Times New Roman" pitchFamily="18" charset="0"/>
              </a:rPr>
              <a:t>menos</a:t>
            </a:r>
            <a:endParaRPr lang="en-US" sz="2200" dirty="0">
              <a:latin typeface="Times New Roman" pitchFamily="18" charset="0"/>
            </a:endParaRPr>
          </a:p>
          <a:p>
            <a:pPr marL="566738" indent="-457200" eaLnBrk="1" hangingPunct="1">
              <a:lnSpc>
                <a:spcPct val="90000"/>
              </a:lnSpc>
              <a:buClr>
                <a:srgbClr val="009999"/>
              </a:buClr>
            </a:pPr>
            <a:r>
              <a:rPr lang="en-US" sz="2200" dirty="0" err="1">
                <a:latin typeface="Times New Roman" pitchFamily="18" charset="0"/>
              </a:rPr>
              <a:t>Tienen</a:t>
            </a:r>
            <a:r>
              <a:rPr lang="en-US" sz="2200" dirty="0">
                <a:latin typeface="Times New Roman" pitchFamily="18" charset="0"/>
              </a:rPr>
              <a:t> </a:t>
            </a:r>
            <a:r>
              <a:rPr lang="en-US" sz="2200" dirty="0" err="1">
                <a:latin typeface="Times New Roman" pitchFamily="18" charset="0"/>
              </a:rPr>
              <a:t>más</a:t>
            </a:r>
            <a:r>
              <a:rPr lang="en-US" sz="2200" dirty="0">
                <a:latin typeface="Times New Roman" pitchFamily="18" charset="0"/>
              </a:rPr>
              <a:t> </a:t>
            </a:r>
            <a:r>
              <a:rPr lang="en-US" sz="2200" dirty="0" err="1">
                <a:latin typeface="Times New Roman" pitchFamily="18" charset="0"/>
              </a:rPr>
              <a:t>probabilidad</a:t>
            </a:r>
            <a:r>
              <a:rPr lang="en-US" sz="2200" dirty="0">
                <a:latin typeface="Times New Roman" pitchFamily="18" charset="0"/>
              </a:rPr>
              <a:t> de </a:t>
            </a:r>
            <a:r>
              <a:rPr lang="en-US" sz="2200" dirty="0" err="1">
                <a:latin typeface="Times New Roman" pitchFamily="18" charset="0"/>
              </a:rPr>
              <a:t>estar</a:t>
            </a:r>
            <a:r>
              <a:rPr lang="en-US" sz="2200" dirty="0">
                <a:latin typeface="Times New Roman" pitchFamily="18" charset="0"/>
              </a:rPr>
              <a:t> </a:t>
            </a:r>
            <a:r>
              <a:rPr lang="en-US" sz="2200" dirty="0" err="1">
                <a:latin typeface="Times New Roman" pitchFamily="18" charset="0"/>
              </a:rPr>
              <a:t>desempleadas</a:t>
            </a:r>
            <a:endParaRPr lang="en-US" sz="2200" dirty="0">
              <a:latin typeface="Times New Roman" pitchFamily="18" charset="0"/>
            </a:endParaRPr>
          </a:p>
          <a:p>
            <a:pPr marL="566738" indent="-457200" eaLnBrk="1" hangingPunct="1">
              <a:lnSpc>
                <a:spcPct val="90000"/>
              </a:lnSpc>
              <a:buClr>
                <a:srgbClr val="009999"/>
              </a:buClr>
            </a:pPr>
            <a:r>
              <a:rPr lang="en-US" sz="2200" dirty="0">
                <a:latin typeface="Times New Roman" pitchFamily="18" charset="0"/>
              </a:rPr>
              <a:t>La gran </a:t>
            </a:r>
            <a:r>
              <a:rPr lang="en-US" sz="2200" dirty="0" err="1">
                <a:latin typeface="Times New Roman" pitchFamily="18" charset="0"/>
              </a:rPr>
              <a:t>recesión</a:t>
            </a:r>
            <a:r>
              <a:rPr lang="en-US" sz="2200" dirty="0">
                <a:latin typeface="Times New Roman" pitchFamily="18" charset="0"/>
              </a:rPr>
              <a:t> ha </a:t>
            </a:r>
            <a:r>
              <a:rPr lang="en-US" sz="2200" dirty="0" err="1">
                <a:latin typeface="Times New Roman" pitchFamily="18" charset="0"/>
              </a:rPr>
              <a:t>supuesto</a:t>
            </a:r>
            <a:r>
              <a:rPr lang="en-US" sz="2200" dirty="0">
                <a:latin typeface="Times New Roman" pitchFamily="18" charset="0"/>
              </a:rPr>
              <a:t> </a:t>
            </a:r>
            <a:r>
              <a:rPr lang="en-US" sz="2200" dirty="0" err="1">
                <a:latin typeface="Times New Roman" pitchFamily="18" charset="0"/>
              </a:rPr>
              <a:t>una</a:t>
            </a:r>
            <a:r>
              <a:rPr lang="en-US" sz="2200" dirty="0">
                <a:latin typeface="Times New Roman" pitchFamily="18" charset="0"/>
              </a:rPr>
              <a:t> </a:t>
            </a:r>
            <a:r>
              <a:rPr lang="en-US" sz="2200" dirty="0" err="1">
                <a:latin typeface="Times New Roman" pitchFamily="18" charset="0"/>
              </a:rPr>
              <a:t>convergencia</a:t>
            </a:r>
            <a:r>
              <a:rPr lang="en-US" sz="2200" dirty="0">
                <a:latin typeface="Times New Roman" pitchFamily="18" charset="0"/>
              </a:rPr>
              <a:t> </a:t>
            </a:r>
            <a:r>
              <a:rPr lang="en-US" sz="2200" dirty="0" err="1">
                <a:latin typeface="Times New Roman" pitchFamily="18" charset="0"/>
              </a:rPr>
              <a:t>en</a:t>
            </a:r>
            <a:r>
              <a:rPr lang="en-US" sz="2200" dirty="0">
                <a:latin typeface="Times New Roman" pitchFamily="18" charset="0"/>
              </a:rPr>
              <a:t> </a:t>
            </a:r>
            <a:r>
              <a:rPr lang="en-US" sz="2200" dirty="0" err="1">
                <a:latin typeface="Times New Roman" pitchFamily="18" charset="0"/>
              </a:rPr>
              <a:t>términos</a:t>
            </a:r>
            <a:r>
              <a:rPr lang="en-US" sz="2200" dirty="0">
                <a:latin typeface="Times New Roman" pitchFamily="18" charset="0"/>
              </a:rPr>
              <a:t> de </a:t>
            </a:r>
            <a:r>
              <a:rPr lang="en-US" sz="2200" dirty="0" err="1">
                <a:latin typeface="Times New Roman" pitchFamily="18" charset="0"/>
              </a:rPr>
              <a:t>salarios</a:t>
            </a:r>
            <a:r>
              <a:rPr lang="en-US" sz="2200" dirty="0">
                <a:latin typeface="Times New Roman" pitchFamily="18" charset="0"/>
              </a:rPr>
              <a:t> y </a:t>
            </a:r>
            <a:r>
              <a:rPr lang="en-US" sz="2200" dirty="0" err="1">
                <a:latin typeface="Times New Roman" pitchFamily="18" charset="0"/>
              </a:rPr>
              <a:t>tasa</a:t>
            </a:r>
            <a:r>
              <a:rPr lang="en-US" sz="2200" dirty="0">
                <a:latin typeface="Times New Roman" pitchFamily="18" charset="0"/>
              </a:rPr>
              <a:t> de </a:t>
            </a:r>
            <a:r>
              <a:rPr lang="en-US" sz="2200" dirty="0" err="1">
                <a:latin typeface="Times New Roman" pitchFamily="18" charset="0"/>
              </a:rPr>
              <a:t>empleo</a:t>
            </a:r>
            <a:br>
              <a:rPr lang="en-US" sz="2200" dirty="0">
                <a:latin typeface="Times New Roman" pitchFamily="18" charset="0"/>
              </a:rPr>
            </a:br>
            <a:endParaRPr lang="en-US" sz="2200" dirty="0">
              <a:latin typeface="Times New Roman" pitchFamily="18" charset="0"/>
            </a:endParaRPr>
          </a:p>
          <a:p>
            <a:pPr marL="566738" indent="-457200" eaLnBrk="1" hangingPunct="1">
              <a:lnSpc>
                <a:spcPct val="90000"/>
              </a:lnSpc>
              <a:buClr>
                <a:srgbClr val="009999"/>
              </a:buClr>
              <a:buFontTx/>
              <a:buNone/>
            </a:pPr>
            <a:r>
              <a:rPr lang="en-US" sz="2200" u="sng" dirty="0" err="1">
                <a:latin typeface="Times New Roman" pitchFamily="18" charset="0"/>
              </a:rPr>
              <a:t>En</a:t>
            </a:r>
            <a:r>
              <a:rPr lang="en-US" sz="2200" u="sng" dirty="0">
                <a:latin typeface="Times New Roman" pitchFamily="18" charset="0"/>
              </a:rPr>
              <a:t> el sector de </a:t>
            </a:r>
            <a:r>
              <a:rPr lang="en-US" sz="2200" u="sng" dirty="0" err="1">
                <a:latin typeface="Times New Roman" pitchFamily="18" charset="0"/>
              </a:rPr>
              <a:t>alta</a:t>
            </a:r>
            <a:r>
              <a:rPr lang="en-US" sz="2200" u="sng" dirty="0">
                <a:latin typeface="Times New Roman" pitchFamily="18" charset="0"/>
              </a:rPr>
              <a:t> </a:t>
            </a:r>
            <a:r>
              <a:rPr lang="en-US" sz="2200" u="sng" dirty="0" err="1">
                <a:latin typeface="Times New Roman" pitchFamily="18" charset="0"/>
              </a:rPr>
              <a:t>cualificación</a:t>
            </a:r>
            <a:r>
              <a:rPr lang="en-US" sz="2200" u="sng" dirty="0">
                <a:latin typeface="Times New Roman" pitchFamily="18" charset="0"/>
              </a:rPr>
              <a:t> (</a:t>
            </a:r>
            <a:r>
              <a:rPr lang="en-US" sz="2200" u="sng" dirty="0" err="1">
                <a:latin typeface="Times New Roman" pitchFamily="18" charset="0"/>
              </a:rPr>
              <a:t>directivos</a:t>
            </a:r>
            <a:r>
              <a:rPr lang="en-US" sz="2200" u="sng" dirty="0">
                <a:latin typeface="Times New Roman" pitchFamily="18" charset="0"/>
              </a:rPr>
              <a:t>, </a:t>
            </a:r>
            <a:r>
              <a:rPr lang="en-US" sz="2200" u="sng" dirty="0" err="1">
                <a:latin typeface="Times New Roman" pitchFamily="18" charset="0"/>
              </a:rPr>
              <a:t>abogados</a:t>
            </a:r>
            <a:r>
              <a:rPr lang="en-US" sz="2200" u="sng" dirty="0">
                <a:latin typeface="Times New Roman" pitchFamily="18" charset="0"/>
              </a:rPr>
              <a:t>, </a:t>
            </a:r>
            <a:r>
              <a:rPr lang="en-US" sz="2200" u="sng" dirty="0" err="1">
                <a:latin typeface="Times New Roman" pitchFamily="18" charset="0"/>
              </a:rPr>
              <a:t>médicos</a:t>
            </a:r>
            <a:r>
              <a:rPr lang="en-US" sz="2200" u="sng" dirty="0">
                <a:latin typeface="Times New Roman" pitchFamily="18" charset="0"/>
              </a:rPr>
              <a:t>, </a:t>
            </a:r>
            <a:r>
              <a:rPr lang="en-US" sz="2200" u="sng" dirty="0" err="1">
                <a:latin typeface="Times New Roman" pitchFamily="18" charset="0"/>
              </a:rPr>
              <a:t>etc</a:t>
            </a:r>
            <a:r>
              <a:rPr lang="en-US" sz="2200" u="sng" dirty="0">
                <a:latin typeface="Times New Roman" pitchFamily="18" charset="0"/>
              </a:rPr>
              <a:t>):</a:t>
            </a:r>
          </a:p>
          <a:p>
            <a:pPr marL="566738" indent="-457200" eaLnBrk="1" hangingPunct="1">
              <a:lnSpc>
                <a:spcPct val="90000"/>
              </a:lnSpc>
              <a:buClr>
                <a:srgbClr val="009999"/>
              </a:buClr>
            </a:pPr>
            <a:r>
              <a:rPr lang="en-US" sz="2200" dirty="0" err="1">
                <a:latin typeface="Times New Roman" pitchFamily="18" charset="0"/>
              </a:rPr>
              <a:t>Persistentes</a:t>
            </a:r>
            <a:r>
              <a:rPr lang="en-US" sz="2200" dirty="0">
                <a:latin typeface="Times New Roman" pitchFamily="18" charset="0"/>
              </a:rPr>
              <a:t> </a:t>
            </a:r>
            <a:r>
              <a:rPr lang="en-US" sz="2200" dirty="0" err="1">
                <a:latin typeface="Times New Roman" pitchFamily="18" charset="0"/>
              </a:rPr>
              <a:t>diferencias</a:t>
            </a:r>
            <a:r>
              <a:rPr lang="en-US" sz="2200" dirty="0">
                <a:latin typeface="Times New Roman" pitchFamily="18" charset="0"/>
              </a:rPr>
              <a:t> </a:t>
            </a:r>
            <a:r>
              <a:rPr lang="en-US" sz="2200" dirty="0" err="1">
                <a:latin typeface="Times New Roman" pitchFamily="18" charset="0"/>
              </a:rPr>
              <a:t>salariales</a:t>
            </a:r>
            <a:r>
              <a:rPr lang="en-US" sz="2200" dirty="0">
                <a:latin typeface="Times New Roman" pitchFamily="18" charset="0"/>
              </a:rPr>
              <a:t>, </a:t>
            </a:r>
            <a:r>
              <a:rPr lang="en-US" sz="2200" dirty="0" err="1">
                <a:latin typeface="Times New Roman" pitchFamily="18" charset="0"/>
              </a:rPr>
              <a:t>aunque</a:t>
            </a:r>
            <a:r>
              <a:rPr lang="en-US" sz="2200" dirty="0">
                <a:latin typeface="Times New Roman" pitchFamily="18" charset="0"/>
              </a:rPr>
              <a:t> </a:t>
            </a:r>
            <a:r>
              <a:rPr lang="en-US" sz="2200" dirty="0" err="1">
                <a:latin typeface="Times New Roman" pitchFamily="18" charset="0"/>
              </a:rPr>
              <a:t>menores</a:t>
            </a:r>
            <a:r>
              <a:rPr lang="en-US" sz="2200" dirty="0">
                <a:latin typeface="Times New Roman" pitchFamily="18" charset="0"/>
              </a:rPr>
              <a:t> que </a:t>
            </a:r>
            <a:r>
              <a:rPr lang="en-US" sz="2200" dirty="0" err="1">
                <a:latin typeface="Times New Roman" pitchFamily="18" charset="0"/>
              </a:rPr>
              <a:t>en</a:t>
            </a:r>
            <a:r>
              <a:rPr lang="en-US" sz="2200" dirty="0">
                <a:latin typeface="Times New Roman" pitchFamily="18" charset="0"/>
              </a:rPr>
              <a:t> sector con </a:t>
            </a:r>
            <a:r>
              <a:rPr lang="en-US" sz="2200" dirty="0" err="1">
                <a:latin typeface="Times New Roman" pitchFamily="18" charset="0"/>
              </a:rPr>
              <a:t>menor</a:t>
            </a:r>
            <a:r>
              <a:rPr lang="en-US" sz="2200" dirty="0">
                <a:latin typeface="Times New Roman" pitchFamily="18" charset="0"/>
              </a:rPr>
              <a:t> </a:t>
            </a:r>
            <a:r>
              <a:rPr lang="en-US" sz="2200" dirty="0" err="1">
                <a:latin typeface="Times New Roman" pitchFamily="18" charset="0"/>
              </a:rPr>
              <a:t>nivel</a:t>
            </a:r>
            <a:r>
              <a:rPr lang="en-US" sz="2200" dirty="0">
                <a:latin typeface="Times New Roman" pitchFamily="18" charset="0"/>
              </a:rPr>
              <a:t> de </a:t>
            </a:r>
            <a:r>
              <a:rPr lang="en-US" sz="2200" dirty="0" err="1">
                <a:latin typeface="Times New Roman" pitchFamily="18" charset="0"/>
              </a:rPr>
              <a:t>formación</a:t>
            </a:r>
            <a:endParaRPr lang="en-US" sz="2200" dirty="0">
              <a:latin typeface="Times New Roman" pitchFamily="18" charset="0"/>
            </a:endParaRPr>
          </a:p>
          <a:p>
            <a:pPr marL="566738" indent="-457200" eaLnBrk="1" hangingPunct="1">
              <a:lnSpc>
                <a:spcPct val="90000"/>
              </a:lnSpc>
              <a:buClr>
                <a:srgbClr val="009999"/>
              </a:buClr>
            </a:pPr>
            <a:r>
              <a:rPr lang="en-US" sz="2200" dirty="0">
                <a:latin typeface="Times New Roman" pitchFamily="18" charset="0"/>
              </a:rPr>
              <a:t>Infra-</a:t>
            </a:r>
            <a:r>
              <a:rPr lang="en-US" sz="2200" dirty="0" err="1">
                <a:latin typeface="Times New Roman" pitchFamily="18" charset="0"/>
              </a:rPr>
              <a:t>representación</a:t>
            </a:r>
            <a:r>
              <a:rPr lang="en-US" sz="2200" dirty="0">
                <a:latin typeface="Times New Roman" pitchFamily="18" charset="0"/>
              </a:rPr>
              <a:t> de </a:t>
            </a:r>
            <a:r>
              <a:rPr lang="en-US" sz="2200" dirty="0" err="1">
                <a:latin typeface="Times New Roman" pitchFamily="18" charset="0"/>
              </a:rPr>
              <a:t>mujeres</a:t>
            </a:r>
            <a:r>
              <a:rPr lang="en-US" sz="2200" dirty="0">
                <a:latin typeface="Times New Roman" pitchFamily="18" charset="0"/>
              </a:rPr>
              <a:t> </a:t>
            </a:r>
            <a:r>
              <a:rPr lang="en-US" sz="2200" dirty="0" err="1">
                <a:latin typeface="Times New Roman" pitchFamily="18" charset="0"/>
              </a:rPr>
              <a:t>en</a:t>
            </a:r>
            <a:r>
              <a:rPr lang="en-US" sz="2200" dirty="0">
                <a:latin typeface="Times New Roman" pitchFamily="18" charset="0"/>
              </a:rPr>
              <a:t> altos cargos</a:t>
            </a:r>
          </a:p>
          <a:p>
            <a:pPr marL="566738" indent="-457200">
              <a:lnSpc>
                <a:spcPct val="90000"/>
              </a:lnSpc>
              <a:buClr>
                <a:srgbClr val="009999"/>
              </a:buClr>
            </a:pPr>
            <a:r>
              <a:rPr lang="en-GB" sz="2200" dirty="0" err="1">
                <a:latin typeface="Times New Roman" pitchFamily="18" charset="0"/>
              </a:rPr>
              <a:t>Incluso</a:t>
            </a:r>
            <a:r>
              <a:rPr lang="en-GB" sz="2200" dirty="0">
                <a:latin typeface="Times New Roman" pitchFamily="18" charset="0"/>
              </a:rPr>
              <a:t> </a:t>
            </a:r>
            <a:r>
              <a:rPr lang="en-GB" sz="2200" dirty="0" err="1">
                <a:latin typeface="Times New Roman" pitchFamily="18" charset="0"/>
              </a:rPr>
              <a:t>en</a:t>
            </a:r>
            <a:r>
              <a:rPr lang="en-GB" sz="2200" dirty="0">
                <a:latin typeface="Times New Roman" pitchFamily="18" charset="0"/>
              </a:rPr>
              <a:t> </a:t>
            </a:r>
            <a:r>
              <a:rPr lang="en-GB" sz="2200" dirty="0" err="1">
                <a:latin typeface="Times New Roman" pitchFamily="18" charset="0"/>
              </a:rPr>
              <a:t>profesiones</a:t>
            </a:r>
            <a:r>
              <a:rPr lang="en-GB" sz="2200" dirty="0">
                <a:latin typeface="Times New Roman" pitchFamily="18" charset="0"/>
              </a:rPr>
              <a:t> </a:t>
            </a:r>
            <a:r>
              <a:rPr lang="en-GB" sz="2200" dirty="0" err="1">
                <a:latin typeface="Times New Roman" pitchFamily="18" charset="0"/>
              </a:rPr>
              <a:t>donde</a:t>
            </a:r>
            <a:r>
              <a:rPr lang="en-GB" sz="2200" dirty="0">
                <a:latin typeface="Times New Roman" pitchFamily="18" charset="0"/>
              </a:rPr>
              <a:t> hay </a:t>
            </a:r>
            <a:r>
              <a:rPr lang="en-GB" sz="2200" dirty="0" err="1">
                <a:latin typeface="Times New Roman" pitchFamily="18" charset="0"/>
              </a:rPr>
              <a:t>una</a:t>
            </a:r>
            <a:r>
              <a:rPr lang="en-GB" sz="2200" dirty="0">
                <a:latin typeface="Times New Roman" pitchFamily="18" charset="0"/>
              </a:rPr>
              <a:t> </a:t>
            </a:r>
            <a:r>
              <a:rPr lang="en-GB" sz="2200" dirty="0" err="1">
                <a:latin typeface="Times New Roman" pitchFamily="18" charset="0"/>
              </a:rPr>
              <a:t>sobre-representación</a:t>
            </a:r>
            <a:r>
              <a:rPr lang="en-GB" sz="2200" dirty="0">
                <a:latin typeface="Times New Roman" pitchFamily="18" charset="0"/>
              </a:rPr>
              <a:t> de </a:t>
            </a:r>
            <a:r>
              <a:rPr lang="en-GB" sz="2200" dirty="0" err="1">
                <a:latin typeface="Times New Roman" pitchFamily="18" charset="0"/>
              </a:rPr>
              <a:t>mujeres</a:t>
            </a:r>
            <a:r>
              <a:rPr lang="en-GB" sz="2200" dirty="0">
                <a:latin typeface="Times New Roman" pitchFamily="18" charset="0"/>
              </a:rPr>
              <a:t> (</a:t>
            </a:r>
            <a:r>
              <a:rPr lang="en-GB" sz="2200" dirty="0" err="1">
                <a:latin typeface="Times New Roman" pitchFamily="18" charset="0"/>
              </a:rPr>
              <a:t>contabilidad</a:t>
            </a:r>
            <a:r>
              <a:rPr lang="en-GB" sz="2200" dirty="0">
                <a:latin typeface="Times New Roman" pitchFamily="18" charset="0"/>
              </a:rPr>
              <a:t>, </a:t>
            </a:r>
            <a:r>
              <a:rPr lang="en-GB" sz="2200" dirty="0" err="1">
                <a:latin typeface="Times New Roman" pitchFamily="18" charset="0"/>
              </a:rPr>
              <a:t>farmacia</a:t>
            </a:r>
            <a:r>
              <a:rPr lang="en-GB" sz="2200" dirty="0">
                <a:latin typeface="Times New Roman" pitchFamily="18" charset="0"/>
              </a:rPr>
              <a:t>, </a:t>
            </a:r>
            <a:r>
              <a:rPr lang="en-GB" sz="2200" dirty="0" err="1">
                <a:latin typeface="Times New Roman" pitchFamily="18" charset="0"/>
              </a:rPr>
              <a:t>medicina</a:t>
            </a:r>
            <a:r>
              <a:rPr lang="en-GB" sz="2200" dirty="0">
                <a:latin typeface="Times New Roman" pitchFamily="18" charset="0"/>
              </a:rPr>
              <a:t>, etc.), </a:t>
            </a:r>
            <a:r>
              <a:rPr lang="en-GB" sz="2200" dirty="0" err="1">
                <a:latin typeface="Times New Roman" pitchFamily="18" charset="0"/>
              </a:rPr>
              <a:t>encontramos</a:t>
            </a:r>
            <a:r>
              <a:rPr lang="en-GB" sz="2200" dirty="0">
                <a:latin typeface="Times New Roman" pitchFamily="18" charset="0"/>
              </a:rPr>
              <a:t> infra-</a:t>
            </a:r>
            <a:r>
              <a:rPr lang="en-GB" sz="2200" dirty="0" err="1">
                <a:latin typeface="Times New Roman" pitchFamily="18" charset="0"/>
              </a:rPr>
              <a:t>representación</a:t>
            </a:r>
            <a:r>
              <a:rPr lang="en-GB" sz="2200" dirty="0">
                <a:latin typeface="Times New Roman" pitchFamily="18" charset="0"/>
              </a:rPr>
              <a:t> de </a:t>
            </a:r>
            <a:r>
              <a:rPr lang="en-GB" sz="2200" dirty="0" err="1">
                <a:latin typeface="Times New Roman" pitchFamily="18" charset="0"/>
              </a:rPr>
              <a:t>mujeres</a:t>
            </a:r>
            <a:r>
              <a:rPr lang="en-GB" sz="2200" dirty="0">
                <a:latin typeface="Times New Roman" pitchFamily="18" charset="0"/>
              </a:rPr>
              <a:t> </a:t>
            </a:r>
            <a:r>
              <a:rPr lang="en-GB" sz="2200" dirty="0" err="1">
                <a:latin typeface="Times New Roman" pitchFamily="18" charset="0"/>
              </a:rPr>
              <a:t>en</a:t>
            </a:r>
            <a:r>
              <a:rPr lang="en-GB" sz="2200" dirty="0">
                <a:latin typeface="Times New Roman" pitchFamily="18" charset="0"/>
              </a:rPr>
              <a:t> </a:t>
            </a:r>
            <a:r>
              <a:rPr lang="en-GB" sz="2200" dirty="0" err="1">
                <a:latin typeface="Times New Roman" pitchFamily="18" charset="0"/>
              </a:rPr>
              <a:t>puestos</a:t>
            </a:r>
            <a:r>
              <a:rPr lang="en-GB" sz="2200" dirty="0">
                <a:latin typeface="Times New Roman" pitchFamily="18" charset="0"/>
              </a:rPr>
              <a:t> de </a:t>
            </a:r>
            <a:r>
              <a:rPr lang="en-GB" sz="2200" dirty="0" err="1">
                <a:latin typeface="Times New Roman" pitchFamily="18" charset="0"/>
              </a:rPr>
              <a:t>responsabilidad</a:t>
            </a:r>
            <a:r>
              <a:rPr lang="en-GB" sz="2200" dirty="0">
                <a:latin typeface="Times New Roman" pitchFamily="18" charset="0"/>
              </a:rPr>
              <a:t> (</a:t>
            </a:r>
            <a:r>
              <a:rPr lang="da-DK" sz="2200" dirty="0">
                <a:latin typeface="Times New Roman" pitchFamily="18" charset="0"/>
              </a:rPr>
              <a:t>Flynn et al, 1996; Goldin and Katz, 2012; and Jagsi et al, 2006).</a:t>
            </a:r>
            <a:endParaRPr lang="en-GB" sz="2200" dirty="0">
              <a:latin typeface="Times New Roman" pitchFamily="18" charset="0"/>
            </a:endParaRPr>
          </a:p>
        </p:txBody>
      </p:sp>
      <p:sp>
        <p:nvSpPr>
          <p:cNvPr id="37892" name="Rectangle 6"/>
          <p:cNvSpPr>
            <a:spLocks noChangeArrowheads="1"/>
          </p:cNvSpPr>
          <p:nvPr/>
        </p:nvSpPr>
        <p:spPr bwMode="auto">
          <a:xfrm>
            <a:off x="755650" y="188640"/>
            <a:ext cx="6408738" cy="1143000"/>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Algunas cifras: diferencias en el mercado laboral</a:t>
            </a: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spTree>
    <p:extLst>
      <p:ext uri="{BB962C8B-B14F-4D97-AF65-F5344CB8AC3E}">
        <p14:creationId xmlns:p14="http://schemas.microsoft.com/office/powerpoint/2010/main" val="383868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44981069-0288-4AE4-8E98-D042A72A5559}" type="slidenum">
              <a:rPr lang="es-ES"/>
              <a:pPr/>
              <a:t>18</a:t>
            </a:fld>
            <a:endParaRPr lang="es-ES"/>
          </a:p>
        </p:txBody>
      </p:sp>
      <p:sp>
        <p:nvSpPr>
          <p:cNvPr id="11266" name="Content Placeholder 2"/>
          <p:cNvSpPr>
            <a:spLocks noGrp="1"/>
          </p:cNvSpPr>
          <p:nvPr>
            <p:ph idx="4294967295"/>
          </p:nvPr>
        </p:nvSpPr>
        <p:spPr>
          <a:xfrm>
            <a:off x="395288" y="1341438"/>
            <a:ext cx="8748712" cy="5327922"/>
          </a:xfrm>
        </p:spPr>
        <p:txBody>
          <a:bodyPr>
            <a:normAutofit/>
          </a:bodyPr>
          <a:lstStyle/>
          <a:p>
            <a:pPr marL="566738" indent="-457200">
              <a:lnSpc>
                <a:spcPct val="90000"/>
              </a:lnSpc>
              <a:buClr>
                <a:srgbClr val="009999"/>
              </a:buClr>
            </a:pPr>
            <a:r>
              <a:rPr lang="es-ES" sz="2200" dirty="0">
                <a:latin typeface="Times New Roman" pitchFamily="18" charset="0"/>
              </a:rPr>
              <a:t>Discriminación por parte de los empleadores y debido </a:t>
            </a:r>
            <a:br>
              <a:rPr lang="es-ES" sz="2200" dirty="0">
                <a:latin typeface="Times New Roman" pitchFamily="18" charset="0"/>
              </a:rPr>
            </a:br>
            <a:r>
              <a:rPr lang="es-ES" sz="2200" dirty="0">
                <a:latin typeface="Times New Roman" pitchFamily="18" charset="0"/>
              </a:rPr>
              <a:t>a las condiciones laborales:</a:t>
            </a:r>
          </a:p>
          <a:p>
            <a:pPr marL="966788" lvl="1" indent="-457200">
              <a:lnSpc>
                <a:spcPct val="90000"/>
              </a:lnSpc>
              <a:buClr>
                <a:srgbClr val="009999"/>
              </a:buClr>
            </a:pPr>
            <a:r>
              <a:rPr lang="es-ES" sz="1800" dirty="0">
                <a:latin typeface="Times New Roman" pitchFamily="18" charset="0"/>
              </a:rPr>
              <a:t>Horarios que dificultan la conciliación de la vida familiar y laboral</a:t>
            </a:r>
          </a:p>
          <a:p>
            <a:pPr marL="966788" lvl="1" indent="-457200">
              <a:lnSpc>
                <a:spcPct val="90000"/>
              </a:lnSpc>
              <a:buClr>
                <a:srgbClr val="009999"/>
              </a:buClr>
            </a:pPr>
            <a:r>
              <a:rPr lang="es-ES" sz="1800" dirty="0">
                <a:latin typeface="Times New Roman" pitchFamily="18" charset="0"/>
              </a:rPr>
              <a:t>Dificultades para flexibilizar la jornada laboral</a:t>
            </a:r>
          </a:p>
          <a:p>
            <a:pPr marL="966788" lvl="1" indent="-457200">
              <a:lnSpc>
                <a:spcPct val="90000"/>
              </a:lnSpc>
              <a:buClr>
                <a:srgbClr val="009999"/>
              </a:buClr>
            </a:pPr>
            <a:r>
              <a:rPr lang="es-ES" sz="1800" dirty="0">
                <a:latin typeface="Times New Roman" pitchFamily="18" charset="0"/>
              </a:rPr>
              <a:t>Sexismo persistente en ciertos ámbitos empresariales y políticos</a:t>
            </a:r>
          </a:p>
          <a:p>
            <a:pPr marL="566738" indent="-457200">
              <a:lnSpc>
                <a:spcPct val="90000"/>
              </a:lnSpc>
              <a:buNone/>
            </a:pPr>
            <a:endParaRPr lang="es-ES" sz="1200" dirty="0"/>
          </a:p>
          <a:p>
            <a:pPr marL="566738" indent="-457200">
              <a:lnSpc>
                <a:spcPct val="90000"/>
              </a:lnSpc>
              <a:buClr>
                <a:srgbClr val="009999"/>
              </a:buClr>
            </a:pPr>
            <a:r>
              <a:rPr lang="es-ES" sz="2200" dirty="0">
                <a:latin typeface="Times New Roman" pitchFamily="18" charset="0"/>
              </a:rPr>
              <a:t>Desigualdad en el reparto de tareas en la crianza de los hijos:</a:t>
            </a:r>
          </a:p>
          <a:p>
            <a:pPr marL="966788" lvl="1" indent="-457200">
              <a:lnSpc>
                <a:spcPct val="90000"/>
              </a:lnSpc>
              <a:buClr>
                <a:srgbClr val="009999"/>
              </a:buClr>
            </a:pPr>
            <a:r>
              <a:rPr lang="es-ES" sz="2000" dirty="0">
                <a:latin typeface="Times New Roman" pitchFamily="18" charset="0"/>
              </a:rPr>
              <a:t>Importancia crucial del acceso y coste guarderías (</a:t>
            </a:r>
            <a:r>
              <a:rPr lang="es-ES" sz="2000" dirty="0" err="1">
                <a:latin typeface="Times New Roman" pitchFamily="18" charset="0"/>
              </a:rPr>
              <a:t>The</a:t>
            </a:r>
            <a:r>
              <a:rPr lang="es-ES" sz="2000" dirty="0">
                <a:latin typeface="Times New Roman" pitchFamily="18" charset="0"/>
              </a:rPr>
              <a:t> </a:t>
            </a:r>
            <a:r>
              <a:rPr lang="es-ES" sz="2000" dirty="0" err="1">
                <a:latin typeface="Times New Roman" pitchFamily="18" charset="0"/>
              </a:rPr>
              <a:t>Economist</a:t>
            </a:r>
            <a:r>
              <a:rPr lang="es-ES" sz="2000" dirty="0">
                <a:latin typeface="Times New Roman" pitchFamily="18" charset="0"/>
              </a:rPr>
              <a:t>, 2017)</a:t>
            </a:r>
          </a:p>
          <a:p>
            <a:pPr marL="109538" indent="0">
              <a:lnSpc>
                <a:spcPct val="90000"/>
              </a:lnSpc>
              <a:buClr>
                <a:srgbClr val="009999"/>
              </a:buClr>
              <a:buNone/>
            </a:pPr>
            <a:endParaRPr lang="es-ES" sz="2200" dirty="0">
              <a:latin typeface="Times New Roman" pitchFamily="18" charset="0"/>
            </a:endParaRPr>
          </a:p>
          <a:p>
            <a:pPr marL="109538" indent="0">
              <a:lnSpc>
                <a:spcPct val="90000"/>
              </a:lnSpc>
              <a:buClr>
                <a:srgbClr val="009999"/>
              </a:buClr>
              <a:buNone/>
            </a:pPr>
            <a:endParaRPr lang="es-ES" sz="2200" dirty="0">
              <a:latin typeface="Times New Roman" pitchFamily="18" charset="0"/>
            </a:endParaRPr>
          </a:p>
          <a:p>
            <a:pPr marL="109538" indent="0">
              <a:lnSpc>
                <a:spcPct val="90000"/>
              </a:lnSpc>
              <a:buClr>
                <a:srgbClr val="009999"/>
              </a:buClr>
              <a:buNone/>
            </a:pPr>
            <a:endParaRPr lang="es-ES" sz="2200" dirty="0">
              <a:latin typeface="Times New Roman" pitchFamily="18" charset="0"/>
            </a:endParaRPr>
          </a:p>
          <a:p>
            <a:pPr marL="109538" indent="0">
              <a:lnSpc>
                <a:spcPct val="90000"/>
              </a:lnSpc>
              <a:buClr>
                <a:srgbClr val="009999"/>
              </a:buClr>
              <a:buNone/>
            </a:pPr>
            <a:endParaRPr lang="es-ES" sz="2200" dirty="0">
              <a:latin typeface="Times New Roman" pitchFamily="18" charset="0"/>
            </a:endParaRPr>
          </a:p>
          <a:p>
            <a:pPr marL="109538" indent="0">
              <a:lnSpc>
                <a:spcPct val="90000"/>
              </a:lnSpc>
              <a:buClr>
                <a:srgbClr val="009999"/>
              </a:buClr>
              <a:buNone/>
            </a:pPr>
            <a:endParaRPr lang="es-ES" sz="2200" dirty="0">
              <a:latin typeface="Times New Roman" pitchFamily="18" charset="0"/>
            </a:endParaRPr>
          </a:p>
          <a:p>
            <a:pPr marL="109538" indent="0">
              <a:lnSpc>
                <a:spcPct val="90000"/>
              </a:lnSpc>
              <a:buClr>
                <a:srgbClr val="009999"/>
              </a:buClr>
              <a:buNone/>
            </a:pPr>
            <a:endParaRPr lang="es-ES" sz="2200" dirty="0">
              <a:latin typeface="Times New Roman" pitchFamily="18" charset="0"/>
            </a:endParaRPr>
          </a:p>
        </p:txBody>
      </p:sp>
      <p:sp>
        <p:nvSpPr>
          <p:cNvPr id="38916" name="Rectangle 6"/>
          <p:cNvSpPr>
            <a:spLocks noChangeArrowheads="1"/>
          </p:cNvSpPr>
          <p:nvPr/>
        </p:nvSpPr>
        <p:spPr bwMode="auto">
          <a:xfrm>
            <a:off x="755650" y="274638"/>
            <a:ext cx="6408738" cy="1143000"/>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Causas “sospechosas habituales”</a:t>
            </a:r>
          </a:p>
        </p:txBody>
      </p:sp>
      <p:sp>
        <p:nvSpPr>
          <p:cNvPr id="38917"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pic>
        <p:nvPicPr>
          <p:cNvPr id="3074" name="Picture 2" descr="https://cdn.static-economist.com/sites/default/files/20170311_WOC111.png"/>
          <p:cNvPicPr>
            <a:picLocks noChangeAspect="1" noChangeArrowheads="1"/>
          </p:cNvPicPr>
          <p:nvPr/>
        </p:nvPicPr>
        <p:blipFill rotWithShape="1">
          <a:blip r:embed="rId2">
            <a:extLst>
              <a:ext uri="{28A0092B-C50C-407E-A947-70E740481C1C}">
                <a14:useLocalDpi xmlns:a14="http://schemas.microsoft.com/office/drawing/2010/main" val="0"/>
              </a:ext>
            </a:extLst>
          </a:blip>
          <a:srcRect t="15088"/>
          <a:stretch/>
        </p:blipFill>
        <p:spPr bwMode="auto">
          <a:xfrm>
            <a:off x="2339752" y="4137938"/>
            <a:ext cx="5731936" cy="269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133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44981069-0288-4AE4-8E98-D042A72A5559}" type="slidenum">
              <a:rPr lang="es-ES"/>
              <a:pPr/>
              <a:t>19</a:t>
            </a:fld>
            <a:endParaRPr lang="es-ES"/>
          </a:p>
        </p:txBody>
      </p:sp>
      <p:sp>
        <p:nvSpPr>
          <p:cNvPr id="11266" name="Content Placeholder 2"/>
          <p:cNvSpPr>
            <a:spLocks noGrp="1"/>
          </p:cNvSpPr>
          <p:nvPr>
            <p:ph idx="4294967295"/>
          </p:nvPr>
        </p:nvSpPr>
        <p:spPr>
          <a:xfrm>
            <a:off x="395288" y="1341438"/>
            <a:ext cx="8497887" cy="5327922"/>
          </a:xfrm>
        </p:spPr>
        <p:txBody>
          <a:bodyPr>
            <a:normAutofit/>
          </a:bodyPr>
          <a:lstStyle/>
          <a:p>
            <a:pPr marL="109538" indent="0">
              <a:lnSpc>
                <a:spcPct val="90000"/>
              </a:lnSpc>
              <a:buNone/>
            </a:pPr>
            <a:r>
              <a:rPr lang="es-ES" sz="2200" dirty="0">
                <a:latin typeface="Times New Roman" pitchFamily="18" charset="0"/>
              </a:rPr>
              <a:t>Causas sociales y biológicas podrían generar diferencias </a:t>
            </a:r>
            <a:br>
              <a:rPr lang="es-ES" sz="2200" dirty="0">
                <a:latin typeface="Times New Roman" pitchFamily="18" charset="0"/>
              </a:rPr>
            </a:br>
            <a:r>
              <a:rPr lang="es-ES" sz="2200" dirty="0">
                <a:latin typeface="Times New Roman" pitchFamily="18" charset="0"/>
              </a:rPr>
              <a:t>documentadas entre hombres y mujeres en:</a:t>
            </a:r>
          </a:p>
          <a:p>
            <a:pPr marL="566738" indent="-457200">
              <a:lnSpc>
                <a:spcPct val="90000"/>
              </a:lnSpc>
              <a:buClr>
                <a:srgbClr val="009999"/>
              </a:buClr>
            </a:pPr>
            <a:r>
              <a:rPr lang="es-ES" sz="1900" dirty="0">
                <a:latin typeface="Times New Roman" pitchFamily="18" charset="0"/>
              </a:rPr>
              <a:t>Normas sociales y estereotipos/roles de género</a:t>
            </a:r>
          </a:p>
          <a:p>
            <a:pPr marL="822326" lvl="1" indent="-457200">
              <a:lnSpc>
                <a:spcPct val="90000"/>
              </a:lnSpc>
              <a:buClr>
                <a:srgbClr val="009999"/>
              </a:buClr>
            </a:pPr>
            <a:r>
              <a:rPr lang="es-ES" sz="1900" dirty="0">
                <a:latin typeface="Times New Roman" pitchFamily="18" charset="0"/>
              </a:rPr>
              <a:t>Diferencias en presión social por tener éxito  profesional (</a:t>
            </a:r>
            <a:r>
              <a:rPr lang="es-ES" sz="1900" dirty="0" err="1">
                <a:latin typeface="Times New Roman" pitchFamily="18" charset="0"/>
              </a:rPr>
              <a:t>Sandberg</a:t>
            </a:r>
            <a:r>
              <a:rPr lang="es-ES" sz="1900" dirty="0">
                <a:latin typeface="Times New Roman" pitchFamily="18" charset="0"/>
              </a:rPr>
              <a:t>, 2013)</a:t>
            </a:r>
          </a:p>
          <a:p>
            <a:pPr marL="822326" lvl="1" indent="-457200">
              <a:lnSpc>
                <a:spcPct val="90000"/>
              </a:lnSpc>
              <a:buClr>
                <a:srgbClr val="009999"/>
              </a:buClr>
            </a:pPr>
            <a:r>
              <a:rPr lang="es-ES" sz="1900" dirty="0">
                <a:latin typeface="Times New Roman" pitchFamily="18" charset="0"/>
              </a:rPr>
              <a:t>Diferencias en ambición por ascender dentro de la empresa (</a:t>
            </a:r>
            <a:r>
              <a:rPr lang="es-ES" sz="1900" dirty="0" err="1">
                <a:latin typeface="Times New Roman" pitchFamily="18" charset="0"/>
              </a:rPr>
              <a:t>Azmat</a:t>
            </a:r>
            <a:r>
              <a:rPr lang="es-ES" sz="1900" dirty="0">
                <a:latin typeface="Times New Roman" pitchFamily="18" charset="0"/>
              </a:rPr>
              <a:t> and Ferrer, 2017)</a:t>
            </a:r>
          </a:p>
          <a:p>
            <a:pPr marL="509588" lvl="1" indent="0">
              <a:lnSpc>
                <a:spcPct val="90000"/>
              </a:lnSpc>
              <a:buClr>
                <a:srgbClr val="009999"/>
              </a:buClr>
              <a:buNone/>
            </a:pPr>
            <a:r>
              <a:rPr lang="es-ES" sz="1500" dirty="0">
                <a:latin typeface="Times New Roman" pitchFamily="18" charset="0"/>
              </a:rPr>
              <a:t> →Encontramos que las diferencias en ambición afectan a una dimensión del </a:t>
            </a:r>
            <a:br>
              <a:rPr lang="es-ES" sz="1500" dirty="0">
                <a:latin typeface="Times New Roman" pitchFamily="18" charset="0"/>
              </a:rPr>
            </a:br>
            <a:r>
              <a:rPr lang="es-ES" sz="1500" dirty="0">
                <a:latin typeface="Times New Roman" pitchFamily="18" charset="0"/>
              </a:rPr>
              <a:t>rendimiento de los abogados que es fundamental para la promoción y </a:t>
            </a:r>
            <a:br>
              <a:rPr lang="es-ES" sz="1500" dirty="0">
                <a:latin typeface="Times New Roman" pitchFamily="18" charset="0"/>
              </a:rPr>
            </a:br>
            <a:r>
              <a:rPr lang="es-ES" sz="1500" dirty="0">
                <a:latin typeface="Times New Roman" pitchFamily="18" charset="0"/>
              </a:rPr>
              <a:t>para las diferencias salariales.</a:t>
            </a:r>
            <a:endParaRPr lang="es-ES" sz="1800" dirty="0">
              <a:latin typeface="Times New Roman" pitchFamily="18" charset="0"/>
            </a:endParaRPr>
          </a:p>
          <a:p>
            <a:pPr marL="811213" lvl="1" indent="-419100" eaLnBrk="1" hangingPunct="1">
              <a:lnSpc>
                <a:spcPct val="90000"/>
              </a:lnSpc>
              <a:buFontTx/>
              <a:buNone/>
            </a:pPr>
            <a:r>
              <a:rPr lang="es-ES" sz="1800" dirty="0">
                <a:latin typeface="Times New Roman" pitchFamily="18" charset="0"/>
              </a:rPr>
              <a:t>	</a:t>
            </a:r>
            <a:endParaRPr lang="es-ES" sz="1900" dirty="0">
              <a:latin typeface="Times New Roman" pitchFamily="18" charset="0"/>
            </a:endParaRPr>
          </a:p>
          <a:p>
            <a:pPr marL="566738" indent="-457200">
              <a:lnSpc>
                <a:spcPct val="90000"/>
              </a:lnSpc>
              <a:buClr>
                <a:srgbClr val="009999"/>
              </a:buClr>
            </a:pPr>
            <a:r>
              <a:rPr lang="es-ES" sz="1900" dirty="0">
                <a:latin typeface="Times New Roman" pitchFamily="18" charset="0"/>
              </a:rPr>
              <a:t>Aversión al riesgo (</a:t>
            </a:r>
            <a:r>
              <a:rPr lang="es-ES" sz="1900" dirty="0" err="1">
                <a:latin typeface="Times New Roman" pitchFamily="18" charset="0"/>
              </a:rPr>
              <a:t>Eckel</a:t>
            </a:r>
            <a:r>
              <a:rPr lang="es-ES" sz="1900" dirty="0">
                <a:latin typeface="Times New Roman" pitchFamily="18" charset="0"/>
              </a:rPr>
              <a:t> and Grossman, 2008; </a:t>
            </a:r>
            <a:r>
              <a:rPr lang="es-ES" sz="1900" dirty="0" err="1">
                <a:latin typeface="Times New Roman" pitchFamily="18" charset="0"/>
              </a:rPr>
              <a:t>Croson</a:t>
            </a:r>
            <a:r>
              <a:rPr lang="es-ES" sz="1900" dirty="0">
                <a:latin typeface="Times New Roman" pitchFamily="18" charset="0"/>
              </a:rPr>
              <a:t> and </a:t>
            </a:r>
            <a:r>
              <a:rPr lang="es-ES" sz="1900" dirty="0" err="1">
                <a:latin typeface="Times New Roman" pitchFamily="18" charset="0"/>
              </a:rPr>
              <a:t>Gneezy</a:t>
            </a:r>
            <a:r>
              <a:rPr lang="es-ES" sz="1900" dirty="0">
                <a:latin typeface="Times New Roman" pitchFamily="18" charset="0"/>
              </a:rPr>
              <a:t> et al., 2009).</a:t>
            </a:r>
          </a:p>
          <a:p>
            <a:pPr marL="566738" indent="-457200">
              <a:lnSpc>
                <a:spcPct val="90000"/>
              </a:lnSpc>
              <a:buClr>
                <a:srgbClr val="009999"/>
              </a:buClr>
            </a:pPr>
            <a:r>
              <a:rPr lang="es-ES" sz="1900" dirty="0">
                <a:latin typeface="Times New Roman" pitchFamily="18" charset="0"/>
              </a:rPr>
              <a:t>“Taste </a:t>
            </a:r>
            <a:r>
              <a:rPr lang="es-ES" sz="1900" dirty="0" err="1">
                <a:latin typeface="Times New Roman" pitchFamily="18" charset="0"/>
              </a:rPr>
              <a:t>for</a:t>
            </a:r>
            <a:r>
              <a:rPr lang="es-ES" sz="1900" dirty="0">
                <a:latin typeface="Times New Roman" pitchFamily="18" charset="0"/>
              </a:rPr>
              <a:t> </a:t>
            </a:r>
            <a:r>
              <a:rPr lang="es-ES" sz="1900" dirty="0" err="1">
                <a:latin typeface="Times New Roman" pitchFamily="18" charset="0"/>
              </a:rPr>
              <a:t>competition</a:t>
            </a:r>
            <a:r>
              <a:rPr lang="es-ES" sz="1900" dirty="0">
                <a:latin typeface="Times New Roman" pitchFamily="18" charset="0"/>
              </a:rPr>
              <a:t>” (</a:t>
            </a:r>
            <a:r>
              <a:rPr lang="es-ES" sz="1900" dirty="0" err="1">
                <a:latin typeface="Times New Roman" pitchFamily="18" charset="0"/>
              </a:rPr>
              <a:t>Niederle</a:t>
            </a:r>
            <a:r>
              <a:rPr lang="es-ES" sz="1900" dirty="0">
                <a:latin typeface="Times New Roman" pitchFamily="18" charset="0"/>
              </a:rPr>
              <a:t> and </a:t>
            </a:r>
            <a:r>
              <a:rPr lang="es-ES" sz="1900" dirty="0" err="1">
                <a:latin typeface="Times New Roman" pitchFamily="18" charset="0"/>
              </a:rPr>
              <a:t>Vesterlund</a:t>
            </a:r>
            <a:r>
              <a:rPr lang="es-ES" sz="1900" dirty="0">
                <a:latin typeface="Times New Roman" pitchFamily="18" charset="0"/>
              </a:rPr>
              <a:t>, 2007)</a:t>
            </a:r>
          </a:p>
          <a:p>
            <a:pPr marL="566738" indent="-457200">
              <a:lnSpc>
                <a:spcPct val="90000"/>
              </a:lnSpc>
              <a:buClr>
                <a:srgbClr val="009999"/>
              </a:buClr>
            </a:pPr>
            <a:r>
              <a:rPr lang="es-ES" sz="1900" dirty="0" err="1">
                <a:latin typeface="Times New Roman" pitchFamily="18" charset="0"/>
              </a:rPr>
              <a:t>Rendimiendo</a:t>
            </a:r>
            <a:r>
              <a:rPr lang="es-ES" sz="1900" dirty="0">
                <a:latin typeface="Times New Roman" pitchFamily="18" charset="0"/>
              </a:rPr>
              <a:t> bajo alto nivel de presión (</a:t>
            </a:r>
            <a:r>
              <a:rPr lang="es-ES" sz="1900" dirty="0" err="1">
                <a:latin typeface="Times New Roman" pitchFamily="18" charset="0"/>
              </a:rPr>
              <a:t>Shurchko</a:t>
            </a:r>
            <a:r>
              <a:rPr lang="es-ES" sz="1900" dirty="0">
                <a:latin typeface="Times New Roman" pitchFamily="18" charset="0"/>
              </a:rPr>
              <a:t>, 2012; </a:t>
            </a:r>
            <a:r>
              <a:rPr lang="es-ES" sz="1900" dirty="0" err="1">
                <a:latin typeface="Times New Roman" pitchFamily="18" charset="0"/>
              </a:rPr>
              <a:t>Azmat</a:t>
            </a:r>
            <a:r>
              <a:rPr lang="es-ES" sz="1900" dirty="0">
                <a:latin typeface="Times New Roman" pitchFamily="18" charset="0"/>
              </a:rPr>
              <a:t>, </a:t>
            </a:r>
            <a:r>
              <a:rPr lang="es-ES" sz="1900" dirty="0" err="1">
                <a:latin typeface="Times New Roman" pitchFamily="18" charset="0"/>
              </a:rPr>
              <a:t>Calsamiglia</a:t>
            </a:r>
            <a:r>
              <a:rPr lang="es-ES" sz="1900" dirty="0">
                <a:latin typeface="Times New Roman" pitchFamily="18" charset="0"/>
              </a:rPr>
              <a:t> and </a:t>
            </a:r>
            <a:r>
              <a:rPr lang="es-ES" sz="1900" dirty="0" err="1">
                <a:latin typeface="Times New Roman" pitchFamily="18" charset="0"/>
              </a:rPr>
              <a:t>Iriberri</a:t>
            </a:r>
            <a:r>
              <a:rPr lang="es-ES" sz="1900" dirty="0">
                <a:latin typeface="Times New Roman" pitchFamily="18" charset="0"/>
              </a:rPr>
              <a:t>, 2016)</a:t>
            </a:r>
          </a:p>
          <a:p>
            <a:pPr marL="566738" indent="-457200">
              <a:lnSpc>
                <a:spcPct val="90000"/>
              </a:lnSpc>
              <a:buClr>
                <a:srgbClr val="009999"/>
              </a:buClr>
            </a:pPr>
            <a:r>
              <a:rPr lang="es-ES" sz="1900" dirty="0">
                <a:latin typeface="Times New Roman" pitchFamily="18" charset="0"/>
              </a:rPr>
              <a:t>Predisposición a negociar salarios, etc. (</a:t>
            </a:r>
            <a:r>
              <a:rPr lang="es-ES" sz="1900" dirty="0" err="1">
                <a:latin typeface="Times New Roman" pitchFamily="18" charset="0"/>
              </a:rPr>
              <a:t>Babcock</a:t>
            </a:r>
            <a:r>
              <a:rPr lang="es-ES" sz="1900" dirty="0">
                <a:latin typeface="Times New Roman" pitchFamily="18" charset="0"/>
              </a:rPr>
              <a:t> and </a:t>
            </a:r>
            <a:r>
              <a:rPr lang="es-ES" sz="1900" dirty="0" err="1">
                <a:latin typeface="Times New Roman" pitchFamily="18" charset="0"/>
              </a:rPr>
              <a:t>Laschever</a:t>
            </a:r>
            <a:r>
              <a:rPr lang="es-ES" sz="1900" dirty="0">
                <a:latin typeface="Times New Roman" pitchFamily="18" charset="0"/>
              </a:rPr>
              <a:t>, 2003; </a:t>
            </a:r>
            <a:r>
              <a:rPr lang="es-ES" sz="1900" dirty="0" err="1">
                <a:latin typeface="Times New Roman" pitchFamily="18" charset="0"/>
              </a:rPr>
              <a:t>Leibbrandt</a:t>
            </a:r>
            <a:r>
              <a:rPr lang="es-ES" sz="1900" dirty="0">
                <a:latin typeface="Times New Roman" pitchFamily="18" charset="0"/>
              </a:rPr>
              <a:t> and </a:t>
            </a:r>
            <a:r>
              <a:rPr lang="es-ES" sz="1900" dirty="0" err="1">
                <a:latin typeface="Times New Roman" pitchFamily="18" charset="0"/>
              </a:rPr>
              <a:t>List</a:t>
            </a:r>
            <a:r>
              <a:rPr lang="es-ES" sz="1900" dirty="0">
                <a:latin typeface="Times New Roman" pitchFamily="18" charset="0"/>
              </a:rPr>
              <a:t>, 2015; </a:t>
            </a:r>
            <a:r>
              <a:rPr lang="es-ES" sz="1900" dirty="0" err="1">
                <a:latin typeface="Times New Roman" pitchFamily="18" charset="0"/>
              </a:rPr>
              <a:t>Exley</a:t>
            </a:r>
            <a:r>
              <a:rPr lang="es-ES" sz="1900" dirty="0">
                <a:latin typeface="Times New Roman" pitchFamily="18" charset="0"/>
              </a:rPr>
              <a:t> et al. (2016)</a:t>
            </a:r>
          </a:p>
          <a:p>
            <a:pPr marL="365126" lvl="1" indent="0">
              <a:lnSpc>
                <a:spcPct val="90000"/>
              </a:lnSpc>
              <a:buClr>
                <a:srgbClr val="009999"/>
              </a:buClr>
              <a:buNone/>
            </a:pPr>
            <a:endParaRPr lang="es-ES" sz="1900" dirty="0">
              <a:latin typeface="Times New Roman" pitchFamily="18" charset="0"/>
            </a:endParaRPr>
          </a:p>
        </p:txBody>
      </p:sp>
      <p:sp>
        <p:nvSpPr>
          <p:cNvPr id="38916" name="Rectangle 6"/>
          <p:cNvSpPr>
            <a:spLocks noChangeArrowheads="1"/>
          </p:cNvSpPr>
          <p:nvPr/>
        </p:nvSpPr>
        <p:spPr bwMode="auto">
          <a:xfrm>
            <a:off x="769838" y="188640"/>
            <a:ext cx="6408738" cy="1143000"/>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Causas que requieren más atención</a:t>
            </a:r>
          </a:p>
        </p:txBody>
      </p:sp>
      <p:sp>
        <p:nvSpPr>
          <p:cNvPr id="38917" name="Line 7"/>
          <p:cNvSpPr>
            <a:spLocks noChangeShapeType="1"/>
          </p:cNvSpPr>
          <p:nvPr/>
        </p:nvSpPr>
        <p:spPr bwMode="auto">
          <a:xfrm>
            <a:off x="900113" y="1239838"/>
            <a:ext cx="5976937" cy="0"/>
          </a:xfrm>
          <a:prstGeom prst="line">
            <a:avLst/>
          </a:prstGeom>
          <a:noFill/>
          <a:ln w="9525">
            <a:solidFill>
              <a:srgbClr val="009999"/>
            </a:solidFill>
            <a:round/>
            <a:headEnd/>
            <a:tailEnd/>
          </a:ln>
        </p:spPr>
        <p:txBody>
          <a:bodyPr/>
          <a:lstStyle/>
          <a:p>
            <a:endParaRPr lang="es-ES"/>
          </a:p>
        </p:txBody>
      </p:sp>
    </p:spTree>
    <p:extLst>
      <p:ext uri="{BB962C8B-B14F-4D97-AF65-F5344CB8AC3E}">
        <p14:creationId xmlns:p14="http://schemas.microsoft.com/office/powerpoint/2010/main" val="371752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6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2688D8D0-DEE8-49CD-8346-B27D65EFAA10}" type="slidenum">
              <a:rPr lang="es-ES"/>
              <a:pPr/>
              <a:t>2</a:t>
            </a:fld>
            <a:endParaRPr lang="es-ES"/>
          </a:p>
        </p:txBody>
      </p:sp>
      <p:sp>
        <p:nvSpPr>
          <p:cNvPr id="11266" name="Content Placeholder 2"/>
          <p:cNvSpPr>
            <a:spLocks noGrp="1"/>
          </p:cNvSpPr>
          <p:nvPr>
            <p:ph idx="4294967295"/>
          </p:nvPr>
        </p:nvSpPr>
        <p:spPr>
          <a:xfrm>
            <a:off x="395536" y="4509120"/>
            <a:ext cx="8497887" cy="1728192"/>
          </a:xfrm>
        </p:spPr>
        <p:txBody>
          <a:bodyPr>
            <a:noAutofit/>
          </a:bodyPr>
          <a:lstStyle/>
          <a:p>
            <a:pPr marL="566738" indent="-457200" eaLnBrk="1" hangingPunct="1">
              <a:lnSpc>
                <a:spcPct val="90000"/>
              </a:lnSpc>
              <a:buClr>
                <a:srgbClr val="009999"/>
              </a:buClr>
            </a:pPr>
            <a:r>
              <a:rPr lang="es-ES" sz="2200" dirty="0">
                <a:latin typeface="Times New Roman" pitchFamily="18" charset="0"/>
              </a:rPr>
              <a:t>La economía de género es mucho más que analizar discriminación. </a:t>
            </a:r>
          </a:p>
          <a:p>
            <a:pPr marL="566738" indent="-457200" eaLnBrk="1" hangingPunct="1">
              <a:lnSpc>
                <a:spcPct val="90000"/>
              </a:lnSpc>
              <a:buClr>
                <a:srgbClr val="009999"/>
              </a:buClr>
            </a:pPr>
            <a:r>
              <a:rPr lang="es-ES" sz="2200" dirty="0">
                <a:latin typeface="Times New Roman" pitchFamily="18" charset="0"/>
              </a:rPr>
              <a:t>Comparando a hombres y mujeres, se puede aprender sobre: educación/capital humano, los mercados laborales, las diferencias de comportamiento, las normas sociales, la medición del rendimiento e incluso el crecimiento económico.</a:t>
            </a:r>
          </a:p>
        </p:txBody>
      </p:sp>
      <p:sp>
        <p:nvSpPr>
          <p:cNvPr id="37892" name="Rectangle 6"/>
          <p:cNvSpPr>
            <a:spLocks noChangeArrowheads="1"/>
          </p:cNvSpPr>
          <p:nvPr/>
        </p:nvSpPr>
        <p:spPr bwMode="auto">
          <a:xfrm>
            <a:off x="467544" y="274638"/>
            <a:ext cx="6696844" cy="1143000"/>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Introducción: Premio Nobel Economía 2023</a:t>
            </a: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pic>
        <p:nvPicPr>
          <p:cNvPr id="27650" name="Picture 2" descr="Nobel Prize in Economics 2023: Professor Claudia Goldin 3rd Woman t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608" y="2148488"/>
            <a:ext cx="3079559"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903" t="28294" r="18679" b="19302"/>
          <a:stretch/>
        </p:blipFill>
        <p:spPr bwMode="auto">
          <a:xfrm>
            <a:off x="933029" y="1433022"/>
            <a:ext cx="4611072" cy="2928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63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844343CD-3205-466C-96EE-F35BE8A18AFD}" type="slidenum">
              <a:rPr lang="en-GB" sz="1000">
                <a:latin typeface="+mn-lt"/>
              </a:rPr>
              <a:pPr algn="r" fontAlgn="auto">
                <a:spcBef>
                  <a:spcPts val="0"/>
                </a:spcBef>
                <a:spcAft>
                  <a:spcPts val="0"/>
                </a:spcAft>
                <a:defRPr/>
              </a:pPr>
              <a:t>20</a:t>
            </a:fld>
            <a:endParaRPr lang="en-GB" sz="1000" dirty="0">
              <a:latin typeface="+mn-lt"/>
            </a:endParaRPr>
          </a:p>
        </p:txBody>
      </p:sp>
      <p:sp>
        <p:nvSpPr>
          <p:cNvPr id="5" name="Content Placeholder 2"/>
          <p:cNvSpPr>
            <a:spLocks noGrp="1"/>
          </p:cNvSpPr>
          <p:nvPr>
            <p:ph idx="4294967295"/>
          </p:nvPr>
        </p:nvSpPr>
        <p:spPr>
          <a:xfrm>
            <a:off x="539552" y="1124744"/>
            <a:ext cx="7632848" cy="1074068"/>
          </a:xfrm>
        </p:spPr>
        <p:txBody>
          <a:bodyPr>
            <a:noAutofit/>
          </a:bodyPr>
          <a:lstStyle/>
          <a:p>
            <a:r>
              <a:rPr lang="es-ES" sz="1800" dirty="0">
                <a:latin typeface="Times New Roman" pitchFamily="18" charset="0"/>
              </a:rPr>
              <a:t>Disminución salarial asociada a haber tenido un hijo (EJE Y)</a:t>
            </a:r>
          </a:p>
          <a:p>
            <a:r>
              <a:rPr lang="es-ES" sz="1800" dirty="0">
                <a:latin typeface="Times New Roman" pitchFamily="18" charset="0"/>
              </a:rPr>
              <a:t>Opinión media sobre “</a:t>
            </a:r>
            <a:r>
              <a:rPr lang="es-ES" sz="1800" dirty="0" err="1">
                <a:latin typeface="Times New Roman" pitchFamily="18" charset="0"/>
              </a:rPr>
              <a:t>Women</a:t>
            </a:r>
            <a:r>
              <a:rPr lang="es-ES" sz="1800" dirty="0">
                <a:latin typeface="Times New Roman" pitchFamily="18" charset="0"/>
              </a:rPr>
              <a:t> </a:t>
            </a:r>
            <a:r>
              <a:rPr lang="es-ES" sz="1800" dirty="0" err="1">
                <a:latin typeface="Times New Roman" pitchFamily="18" charset="0"/>
              </a:rPr>
              <a:t>with</a:t>
            </a:r>
            <a:r>
              <a:rPr lang="es-ES" sz="1800" dirty="0">
                <a:latin typeface="Times New Roman" pitchFamily="18" charset="0"/>
              </a:rPr>
              <a:t> </a:t>
            </a:r>
            <a:r>
              <a:rPr lang="es-ES" sz="1800" dirty="0" err="1">
                <a:latin typeface="Times New Roman" pitchFamily="18" charset="0"/>
              </a:rPr>
              <a:t>children</a:t>
            </a:r>
            <a:r>
              <a:rPr lang="es-ES" sz="1800" dirty="0">
                <a:latin typeface="Times New Roman" pitchFamily="18" charset="0"/>
              </a:rPr>
              <a:t> </a:t>
            </a:r>
            <a:r>
              <a:rPr lang="es-ES" sz="1800" dirty="0" err="1">
                <a:latin typeface="Times New Roman" pitchFamily="18" charset="0"/>
              </a:rPr>
              <a:t>under</a:t>
            </a:r>
            <a:r>
              <a:rPr lang="es-ES" sz="1800" dirty="0">
                <a:latin typeface="Times New Roman" pitchFamily="18" charset="0"/>
              </a:rPr>
              <a:t> </a:t>
            </a:r>
            <a:r>
              <a:rPr lang="es-ES" sz="1800" dirty="0" err="1">
                <a:latin typeface="Times New Roman" pitchFamily="18" charset="0"/>
              </a:rPr>
              <a:t>school</a:t>
            </a:r>
            <a:r>
              <a:rPr lang="es-ES" sz="1800" dirty="0">
                <a:latin typeface="Times New Roman" pitchFamily="18" charset="0"/>
              </a:rPr>
              <a:t> </a:t>
            </a:r>
            <a:r>
              <a:rPr lang="es-ES" sz="1800" dirty="0" err="1">
                <a:latin typeface="Times New Roman" pitchFamily="18" charset="0"/>
              </a:rPr>
              <a:t>age</a:t>
            </a:r>
            <a:r>
              <a:rPr lang="es-ES" sz="1800" dirty="0">
                <a:latin typeface="Times New Roman" pitchFamily="18" charset="0"/>
              </a:rPr>
              <a:t> </a:t>
            </a:r>
            <a:br>
              <a:rPr lang="es-ES" sz="1800" dirty="0">
                <a:latin typeface="Times New Roman" pitchFamily="18" charset="0"/>
              </a:rPr>
            </a:br>
            <a:r>
              <a:rPr lang="es-ES" sz="1800" dirty="0" err="1">
                <a:latin typeface="Times New Roman" pitchFamily="18" charset="0"/>
              </a:rPr>
              <a:t>should</a:t>
            </a:r>
            <a:r>
              <a:rPr lang="es-ES" sz="1800" dirty="0">
                <a:latin typeface="Times New Roman" pitchFamily="18" charset="0"/>
              </a:rPr>
              <a:t> </a:t>
            </a:r>
            <a:r>
              <a:rPr lang="es-ES" sz="1800" dirty="0" err="1">
                <a:latin typeface="Times New Roman" pitchFamily="18" charset="0"/>
              </a:rPr>
              <a:t>stay</a:t>
            </a:r>
            <a:r>
              <a:rPr lang="es-ES" sz="1800" dirty="0">
                <a:latin typeface="Times New Roman" pitchFamily="18" charset="0"/>
              </a:rPr>
              <a:t> at home” (EJE X)</a:t>
            </a:r>
          </a:p>
          <a:p>
            <a:r>
              <a:rPr lang="es-ES" sz="1800" dirty="0">
                <a:latin typeface="Times New Roman" pitchFamily="18" charset="0"/>
              </a:rPr>
              <a:t>Fuente: </a:t>
            </a:r>
            <a:r>
              <a:rPr lang="es-ES" sz="1800" dirty="0" err="1"/>
              <a:t>Kleven</a:t>
            </a:r>
            <a:r>
              <a:rPr lang="es-ES" sz="1800" dirty="0"/>
              <a:t>, </a:t>
            </a:r>
            <a:r>
              <a:rPr lang="es-ES" sz="1800" dirty="0" err="1"/>
              <a:t>Landais</a:t>
            </a:r>
            <a:r>
              <a:rPr lang="es-ES" sz="1800" dirty="0"/>
              <a:t>, and </a:t>
            </a:r>
            <a:r>
              <a:rPr lang="es-ES" sz="1800" dirty="0" err="1"/>
              <a:t>Søgaard</a:t>
            </a:r>
            <a:r>
              <a:rPr lang="es-ES" sz="1800" dirty="0"/>
              <a:t>. 2019. "</a:t>
            </a:r>
            <a:r>
              <a:rPr lang="es-ES" sz="1800" dirty="0" err="1"/>
              <a:t>Children</a:t>
            </a:r>
            <a:r>
              <a:rPr lang="es-ES" sz="1800" dirty="0"/>
              <a:t> and </a:t>
            </a:r>
            <a:r>
              <a:rPr lang="es-ES" sz="1800" dirty="0" err="1"/>
              <a:t>Gender</a:t>
            </a:r>
            <a:r>
              <a:rPr lang="es-ES" sz="1800" dirty="0"/>
              <a:t> </a:t>
            </a:r>
            <a:r>
              <a:rPr lang="es-ES" sz="1800" dirty="0" err="1"/>
              <a:t>Inequality</a:t>
            </a:r>
            <a:r>
              <a:rPr lang="es-ES" sz="1800" dirty="0"/>
              <a:t>: </a:t>
            </a:r>
            <a:r>
              <a:rPr lang="es-ES" sz="1800" dirty="0" err="1"/>
              <a:t>Evidence</a:t>
            </a:r>
            <a:r>
              <a:rPr lang="es-ES" sz="1800" dirty="0"/>
              <a:t> </a:t>
            </a:r>
            <a:r>
              <a:rPr lang="es-ES" sz="1800" dirty="0" err="1"/>
              <a:t>from</a:t>
            </a:r>
            <a:r>
              <a:rPr lang="es-ES" sz="1800" dirty="0"/>
              <a:t> </a:t>
            </a:r>
            <a:r>
              <a:rPr lang="es-ES" sz="1800" dirty="0" err="1"/>
              <a:t>Denmark</a:t>
            </a:r>
            <a:r>
              <a:rPr lang="es-ES" sz="1800" dirty="0"/>
              <a:t>." </a:t>
            </a:r>
            <a:r>
              <a:rPr lang="es-ES" sz="1800" i="1" dirty="0"/>
              <a:t>American </a:t>
            </a:r>
            <a:r>
              <a:rPr lang="es-ES" sz="1800" i="1" dirty="0" err="1"/>
              <a:t>Economic</a:t>
            </a:r>
            <a:r>
              <a:rPr lang="es-ES" sz="1800" i="1" dirty="0"/>
              <a:t> </a:t>
            </a:r>
            <a:r>
              <a:rPr lang="es-ES" sz="1800" i="1" dirty="0" err="1"/>
              <a:t>Journal</a:t>
            </a:r>
            <a:r>
              <a:rPr lang="es-ES" sz="1800" i="1" dirty="0"/>
              <a:t>: </a:t>
            </a:r>
            <a:r>
              <a:rPr lang="es-ES" sz="1800" i="1" dirty="0" err="1"/>
              <a:t>Applied</a:t>
            </a:r>
            <a:r>
              <a:rPr lang="es-ES" sz="1800" i="1" dirty="0"/>
              <a:t> </a:t>
            </a:r>
            <a:r>
              <a:rPr lang="es-ES" sz="1800" i="1" dirty="0" err="1"/>
              <a:t>Economics</a:t>
            </a:r>
            <a:r>
              <a:rPr lang="es-ES" sz="1800" dirty="0"/>
              <a:t>, 11 (4): 181-209</a:t>
            </a:r>
            <a:endParaRPr lang="en-US" sz="1800" dirty="0">
              <a:latin typeface="Times New Roman" pitchFamily="18" charset="0"/>
            </a:endParaRPr>
          </a:p>
        </p:txBody>
      </p:sp>
      <p:sp>
        <p:nvSpPr>
          <p:cNvPr id="6" name="Rectangle 6"/>
          <p:cNvSpPr>
            <a:spLocks noChangeArrowheads="1"/>
          </p:cNvSpPr>
          <p:nvPr/>
        </p:nvSpPr>
        <p:spPr bwMode="auto">
          <a:xfrm>
            <a:off x="539552" y="48940"/>
            <a:ext cx="7128792" cy="868288"/>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Importancia de las normas sociales:</a:t>
            </a:r>
          </a:p>
        </p:txBody>
      </p:sp>
      <p:pic>
        <p:nvPicPr>
          <p:cNvPr id="8" name="7 Imagen"/>
          <p:cNvPicPr/>
          <p:nvPr/>
        </p:nvPicPr>
        <p:blipFill rotWithShape="1">
          <a:blip r:embed="rId2"/>
          <a:srcRect l="36738" t="31862" r="17025" b="21938"/>
          <a:stretch/>
        </p:blipFill>
        <p:spPr bwMode="auto">
          <a:xfrm>
            <a:off x="786465" y="3036253"/>
            <a:ext cx="6650990" cy="37376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760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2688D8D0-DEE8-49CD-8346-B27D65EFAA10}" type="slidenum">
              <a:rPr lang="es-ES"/>
              <a:pPr/>
              <a:t>21</a:t>
            </a:fld>
            <a:endParaRPr lang="es-ES"/>
          </a:p>
        </p:txBody>
      </p:sp>
      <p:sp>
        <p:nvSpPr>
          <p:cNvPr id="11266" name="Content Placeholder 2"/>
          <p:cNvSpPr>
            <a:spLocks noGrp="1"/>
          </p:cNvSpPr>
          <p:nvPr>
            <p:ph idx="4294967295"/>
          </p:nvPr>
        </p:nvSpPr>
        <p:spPr>
          <a:xfrm>
            <a:off x="395288" y="1268413"/>
            <a:ext cx="8497887" cy="4525962"/>
          </a:xfrm>
        </p:spPr>
        <p:txBody>
          <a:bodyPr>
            <a:noAutofit/>
          </a:bodyPr>
          <a:lstStyle/>
          <a:p>
            <a:pPr marL="566738" indent="-457200" eaLnBrk="1" hangingPunct="1">
              <a:lnSpc>
                <a:spcPct val="90000"/>
              </a:lnSpc>
              <a:buFontTx/>
              <a:buNone/>
            </a:pPr>
            <a:r>
              <a:rPr lang="en-US" sz="2200" dirty="0">
                <a:latin typeface="Times New Roman" pitchFamily="18" charset="0"/>
              </a:rPr>
              <a:t>JUECES:</a:t>
            </a:r>
          </a:p>
          <a:p>
            <a:pPr marL="566738" indent="-457200">
              <a:lnSpc>
                <a:spcPct val="90000"/>
              </a:lnSpc>
              <a:buClr>
                <a:srgbClr val="009999"/>
              </a:buClr>
            </a:pPr>
            <a:r>
              <a:rPr lang="es-ES" sz="2200" dirty="0">
                <a:latin typeface="Times New Roman" pitchFamily="18" charset="0"/>
              </a:rPr>
              <a:t>63,2% de los nuevos jueces que en 2013 ingresaron </a:t>
            </a:r>
            <a:br>
              <a:rPr lang="es-ES" sz="2200" dirty="0">
                <a:latin typeface="Times New Roman" pitchFamily="18" charset="0"/>
              </a:rPr>
            </a:br>
            <a:r>
              <a:rPr lang="es-ES" sz="2200" dirty="0">
                <a:latin typeface="Times New Roman" pitchFamily="18" charset="0"/>
              </a:rPr>
              <a:t>a la carrera judicial por el turno libre eran mujeres </a:t>
            </a:r>
          </a:p>
          <a:p>
            <a:pPr marL="566738" indent="-457200">
              <a:lnSpc>
                <a:spcPct val="90000"/>
              </a:lnSpc>
              <a:buClr>
                <a:srgbClr val="009999"/>
              </a:buClr>
            </a:pPr>
            <a:r>
              <a:rPr lang="es-ES" sz="2200" dirty="0">
                <a:latin typeface="Times New Roman" pitchFamily="18" charset="0"/>
              </a:rPr>
              <a:t>51% de los 5.219 jueces en activo en España son mujeres (CGPJ, 2015)</a:t>
            </a:r>
          </a:p>
          <a:p>
            <a:pPr marL="566738" indent="-457200">
              <a:lnSpc>
                <a:spcPct val="90000"/>
              </a:lnSpc>
              <a:buClr>
                <a:srgbClr val="009999"/>
              </a:buClr>
            </a:pPr>
            <a:r>
              <a:rPr lang="es-ES" sz="2200" u="sng" dirty="0">
                <a:latin typeface="Times New Roman" pitchFamily="18" charset="0"/>
              </a:rPr>
              <a:t>Sin embargo</a:t>
            </a:r>
            <a:r>
              <a:rPr lang="es-ES" sz="2200" dirty="0">
                <a:latin typeface="Times New Roman" pitchFamily="18" charset="0"/>
              </a:rPr>
              <a:t>, sólo 10% de mujeres en el Tribunal Constitucional</a:t>
            </a:r>
          </a:p>
          <a:p>
            <a:pPr marL="109538" indent="0">
              <a:lnSpc>
                <a:spcPct val="90000"/>
              </a:lnSpc>
              <a:buClr>
                <a:srgbClr val="009999"/>
              </a:buClr>
              <a:buNone/>
            </a:pPr>
            <a:endParaRPr lang="es-ES" sz="2200" dirty="0">
              <a:latin typeface="Times New Roman" pitchFamily="18" charset="0"/>
            </a:endParaRPr>
          </a:p>
          <a:p>
            <a:pPr marL="109538" indent="0">
              <a:lnSpc>
                <a:spcPct val="90000"/>
              </a:lnSpc>
              <a:buClr>
                <a:srgbClr val="009999"/>
              </a:buClr>
              <a:buNone/>
            </a:pPr>
            <a:r>
              <a:rPr lang="es-ES" sz="2200" dirty="0">
                <a:latin typeface="Times New Roman" pitchFamily="18" charset="0"/>
              </a:rPr>
              <a:t>ALTOS CARGOS POLÍTICOS</a:t>
            </a:r>
          </a:p>
          <a:p>
            <a:pPr marL="566738" indent="-457200">
              <a:lnSpc>
                <a:spcPct val="90000"/>
              </a:lnSpc>
              <a:buClr>
                <a:srgbClr val="009999"/>
              </a:buClr>
            </a:pPr>
            <a:r>
              <a:rPr lang="es-ES" sz="2200" dirty="0">
                <a:latin typeface="Times New Roman" pitchFamily="18" charset="0"/>
              </a:rPr>
              <a:t>Alrededor del 40% de las diputadas del </a:t>
            </a:r>
            <a:r>
              <a:rPr lang="es-ES" sz="2200" dirty="0" err="1">
                <a:latin typeface="Times New Roman" pitchFamily="18" charset="0"/>
              </a:rPr>
              <a:t>Parlament</a:t>
            </a:r>
            <a:r>
              <a:rPr lang="es-ES" sz="2200" dirty="0">
                <a:latin typeface="Times New Roman" pitchFamily="18" charset="0"/>
              </a:rPr>
              <a:t> y en el Congreso son mujeres. Más del 50% en el País Vasco. </a:t>
            </a:r>
          </a:p>
          <a:p>
            <a:pPr marL="566738" indent="-457200">
              <a:lnSpc>
                <a:spcPct val="90000"/>
              </a:lnSpc>
              <a:buClr>
                <a:srgbClr val="009999"/>
              </a:buClr>
            </a:pPr>
            <a:r>
              <a:rPr lang="es-ES" sz="2200" u="sng" dirty="0">
                <a:latin typeface="Times New Roman" pitchFamily="18" charset="0"/>
              </a:rPr>
              <a:t>Sin embargo</a:t>
            </a:r>
            <a:r>
              <a:rPr lang="es-ES" sz="2200" dirty="0">
                <a:latin typeface="Times New Roman" pitchFamily="18" charset="0"/>
              </a:rPr>
              <a:t>, menos del 20% de los alcaldes son mujeres y 21.5% son Presidentes de CCAA (Instituto de la Mujer, 2015) </a:t>
            </a:r>
          </a:p>
          <a:p>
            <a:pPr marL="109538" indent="0">
              <a:lnSpc>
                <a:spcPct val="90000"/>
              </a:lnSpc>
              <a:buClr>
                <a:srgbClr val="009999"/>
              </a:buClr>
              <a:buNone/>
            </a:pPr>
            <a:endParaRPr lang="es-ES" sz="2200" dirty="0">
              <a:latin typeface="Times New Roman" pitchFamily="18" charset="0"/>
            </a:endParaRPr>
          </a:p>
          <a:p>
            <a:pPr marL="109538" indent="0">
              <a:lnSpc>
                <a:spcPct val="90000"/>
              </a:lnSpc>
              <a:buClr>
                <a:srgbClr val="009999"/>
              </a:buClr>
              <a:buNone/>
            </a:pPr>
            <a:r>
              <a:rPr lang="es-ES" sz="2200" dirty="0">
                <a:solidFill>
                  <a:srgbClr val="009999"/>
                </a:solidFill>
                <a:latin typeface="Times New Roman" pitchFamily="18" charset="0"/>
              </a:rPr>
              <a:t>***</a:t>
            </a:r>
            <a:r>
              <a:rPr lang="es-ES" sz="2200" dirty="0">
                <a:latin typeface="Times New Roman" pitchFamily="18" charset="0"/>
              </a:rPr>
              <a:t> En los puestos de liderazgo es donde más se observan las brechas</a:t>
            </a:r>
          </a:p>
        </p:txBody>
      </p:sp>
      <p:sp>
        <p:nvSpPr>
          <p:cNvPr id="37892" name="Rectangle 6"/>
          <p:cNvSpPr>
            <a:spLocks noChangeArrowheads="1"/>
          </p:cNvSpPr>
          <p:nvPr/>
        </p:nvSpPr>
        <p:spPr bwMode="auto">
          <a:xfrm>
            <a:off x="755650" y="127636"/>
            <a:ext cx="6408738" cy="1143000"/>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Brechas acuciantes: puestos de liderazgo</a:t>
            </a: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spTree>
    <p:extLst>
      <p:ext uri="{BB962C8B-B14F-4D97-AF65-F5344CB8AC3E}">
        <p14:creationId xmlns:p14="http://schemas.microsoft.com/office/powerpoint/2010/main" val="402199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7010400" y="6356350"/>
            <a:ext cx="2133600" cy="365125"/>
          </a:xfrm>
          <a:prstGeom prst="rect">
            <a:avLst/>
          </a:prstGeom>
          <a:noFill/>
        </p:spPr>
        <p:txBody>
          <a:bodyPr/>
          <a:lstStyle/>
          <a:p>
            <a:fld id="{2688D8D0-DEE8-49CD-8346-B27D65EFAA10}" type="slidenum">
              <a:rPr lang="es-ES"/>
              <a:pPr/>
              <a:t>22</a:t>
            </a:fld>
            <a:endParaRPr lang="es-ES"/>
          </a:p>
        </p:txBody>
      </p:sp>
      <p:sp>
        <p:nvSpPr>
          <p:cNvPr id="11266" name="Content Placeholder 2"/>
          <p:cNvSpPr>
            <a:spLocks noGrp="1"/>
          </p:cNvSpPr>
          <p:nvPr>
            <p:ph idx="4294967295"/>
          </p:nvPr>
        </p:nvSpPr>
        <p:spPr>
          <a:xfrm>
            <a:off x="539552" y="1628800"/>
            <a:ext cx="8497887" cy="4381598"/>
          </a:xfrm>
        </p:spPr>
        <p:txBody>
          <a:bodyPr>
            <a:noAutofit/>
          </a:bodyPr>
          <a:lstStyle/>
          <a:p>
            <a:pPr marL="566738" indent="-457200">
              <a:lnSpc>
                <a:spcPct val="90000"/>
              </a:lnSpc>
              <a:buClr>
                <a:srgbClr val="009999"/>
              </a:buClr>
            </a:pPr>
            <a:r>
              <a:rPr lang="es-ES" sz="2200" dirty="0">
                <a:latin typeface="Times New Roman" pitchFamily="18" charset="0"/>
              </a:rPr>
              <a:t>STEM (</a:t>
            </a:r>
            <a:r>
              <a:rPr lang="es-ES" sz="2200" dirty="0" err="1">
                <a:latin typeface="Times New Roman" pitchFamily="18" charset="0"/>
              </a:rPr>
              <a:t>Science</a:t>
            </a:r>
            <a:r>
              <a:rPr lang="es-ES" sz="2200" dirty="0">
                <a:latin typeface="Times New Roman" pitchFamily="18" charset="0"/>
              </a:rPr>
              <a:t>, </a:t>
            </a:r>
            <a:r>
              <a:rPr lang="es-ES" sz="2200" dirty="0" err="1">
                <a:latin typeface="Times New Roman" pitchFamily="18" charset="0"/>
              </a:rPr>
              <a:t>Technology</a:t>
            </a:r>
            <a:r>
              <a:rPr lang="es-ES" sz="2200" dirty="0">
                <a:latin typeface="Times New Roman" pitchFamily="18" charset="0"/>
              </a:rPr>
              <a:t>, </a:t>
            </a:r>
            <a:br>
              <a:rPr lang="es-ES" sz="2200" dirty="0">
                <a:latin typeface="Times New Roman" pitchFamily="18" charset="0"/>
              </a:rPr>
            </a:br>
            <a:r>
              <a:rPr lang="es-ES" sz="2200" dirty="0" err="1">
                <a:latin typeface="Times New Roman" pitchFamily="18" charset="0"/>
              </a:rPr>
              <a:t>Engineering</a:t>
            </a:r>
            <a:r>
              <a:rPr lang="es-ES" sz="2200" dirty="0">
                <a:latin typeface="Times New Roman" pitchFamily="18" charset="0"/>
              </a:rPr>
              <a:t> and </a:t>
            </a:r>
            <a:r>
              <a:rPr lang="es-ES" sz="2200" dirty="0" err="1">
                <a:latin typeface="Times New Roman" pitchFamily="18" charset="0"/>
              </a:rPr>
              <a:t>Mathematics</a:t>
            </a:r>
            <a:r>
              <a:rPr lang="es-ES" sz="2200" dirty="0">
                <a:latin typeface="Times New Roman" pitchFamily="18" charset="0"/>
              </a:rPr>
              <a:t>): </a:t>
            </a:r>
            <a:br>
              <a:rPr lang="es-ES" sz="2200" dirty="0">
                <a:latin typeface="Times New Roman" pitchFamily="18" charset="0"/>
              </a:rPr>
            </a:br>
            <a:r>
              <a:rPr lang="es-ES" sz="2200" dirty="0">
                <a:latin typeface="Times New Roman" pitchFamily="18" charset="0"/>
              </a:rPr>
              <a:t>conocimientos en Ciencias, </a:t>
            </a:r>
            <a:br>
              <a:rPr lang="es-ES" sz="2200" dirty="0">
                <a:latin typeface="Times New Roman" pitchFamily="18" charset="0"/>
              </a:rPr>
            </a:br>
            <a:r>
              <a:rPr lang="es-ES" sz="2200" dirty="0">
                <a:latin typeface="Times New Roman" pitchFamily="18" charset="0"/>
              </a:rPr>
              <a:t>Tecnología, Ingeniería y Matemáticas </a:t>
            </a:r>
          </a:p>
          <a:p>
            <a:pPr marL="566738" indent="-457200">
              <a:lnSpc>
                <a:spcPct val="90000"/>
              </a:lnSpc>
              <a:buClr>
                <a:srgbClr val="009999"/>
              </a:buClr>
            </a:pPr>
            <a:r>
              <a:rPr lang="es-ES" sz="2200" dirty="0">
                <a:latin typeface="Times New Roman" pitchFamily="18" charset="0"/>
              </a:rPr>
              <a:t>Son áreas de gran futuro y que </a:t>
            </a:r>
            <a:br>
              <a:rPr lang="es-ES" sz="2200" dirty="0">
                <a:latin typeface="Times New Roman" pitchFamily="18" charset="0"/>
              </a:rPr>
            </a:br>
            <a:r>
              <a:rPr lang="es-ES" sz="2200" dirty="0">
                <a:latin typeface="Times New Roman" pitchFamily="18" charset="0"/>
              </a:rPr>
              <a:t>permiten acceder a mayores salarios </a:t>
            </a:r>
          </a:p>
          <a:p>
            <a:pPr marL="966788" lvl="1" indent="-457200">
              <a:lnSpc>
                <a:spcPct val="90000"/>
              </a:lnSpc>
              <a:buClr>
                <a:srgbClr val="009999"/>
              </a:buClr>
            </a:pPr>
            <a:r>
              <a:rPr lang="es-ES" sz="1800" dirty="0">
                <a:latin typeface="Times New Roman" pitchFamily="18" charset="0"/>
              </a:rPr>
              <a:t>Cursos y áreas de especialización (Bertrand et al., 2010)</a:t>
            </a:r>
          </a:p>
          <a:p>
            <a:pPr marL="966788" lvl="1" indent="-457200">
              <a:lnSpc>
                <a:spcPct val="90000"/>
              </a:lnSpc>
              <a:buClr>
                <a:srgbClr val="009999"/>
              </a:buClr>
            </a:pPr>
            <a:r>
              <a:rPr lang="es-ES" sz="1800" dirty="0">
                <a:latin typeface="Times New Roman" pitchFamily="18" charset="0"/>
              </a:rPr>
              <a:t>Por ejemplo, los abogados en el área de Propiedad Intelectual en EEUU tienen salarios más altos (</a:t>
            </a:r>
            <a:r>
              <a:rPr lang="es-ES" sz="1800" dirty="0" err="1">
                <a:latin typeface="Times New Roman" pitchFamily="18" charset="0"/>
              </a:rPr>
              <a:t>Azmat</a:t>
            </a:r>
            <a:r>
              <a:rPr lang="es-ES" sz="1800" dirty="0">
                <a:latin typeface="Times New Roman" pitchFamily="18" charset="0"/>
              </a:rPr>
              <a:t> and Ferrer, 2017). </a:t>
            </a:r>
          </a:p>
          <a:p>
            <a:pPr marL="509588" lvl="1" indent="0">
              <a:lnSpc>
                <a:spcPct val="90000"/>
              </a:lnSpc>
              <a:buClr>
                <a:srgbClr val="009999"/>
              </a:buClr>
              <a:buNone/>
            </a:pPr>
            <a:endParaRPr lang="es-ES" sz="1800" dirty="0">
              <a:latin typeface="Times New Roman" pitchFamily="18" charset="0"/>
            </a:endParaRPr>
          </a:p>
          <a:p>
            <a:pPr marL="566738" indent="-457200">
              <a:lnSpc>
                <a:spcPct val="90000"/>
              </a:lnSpc>
              <a:buClr>
                <a:srgbClr val="009999"/>
              </a:buClr>
            </a:pPr>
            <a:r>
              <a:rPr lang="es-ES" sz="2200" dirty="0">
                <a:latin typeface="Times New Roman" pitchFamily="18" charset="0"/>
              </a:rPr>
              <a:t>En EEUU sólo 24% de los trabajos en estas áreas son mujeres</a:t>
            </a:r>
          </a:p>
          <a:p>
            <a:pPr marL="566738" indent="-457200">
              <a:lnSpc>
                <a:spcPct val="90000"/>
              </a:lnSpc>
              <a:buClr>
                <a:srgbClr val="009999"/>
              </a:buClr>
            </a:pPr>
            <a:r>
              <a:rPr lang="es-ES" sz="2200" dirty="0">
                <a:latin typeface="Times New Roman" pitchFamily="18" charset="0"/>
              </a:rPr>
              <a:t>En España sólo 25% de los estudiantes en ingeniería son mujeres</a:t>
            </a:r>
          </a:p>
          <a:p>
            <a:pPr marL="566738" indent="-457200">
              <a:lnSpc>
                <a:spcPct val="90000"/>
              </a:lnSpc>
              <a:buClr>
                <a:srgbClr val="009999"/>
              </a:buClr>
            </a:pPr>
            <a:r>
              <a:rPr lang="es-ES" sz="2200" dirty="0" err="1">
                <a:latin typeface="Times New Roman" pitchFamily="18" charset="0"/>
              </a:rPr>
              <a:t>Cheng</a:t>
            </a:r>
            <a:r>
              <a:rPr lang="es-ES" sz="2200" dirty="0">
                <a:latin typeface="Times New Roman" pitchFamily="18" charset="0"/>
              </a:rPr>
              <a:t> et al. (2017) “Padres y profesores influyen en la brecha de género en STEM”</a:t>
            </a:r>
          </a:p>
          <a:p>
            <a:pPr marL="109538" indent="0">
              <a:lnSpc>
                <a:spcPct val="90000"/>
              </a:lnSpc>
              <a:buClr>
                <a:srgbClr val="009999"/>
              </a:buClr>
              <a:buNone/>
            </a:pPr>
            <a:endParaRPr lang="es-ES" sz="2200" dirty="0">
              <a:latin typeface="Times New Roman" pitchFamily="18" charset="0"/>
            </a:endParaRPr>
          </a:p>
        </p:txBody>
      </p:sp>
      <p:sp>
        <p:nvSpPr>
          <p:cNvPr id="37892" name="Rectangle 6"/>
          <p:cNvSpPr>
            <a:spLocks noChangeArrowheads="1"/>
          </p:cNvSpPr>
          <p:nvPr/>
        </p:nvSpPr>
        <p:spPr bwMode="auto">
          <a:xfrm>
            <a:off x="755650" y="127636"/>
            <a:ext cx="6408738" cy="1143000"/>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Brechas acuciantes: STEM</a:t>
            </a: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sp>
        <p:nvSpPr>
          <p:cNvPr id="2" name="AutoShape 2" descr="blob:https://web.whatsapp.com/9c9fe97d-947d-4bc2-af3f-b0781c59f8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437680"/>
            <a:ext cx="3059832" cy="2054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7113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2688D8D0-DEE8-49CD-8346-B27D65EFAA10}" type="slidenum">
              <a:rPr lang="es-ES"/>
              <a:pPr/>
              <a:t>23</a:t>
            </a:fld>
            <a:endParaRPr lang="es-ES"/>
          </a:p>
        </p:txBody>
      </p:sp>
      <p:sp>
        <p:nvSpPr>
          <p:cNvPr id="11266" name="Content Placeholder 2"/>
          <p:cNvSpPr>
            <a:spLocks noGrp="1"/>
          </p:cNvSpPr>
          <p:nvPr>
            <p:ph idx="4294967295"/>
          </p:nvPr>
        </p:nvSpPr>
        <p:spPr>
          <a:xfrm>
            <a:off x="395288" y="1268413"/>
            <a:ext cx="8497887" cy="4525962"/>
          </a:xfrm>
        </p:spPr>
        <p:txBody>
          <a:bodyPr>
            <a:noAutofit/>
          </a:bodyPr>
          <a:lstStyle/>
          <a:p>
            <a:pPr marL="566738" indent="-457200">
              <a:lnSpc>
                <a:spcPct val="90000"/>
              </a:lnSpc>
              <a:buClr>
                <a:srgbClr val="009999"/>
              </a:buClr>
            </a:pPr>
            <a:r>
              <a:rPr lang="es-ES" sz="2200" dirty="0">
                <a:latin typeface="Times New Roman" pitchFamily="18" charset="0"/>
              </a:rPr>
              <a:t>Si queremos reducir las diferencias, es fundamental </a:t>
            </a:r>
            <a:br>
              <a:rPr lang="es-ES" sz="2200" dirty="0">
                <a:latin typeface="Times New Roman" pitchFamily="18" charset="0"/>
              </a:rPr>
            </a:br>
            <a:r>
              <a:rPr lang="es-ES" sz="2200" dirty="0">
                <a:latin typeface="Times New Roman" pitchFamily="18" charset="0"/>
              </a:rPr>
              <a:t>entender a fondo las causas y ser riguroso en las </a:t>
            </a:r>
            <a:br>
              <a:rPr lang="es-ES" sz="2200" dirty="0">
                <a:latin typeface="Times New Roman" pitchFamily="18" charset="0"/>
              </a:rPr>
            </a:br>
            <a:r>
              <a:rPr lang="es-ES" sz="2200" dirty="0">
                <a:latin typeface="Times New Roman" pitchFamily="18" charset="0"/>
              </a:rPr>
              <a:t>interpretaciones</a:t>
            </a:r>
          </a:p>
          <a:p>
            <a:pPr marL="566738" indent="-457200">
              <a:lnSpc>
                <a:spcPct val="90000"/>
              </a:lnSpc>
              <a:buClr>
                <a:srgbClr val="009999"/>
              </a:buClr>
            </a:pPr>
            <a:r>
              <a:rPr lang="es-ES" sz="2200" dirty="0">
                <a:latin typeface="Times New Roman" pitchFamily="18" charset="0"/>
              </a:rPr>
              <a:t>Los determinantes son </a:t>
            </a:r>
            <a:r>
              <a:rPr lang="es-ES" sz="2200" u="sng" dirty="0">
                <a:latin typeface="Times New Roman" pitchFamily="18" charset="0"/>
              </a:rPr>
              <a:t>múltiples y complejos</a:t>
            </a:r>
          </a:p>
          <a:p>
            <a:pPr marL="822326" lvl="1" indent="-457200">
              <a:lnSpc>
                <a:spcPct val="90000"/>
              </a:lnSpc>
              <a:buClr>
                <a:srgbClr val="009999"/>
              </a:buClr>
            </a:pPr>
            <a:r>
              <a:rPr lang="es-ES" sz="2000" dirty="0">
                <a:latin typeface="Times New Roman" pitchFamily="18" charset="0"/>
              </a:rPr>
              <a:t>Van más allá de la simple discriminación por parte de empleadores</a:t>
            </a:r>
          </a:p>
          <a:p>
            <a:pPr marL="566738" indent="-457200">
              <a:lnSpc>
                <a:spcPct val="90000"/>
              </a:lnSpc>
              <a:buClr>
                <a:srgbClr val="009999"/>
              </a:buClr>
            </a:pPr>
            <a:r>
              <a:rPr lang="es-ES" sz="2200" dirty="0">
                <a:latin typeface="Times New Roman" pitchFamily="18" charset="0"/>
              </a:rPr>
              <a:t>Posibles herramientas para reducir brechas en el mercado laboral:</a:t>
            </a:r>
          </a:p>
          <a:p>
            <a:pPr marL="966788" lvl="1" indent="-457200">
              <a:lnSpc>
                <a:spcPct val="90000"/>
              </a:lnSpc>
              <a:buClr>
                <a:srgbClr val="009999"/>
              </a:buClr>
            </a:pPr>
            <a:r>
              <a:rPr lang="es-ES" dirty="0">
                <a:latin typeface="Times New Roman" pitchFamily="18" charset="0"/>
              </a:rPr>
              <a:t>¿Teletrabajo?</a:t>
            </a:r>
          </a:p>
          <a:p>
            <a:pPr marL="966788" lvl="1" indent="-457200">
              <a:lnSpc>
                <a:spcPct val="90000"/>
              </a:lnSpc>
              <a:buClr>
                <a:srgbClr val="009999"/>
              </a:buClr>
            </a:pPr>
            <a:r>
              <a:rPr lang="es-ES" dirty="0">
                <a:latin typeface="Times New Roman" pitchFamily="18" charset="0"/>
              </a:rPr>
              <a:t>Reducir los estereotipos de género (en las escuelas, en casa y en medios de comunicación)</a:t>
            </a:r>
          </a:p>
          <a:p>
            <a:pPr marL="966788" lvl="1" indent="-457200">
              <a:lnSpc>
                <a:spcPct val="90000"/>
              </a:lnSpc>
              <a:buClr>
                <a:srgbClr val="009999"/>
              </a:buClr>
            </a:pPr>
            <a:r>
              <a:rPr lang="es-ES" dirty="0">
                <a:latin typeface="Times New Roman" pitchFamily="18" charset="0"/>
              </a:rPr>
              <a:t>Meritocracia: En particular, pago según rendimiento (“</a:t>
            </a:r>
            <a:r>
              <a:rPr lang="es-ES" dirty="0" err="1">
                <a:latin typeface="Times New Roman" pitchFamily="18" charset="0"/>
              </a:rPr>
              <a:t>Pay</a:t>
            </a:r>
            <a:r>
              <a:rPr lang="es-ES" dirty="0">
                <a:latin typeface="Times New Roman" pitchFamily="18" charset="0"/>
              </a:rPr>
              <a:t> </a:t>
            </a:r>
            <a:r>
              <a:rPr lang="es-ES" dirty="0" err="1">
                <a:latin typeface="Times New Roman" pitchFamily="18" charset="0"/>
              </a:rPr>
              <a:t>for</a:t>
            </a:r>
            <a:r>
              <a:rPr lang="es-ES" dirty="0">
                <a:latin typeface="Times New Roman" pitchFamily="18" charset="0"/>
              </a:rPr>
              <a:t> performance”)</a:t>
            </a:r>
          </a:p>
          <a:p>
            <a:pPr marL="966788" lvl="1" indent="-457200">
              <a:lnSpc>
                <a:spcPct val="90000"/>
              </a:lnSpc>
              <a:buClr>
                <a:srgbClr val="009999"/>
              </a:buClr>
            </a:pPr>
            <a:endParaRPr lang="es-ES" sz="2200" dirty="0">
              <a:latin typeface="Times New Roman" pitchFamily="18" charset="0"/>
            </a:endParaRPr>
          </a:p>
          <a:p>
            <a:pPr marL="966788" lvl="1" indent="-457200">
              <a:lnSpc>
                <a:spcPct val="90000"/>
              </a:lnSpc>
              <a:buClr>
                <a:srgbClr val="009999"/>
              </a:buClr>
            </a:pPr>
            <a:endParaRPr lang="es-ES" sz="1800" dirty="0">
              <a:latin typeface="Times New Roman" pitchFamily="18" charset="0"/>
            </a:endParaRPr>
          </a:p>
        </p:txBody>
      </p:sp>
      <p:sp>
        <p:nvSpPr>
          <p:cNvPr id="37892" name="Rectangle 6"/>
          <p:cNvSpPr>
            <a:spLocks noChangeArrowheads="1"/>
          </p:cNvSpPr>
          <p:nvPr/>
        </p:nvSpPr>
        <p:spPr bwMode="auto">
          <a:xfrm>
            <a:off x="755650" y="274638"/>
            <a:ext cx="6408738" cy="1143000"/>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Posibles lecciones</a:t>
            </a: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spTree>
    <p:extLst>
      <p:ext uri="{BB962C8B-B14F-4D97-AF65-F5344CB8AC3E}">
        <p14:creationId xmlns:p14="http://schemas.microsoft.com/office/powerpoint/2010/main" val="175672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p:cNvSpPr>
          <p:nvPr>
            <p:ph type="title" idx="4294967295"/>
          </p:nvPr>
        </p:nvSpPr>
        <p:spPr bwMode="auto">
          <a:xfrm>
            <a:off x="468313" y="2852738"/>
            <a:ext cx="8229600" cy="1503362"/>
          </a:xfrm>
          <a:noFill/>
        </p:spPr>
        <p:txBody>
          <a:bodyPr/>
          <a:lstStyle/>
          <a:p>
            <a:pPr algn="r"/>
            <a:r>
              <a:rPr lang="es-ES" sz="4000" dirty="0">
                <a:effectLst/>
                <a:latin typeface="Lucida Sans Unicode" pitchFamily="34" charset="0"/>
              </a:rPr>
              <a:t>III.-Pago por rendimiento </a:t>
            </a:r>
            <a:br>
              <a:rPr lang="es-ES" sz="4000" dirty="0">
                <a:effectLst/>
                <a:latin typeface="Lucida Sans Unicode" pitchFamily="34" charset="0"/>
              </a:rPr>
            </a:br>
            <a:r>
              <a:rPr lang="es-ES" sz="4000" dirty="0">
                <a:effectLst/>
                <a:latin typeface="Lucida Sans Unicode" pitchFamily="34" charset="0"/>
              </a:rPr>
              <a:t>(“</a:t>
            </a:r>
            <a:r>
              <a:rPr lang="es-ES" sz="4000" dirty="0" err="1">
                <a:effectLst/>
                <a:latin typeface="Lucida Sans Unicode" pitchFamily="34" charset="0"/>
              </a:rPr>
              <a:t>Pay</a:t>
            </a:r>
            <a:r>
              <a:rPr lang="es-ES" sz="4000" dirty="0">
                <a:effectLst/>
                <a:latin typeface="Lucida Sans Unicode" pitchFamily="34" charset="0"/>
              </a:rPr>
              <a:t> </a:t>
            </a:r>
            <a:r>
              <a:rPr lang="es-ES" sz="4000" dirty="0" err="1">
                <a:effectLst/>
                <a:latin typeface="Lucida Sans Unicode" pitchFamily="34" charset="0"/>
              </a:rPr>
              <a:t>for</a:t>
            </a:r>
            <a:r>
              <a:rPr lang="es-ES" sz="4000" dirty="0">
                <a:effectLst/>
                <a:latin typeface="Lucida Sans Unicode" pitchFamily="34" charset="0"/>
              </a:rPr>
              <a:t> performance”)</a:t>
            </a:r>
          </a:p>
        </p:txBody>
      </p:sp>
      <p:sp>
        <p:nvSpPr>
          <p:cNvPr id="3" name="2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844343CD-3205-466C-96EE-F35BE8A18AFD}" type="slidenum">
              <a:rPr lang="en-GB" sz="1000">
                <a:latin typeface="+mn-lt"/>
              </a:rPr>
              <a:pPr algn="r" fontAlgn="auto">
                <a:spcBef>
                  <a:spcPts val="0"/>
                </a:spcBef>
                <a:spcAft>
                  <a:spcPts val="0"/>
                </a:spcAft>
                <a:defRPr/>
              </a:pPr>
              <a:t>24</a:t>
            </a:fld>
            <a:endParaRPr lang="en-GB" sz="1000" dirty="0">
              <a:latin typeface="+mn-lt"/>
            </a:endParaRPr>
          </a:p>
        </p:txBody>
      </p:sp>
    </p:spTree>
    <p:extLst>
      <p:ext uri="{BB962C8B-B14F-4D97-AF65-F5344CB8AC3E}">
        <p14:creationId xmlns:p14="http://schemas.microsoft.com/office/powerpoint/2010/main" val="1419135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5" name="Title 1"/>
          <p:cNvSpPr>
            <a:spLocks noGrp="1"/>
          </p:cNvSpPr>
          <p:nvPr>
            <p:ph type="title" idx="4294967295"/>
          </p:nvPr>
        </p:nvSpPr>
        <p:spPr>
          <a:xfrm>
            <a:off x="539552" y="404664"/>
            <a:ext cx="7313613" cy="1143000"/>
          </a:xfrm>
        </p:spPr>
        <p:txBody>
          <a:bodyPr lIns="90000" tIns="46800" rIns="90000" bIns="46800">
            <a:normAutofit/>
          </a:bodyPr>
          <a:lstStyle/>
          <a:p>
            <a:pPr eaLnBrk="1" hangingPunct="1"/>
            <a:r>
              <a:rPr lang="en-US" sz="2800" b="0" dirty="0">
                <a:solidFill>
                  <a:srgbClr val="009999"/>
                </a:solidFill>
                <a:latin typeface="Times New Roman" pitchFamily="18" charset="0"/>
                <a:ea typeface="+mn-ea"/>
                <a:cs typeface="+mn-cs"/>
              </a:rPr>
              <a:t>¿</a:t>
            </a:r>
            <a:r>
              <a:rPr lang="en-US" sz="2800" b="0" dirty="0" err="1">
                <a:solidFill>
                  <a:srgbClr val="009999"/>
                </a:solidFill>
                <a:latin typeface="Times New Roman" pitchFamily="18" charset="0"/>
                <a:ea typeface="+mn-ea"/>
                <a:cs typeface="+mn-cs"/>
              </a:rPr>
              <a:t>Cómo</a:t>
            </a:r>
            <a:r>
              <a:rPr lang="en-US" sz="2800" b="0" dirty="0">
                <a:solidFill>
                  <a:srgbClr val="009999"/>
                </a:solidFill>
                <a:latin typeface="Times New Roman" pitchFamily="18" charset="0"/>
                <a:ea typeface="+mn-ea"/>
                <a:cs typeface="+mn-cs"/>
              </a:rPr>
              <a:t> </a:t>
            </a:r>
            <a:r>
              <a:rPr lang="en-US" sz="2800" b="0" dirty="0" err="1">
                <a:solidFill>
                  <a:srgbClr val="009999"/>
                </a:solidFill>
                <a:latin typeface="Times New Roman" pitchFamily="18" charset="0"/>
                <a:ea typeface="+mn-ea"/>
                <a:cs typeface="+mn-cs"/>
              </a:rPr>
              <a:t>incentivar</a:t>
            </a:r>
            <a:r>
              <a:rPr lang="en-US" sz="2800" b="0" dirty="0">
                <a:solidFill>
                  <a:srgbClr val="009999"/>
                </a:solidFill>
                <a:latin typeface="Times New Roman" pitchFamily="18" charset="0"/>
                <a:ea typeface="+mn-ea"/>
                <a:cs typeface="+mn-cs"/>
              </a:rPr>
              <a:t> a </a:t>
            </a:r>
            <a:r>
              <a:rPr lang="en-US" sz="2800" b="0" dirty="0" err="1">
                <a:solidFill>
                  <a:srgbClr val="009999"/>
                </a:solidFill>
                <a:latin typeface="Times New Roman" pitchFamily="18" charset="0"/>
                <a:ea typeface="+mn-ea"/>
                <a:cs typeface="+mn-cs"/>
              </a:rPr>
              <a:t>los</a:t>
            </a:r>
            <a:r>
              <a:rPr lang="en-US" sz="2800" b="0" dirty="0">
                <a:solidFill>
                  <a:srgbClr val="009999"/>
                </a:solidFill>
                <a:latin typeface="Times New Roman" pitchFamily="18" charset="0"/>
                <a:ea typeface="+mn-ea"/>
                <a:cs typeface="+mn-cs"/>
              </a:rPr>
              <a:t> </a:t>
            </a:r>
            <a:r>
              <a:rPr lang="en-US" sz="2800" b="0" dirty="0" err="1">
                <a:solidFill>
                  <a:srgbClr val="009999"/>
                </a:solidFill>
                <a:latin typeface="Times New Roman" pitchFamily="18" charset="0"/>
                <a:ea typeface="+mn-ea"/>
                <a:cs typeface="+mn-cs"/>
              </a:rPr>
              <a:t>trabajadores</a:t>
            </a:r>
            <a:r>
              <a:rPr lang="en-US" sz="2800" b="0" dirty="0">
                <a:solidFill>
                  <a:srgbClr val="009999"/>
                </a:solidFill>
                <a:latin typeface="Times New Roman" pitchFamily="18" charset="0"/>
                <a:ea typeface="+mn-ea"/>
                <a:cs typeface="+mn-cs"/>
              </a:rPr>
              <a:t> </a:t>
            </a:r>
            <a:br>
              <a:rPr lang="en-US" sz="2800" b="0" dirty="0">
                <a:solidFill>
                  <a:srgbClr val="009999"/>
                </a:solidFill>
                <a:latin typeface="Times New Roman" pitchFamily="18" charset="0"/>
                <a:ea typeface="+mn-ea"/>
                <a:cs typeface="+mn-cs"/>
              </a:rPr>
            </a:br>
            <a:r>
              <a:rPr lang="en-US" sz="2800" b="0" dirty="0">
                <a:solidFill>
                  <a:srgbClr val="009999"/>
                </a:solidFill>
                <a:latin typeface="Times New Roman" pitchFamily="18" charset="0"/>
                <a:ea typeface="+mn-ea"/>
                <a:cs typeface="+mn-cs"/>
              </a:rPr>
              <a:t>a que se </a:t>
            </a:r>
            <a:r>
              <a:rPr lang="en-US" sz="2800" b="0" dirty="0" err="1">
                <a:solidFill>
                  <a:srgbClr val="009999"/>
                </a:solidFill>
                <a:latin typeface="Times New Roman" pitchFamily="18" charset="0"/>
                <a:ea typeface="+mn-ea"/>
                <a:cs typeface="+mn-cs"/>
              </a:rPr>
              <a:t>esfuercen</a:t>
            </a:r>
            <a:r>
              <a:rPr lang="en-US" sz="2800" b="0" dirty="0">
                <a:solidFill>
                  <a:srgbClr val="009999"/>
                </a:solidFill>
                <a:latin typeface="Times New Roman" pitchFamily="18" charset="0"/>
                <a:ea typeface="+mn-ea"/>
                <a:cs typeface="+mn-cs"/>
              </a:rPr>
              <a:t>?</a:t>
            </a:r>
          </a:p>
        </p:txBody>
      </p:sp>
      <p:sp>
        <p:nvSpPr>
          <p:cNvPr id="260100" name="Content Placeholder 2"/>
          <p:cNvSpPr>
            <a:spLocks/>
          </p:cNvSpPr>
          <p:nvPr/>
        </p:nvSpPr>
        <p:spPr bwMode="auto">
          <a:xfrm>
            <a:off x="990600" y="1371600"/>
            <a:ext cx="7924800" cy="4572000"/>
          </a:xfrm>
          <a:prstGeom prst="rect">
            <a:avLst/>
          </a:prstGeom>
          <a:noFill/>
          <a:ln w="9525">
            <a:noFill/>
            <a:miter lim="800000"/>
            <a:headEnd/>
            <a:tailEnd/>
          </a:ln>
        </p:spPr>
        <p:txBody>
          <a:bodyPr/>
          <a:lstStyle/>
          <a:p>
            <a:pPr marL="273050" indent="-273050" algn="l" eaLnBrk="1" hangingPunct="1">
              <a:spcBef>
                <a:spcPct val="20000"/>
              </a:spcBef>
              <a:buClr>
                <a:schemeClr val="accent1"/>
              </a:buClr>
              <a:buSzPct val="85000"/>
              <a:buFont typeface="Wingdings 2" pitchFamily="18" charset="2"/>
              <a:buNone/>
            </a:pPr>
            <a:endParaRPr lang="es-ES" sz="2100" b="0" dirty="0">
              <a:latin typeface="+mn-lt"/>
            </a:endParaRPr>
          </a:p>
          <a:p>
            <a:pPr marL="273050" indent="-273050" algn="l" eaLnBrk="1" hangingPunct="1">
              <a:spcBef>
                <a:spcPct val="20000"/>
              </a:spcBef>
              <a:buClr>
                <a:schemeClr val="accent1"/>
              </a:buClr>
              <a:buSzPct val="85000"/>
              <a:buFont typeface="Wingdings 2" pitchFamily="18" charset="2"/>
              <a:buNone/>
            </a:pPr>
            <a:r>
              <a:rPr lang="es-ES" b="0" dirty="0">
                <a:latin typeface="+mn-lt"/>
              </a:rPr>
              <a:t> </a:t>
            </a:r>
            <a:r>
              <a:rPr lang="es-ES" b="0" u="sng" dirty="0">
                <a:latin typeface="+mn-lt"/>
              </a:rPr>
              <a:t>Solución más común</a:t>
            </a:r>
            <a:r>
              <a:rPr lang="es-ES" b="0" dirty="0">
                <a:latin typeface="+mn-lt"/>
              </a:rPr>
              <a:t>: Vincular la compensación al rendimiento </a:t>
            </a:r>
          </a:p>
          <a:p>
            <a:pPr marL="273050" indent="-273050" algn="l" eaLnBrk="1" hangingPunct="1">
              <a:spcBef>
                <a:spcPct val="20000"/>
              </a:spcBef>
              <a:buClr>
                <a:schemeClr val="accent1"/>
              </a:buClr>
              <a:buSzPct val="85000"/>
              <a:buFont typeface="Wingdings 2" pitchFamily="18" charset="2"/>
              <a:buChar char=""/>
            </a:pPr>
            <a:r>
              <a:rPr lang="es-ES" b="0" dirty="0">
                <a:latin typeface="+mn-lt"/>
              </a:rPr>
              <a:t>En el ámbito laboral, hay que buscar </a:t>
            </a:r>
            <a:r>
              <a:rPr lang="es-ES" b="1" dirty="0">
                <a:latin typeface="+mn-lt"/>
              </a:rPr>
              <a:t>indicadores de rendimiento </a:t>
            </a:r>
            <a:r>
              <a:rPr lang="es-ES" b="0" dirty="0">
                <a:latin typeface="+mn-lt"/>
              </a:rPr>
              <a:t>medibles y observables</a:t>
            </a:r>
          </a:p>
          <a:p>
            <a:pPr marL="547688" lvl="1" indent="-273050" algn="l" eaLnBrk="1" hangingPunct="1">
              <a:spcBef>
                <a:spcPct val="20000"/>
              </a:spcBef>
              <a:buClr>
                <a:schemeClr val="accent2"/>
              </a:buClr>
              <a:buSzPct val="70000"/>
              <a:buFont typeface="Wingdings" pitchFamily="2" charset="2"/>
              <a:buChar char=""/>
            </a:pPr>
            <a:r>
              <a:rPr lang="es-ES" b="0" dirty="0" err="1">
                <a:latin typeface="+mn-lt"/>
              </a:rPr>
              <a:t>Ej</a:t>
            </a:r>
            <a:r>
              <a:rPr lang="es-ES" b="0" dirty="0">
                <a:latin typeface="+mn-lt"/>
              </a:rPr>
              <a:t> 1: Pagar una comisión por ventas</a:t>
            </a:r>
          </a:p>
          <a:p>
            <a:pPr marL="547688" lvl="1" indent="-273050" algn="l" eaLnBrk="1" hangingPunct="1">
              <a:spcBef>
                <a:spcPct val="20000"/>
              </a:spcBef>
              <a:buClr>
                <a:schemeClr val="accent2"/>
              </a:buClr>
              <a:buSzPct val="70000"/>
              <a:buFont typeface="Wingdings" pitchFamily="2" charset="2"/>
              <a:buChar char=""/>
            </a:pPr>
            <a:r>
              <a:rPr lang="es-ES" b="0" dirty="0" err="1">
                <a:latin typeface="+mn-lt"/>
              </a:rPr>
              <a:t>Ej</a:t>
            </a:r>
            <a:r>
              <a:rPr lang="es-ES" b="0" dirty="0">
                <a:latin typeface="+mn-lt"/>
              </a:rPr>
              <a:t> 2: Dar acciones de la empresa a los directivos</a:t>
            </a:r>
          </a:p>
          <a:p>
            <a:pPr marL="273050" indent="-273050" algn="l">
              <a:spcBef>
                <a:spcPct val="20000"/>
              </a:spcBef>
              <a:buClr>
                <a:schemeClr val="accent1"/>
              </a:buClr>
              <a:buSzPct val="85000"/>
              <a:buFont typeface="Wingdings 2" pitchFamily="18" charset="2"/>
              <a:buChar char=""/>
            </a:pPr>
            <a:r>
              <a:rPr lang="es-ES" b="0" u="sng" dirty="0">
                <a:latin typeface="+mn-lt"/>
              </a:rPr>
              <a:t>Ventajas</a:t>
            </a:r>
            <a:r>
              <a:rPr lang="es-ES" b="0" dirty="0">
                <a:latin typeface="+mn-lt"/>
              </a:rPr>
              <a:t>: </a:t>
            </a:r>
            <a:r>
              <a:rPr lang="es-ES" dirty="0">
                <a:latin typeface="+mn-lt"/>
              </a:rPr>
              <a:t>rendimiento medido según criterios objetivos</a:t>
            </a:r>
            <a:endParaRPr lang="es-ES" b="0" dirty="0">
              <a:latin typeface="+mn-lt"/>
            </a:endParaRPr>
          </a:p>
          <a:p>
            <a:pPr marL="547688" lvl="1" indent="-273050" algn="l" eaLnBrk="1" hangingPunct="1">
              <a:spcBef>
                <a:spcPct val="20000"/>
              </a:spcBef>
              <a:buClr>
                <a:schemeClr val="accent2"/>
              </a:buClr>
              <a:buSzPct val="70000"/>
              <a:buFont typeface="Wingdings" pitchFamily="2" charset="2"/>
              <a:buChar char=""/>
            </a:pPr>
            <a:r>
              <a:rPr lang="es-ES" b="0" dirty="0" err="1">
                <a:latin typeface="+mn-lt"/>
              </a:rPr>
              <a:t>Ej</a:t>
            </a:r>
            <a:r>
              <a:rPr lang="es-ES" b="0" dirty="0">
                <a:latin typeface="+mn-lt"/>
              </a:rPr>
              <a:t>: Se sabe cuántas llamadas ha contestado un telefonista</a:t>
            </a:r>
          </a:p>
          <a:p>
            <a:pPr marL="273050" indent="-273050" algn="l" eaLnBrk="1" hangingPunct="1">
              <a:spcBef>
                <a:spcPct val="20000"/>
              </a:spcBef>
              <a:buClr>
                <a:schemeClr val="accent1"/>
              </a:buClr>
              <a:buSzPct val="85000"/>
              <a:buFont typeface="Wingdings 2" pitchFamily="18" charset="2"/>
              <a:buChar char=""/>
            </a:pPr>
            <a:r>
              <a:rPr lang="es-ES" b="0" u="sng" dirty="0">
                <a:latin typeface="+mn-lt"/>
              </a:rPr>
              <a:t>Desventajas</a:t>
            </a:r>
            <a:r>
              <a:rPr lang="es-ES" b="0" dirty="0">
                <a:latin typeface="+mn-lt"/>
              </a:rPr>
              <a:t>: </a:t>
            </a:r>
            <a:br>
              <a:rPr lang="es-ES" b="0" dirty="0">
                <a:latin typeface="+mn-lt"/>
              </a:rPr>
            </a:br>
            <a:r>
              <a:rPr lang="es-ES" b="0" dirty="0">
                <a:latin typeface="+mn-lt"/>
              </a:rPr>
              <a:t>i) Puede haber una asignación excesiva del riesgo al trabajador (</a:t>
            </a:r>
            <a:r>
              <a:rPr lang="es-ES" b="0" dirty="0" err="1">
                <a:latin typeface="+mn-lt"/>
              </a:rPr>
              <a:t>ej</a:t>
            </a:r>
            <a:r>
              <a:rPr lang="es-ES" b="0" dirty="0">
                <a:latin typeface="+mn-lt"/>
              </a:rPr>
              <a:t>: remuneración puede disminuir mucho en caso de crisis)</a:t>
            </a:r>
          </a:p>
          <a:p>
            <a:pPr marL="547688" lvl="1" indent="-273050" algn="l" eaLnBrk="1" hangingPunct="1">
              <a:spcBef>
                <a:spcPct val="20000"/>
              </a:spcBef>
              <a:buClr>
                <a:schemeClr val="accent2"/>
              </a:buClr>
              <a:buSzPct val="70000"/>
            </a:pPr>
            <a:r>
              <a:rPr lang="es-ES" b="0" dirty="0">
                <a:latin typeface="+mn-lt"/>
              </a:rPr>
              <a:t>ii) Oportunismos de otro tipo (</a:t>
            </a:r>
            <a:r>
              <a:rPr lang="es-ES" b="0" dirty="0" err="1">
                <a:latin typeface="+mn-lt"/>
              </a:rPr>
              <a:t>ej</a:t>
            </a:r>
            <a:r>
              <a:rPr lang="es-ES" b="0" dirty="0">
                <a:latin typeface="+mn-lt"/>
              </a:rPr>
              <a:t>: el telefonista puede no responder las llamadas con la debida calidad)</a:t>
            </a:r>
          </a:p>
        </p:txBody>
      </p:sp>
    </p:spTree>
    <p:extLst>
      <p:ext uri="{BB962C8B-B14F-4D97-AF65-F5344CB8AC3E}">
        <p14:creationId xmlns:p14="http://schemas.microsoft.com/office/powerpoint/2010/main" val="8347464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1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010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010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010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010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010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010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6" name="Content Placeholder 2"/>
          <p:cNvSpPr>
            <a:spLocks/>
          </p:cNvSpPr>
          <p:nvPr/>
        </p:nvSpPr>
        <p:spPr bwMode="auto">
          <a:xfrm>
            <a:off x="990600" y="1371600"/>
            <a:ext cx="4495800" cy="4572000"/>
          </a:xfrm>
          <a:prstGeom prst="rect">
            <a:avLst/>
          </a:prstGeom>
          <a:noFill/>
          <a:ln w="9525">
            <a:noFill/>
            <a:miter lim="800000"/>
            <a:headEnd/>
            <a:tailEnd/>
          </a:ln>
        </p:spPr>
        <p:txBody>
          <a:bodyPr/>
          <a:lstStyle/>
          <a:p>
            <a:pPr marL="273050" indent="-273050" algn="l" eaLnBrk="1" hangingPunct="1">
              <a:spcBef>
                <a:spcPct val="20000"/>
              </a:spcBef>
              <a:buClr>
                <a:schemeClr val="accent1"/>
              </a:buClr>
              <a:buSzPct val="170000"/>
            </a:pPr>
            <a:endParaRPr lang="es-ES" b="0" dirty="0"/>
          </a:p>
          <a:p>
            <a:pPr marL="273050" indent="-273050" algn="l" eaLnBrk="1" hangingPunct="1">
              <a:spcBef>
                <a:spcPct val="20000"/>
              </a:spcBef>
              <a:buClr>
                <a:schemeClr val="accent1"/>
              </a:buClr>
              <a:buSzPct val="170000"/>
              <a:buFont typeface="Georgia" pitchFamily="18" charset="0"/>
              <a:buChar char="•"/>
            </a:pPr>
            <a:r>
              <a:rPr lang="es-ES" sz="2000" b="0" dirty="0">
                <a:latin typeface="+mn-lt"/>
              </a:rPr>
              <a:t>En las empresas:</a:t>
            </a:r>
          </a:p>
          <a:p>
            <a:pPr marL="547688" lvl="1" indent="-273050" algn="l" eaLnBrk="1" hangingPunct="1">
              <a:spcBef>
                <a:spcPct val="20000"/>
              </a:spcBef>
              <a:buClr>
                <a:schemeClr val="accent2"/>
              </a:buClr>
              <a:buSzPct val="70000"/>
              <a:buFont typeface="Wingdings" pitchFamily="2" charset="2"/>
              <a:buChar char=""/>
            </a:pPr>
            <a:r>
              <a:rPr lang="es-ES" sz="2000" b="0" dirty="0">
                <a:latin typeface="+mn-lt"/>
              </a:rPr>
              <a:t>Cuando la empresa </a:t>
            </a:r>
            <a:r>
              <a:rPr lang="es-ES" sz="2000" b="0" dirty="0" err="1">
                <a:latin typeface="+mn-lt"/>
              </a:rPr>
              <a:t>Safelite</a:t>
            </a:r>
            <a:r>
              <a:rPr lang="es-ES" sz="2000" b="0" dirty="0">
                <a:latin typeface="+mn-lt"/>
              </a:rPr>
              <a:t> pasó de pagar por hora a pagar a sus trabajadores por cristal de coche cambiado, su productividad incrementó 44% (</a:t>
            </a:r>
            <a:r>
              <a:rPr lang="es-ES" sz="2000" b="0" dirty="0" err="1">
                <a:latin typeface="+mn-lt"/>
              </a:rPr>
              <a:t>Lazear</a:t>
            </a:r>
            <a:r>
              <a:rPr lang="es-ES" sz="2000" b="0" dirty="0">
                <a:latin typeface="+mn-lt"/>
              </a:rPr>
              <a:t>, 2000)</a:t>
            </a:r>
          </a:p>
          <a:p>
            <a:pPr marL="274638" lvl="1" algn="l" eaLnBrk="1" hangingPunct="1">
              <a:spcBef>
                <a:spcPct val="20000"/>
              </a:spcBef>
              <a:buClr>
                <a:schemeClr val="accent2"/>
              </a:buClr>
              <a:buSzPct val="70000"/>
            </a:pPr>
            <a:endParaRPr lang="es-ES" sz="2000" dirty="0">
              <a:latin typeface="+mn-lt"/>
            </a:endParaRPr>
          </a:p>
          <a:p>
            <a:pPr marL="274638" lvl="1" algn="l" eaLnBrk="1" hangingPunct="1">
              <a:spcBef>
                <a:spcPct val="20000"/>
              </a:spcBef>
              <a:buClr>
                <a:schemeClr val="accent2"/>
              </a:buClr>
              <a:buSzPct val="70000"/>
            </a:pPr>
            <a:endParaRPr lang="es-ES" sz="2000" b="0" dirty="0">
              <a:latin typeface="+mn-lt"/>
            </a:endParaRPr>
          </a:p>
          <a:p>
            <a:pPr marL="547688" lvl="1" indent="-273050" algn="l" eaLnBrk="1" hangingPunct="1">
              <a:spcBef>
                <a:spcPct val="20000"/>
              </a:spcBef>
              <a:buClr>
                <a:schemeClr val="accent2"/>
              </a:buClr>
              <a:buSzPct val="70000"/>
              <a:buFont typeface="Wingdings" pitchFamily="2" charset="2"/>
              <a:buChar char=""/>
            </a:pPr>
            <a:r>
              <a:rPr lang="es-ES" sz="2000" b="0" dirty="0">
                <a:latin typeface="+mn-lt"/>
              </a:rPr>
              <a:t>Medios de comunicación: número de lectores, ranking de noticias no leídas. ¿Posibles efectos no deseados?</a:t>
            </a:r>
          </a:p>
          <a:p>
            <a:pPr marL="547688" lvl="1" indent="-273050" algn="l" eaLnBrk="1" hangingPunct="1">
              <a:spcBef>
                <a:spcPct val="20000"/>
              </a:spcBef>
              <a:buClr>
                <a:schemeClr val="accent2"/>
              </a:buClr>
              <a:buSzPct val="70000"/>
              <a:buFont typeface="Wingdings" pitchFamily="2" charset="2"/>
              <a:buNone/>
            </a:pPr>
            <a:endParaRPr lang="es-ES" b="0" dirty="0"/>
          </a:p>
          <a:p>
            <a:pPr marL="273050" indent="-273050" algn="l" eaLnBrk="1" hangingPunct="1">
              <a:spcBef>
                <a:spcPct val="20000"/>
              </a:spcBef>
              <a:buClr>
                <a:schemeClr val="accent1"/>
              </a:buClr>
              <a:buSzPct val="170000"/>
              <a:buFont typeface="Georgia" pitchFamily="18" charset="0"/>
              <a:buNone/>
            </a:pPr>
            <a:endParaRPr lang="es-ES" b="0" dirty="0"/>
          </a:p>
        </p:txBody>
      </p:sp>
      <p:pic>
        <p:nvPicPr>
          <p:cNvPr id="6" name="5 Imagen"/>
          <p:cNvPicPr>
            <a:picLocks noChangeAspect="1" noChangeArrowheads="1"/>
          </p:cNvPicPr>
          <p:nvPr/>
        </p:nvPicPr>
        <p:blipFill>
          <a:blip r:embed="rId3" cstate="print"/>
          <a:srcRect l="45583" t="54449" r="31154" b="4449"/>
          <a:stretch>
            <a:fillRect/>
          </a:stretch>
        </p:blipFill>
        <p:spPr bwMode="auto">
          <a:xfrm>
            <a:off x="5867400" y="4191000"/>
            <a:ext cx="2971800" cy="2209800"/>
          </a:xfrm>
          <a:prstGeom prst="rect">
            <a:avLst/>
          </a:prstGeom>
          <a:noFill/>
          <a:ln w="9525">
            <a:noFill/>
            <a:miter lim="800000"/>
            <a:headEnd/>
            <a:tailEnd/>
          </a:ln>
        </p:spPr>
      </p:pic>
      <p:sp>
        <p:nvSpPr>
          <p:cNvPr id="39942" name="7 Rectángulo"/>
          <p:cNvSpPr>
            <a:spLocks noChangeArrowheads="1"/>
          </p:cNvSpPr>
          <p:nvPr/>
        </p:nvSpPr>
        <p:spPr bwMode="auto">
          <a:xfrm>
            <a:off x="7162800" y="4191000"/>
            <a:ext cx="1676400" cy="304800"/>
          </a:xfrm>
          <a:prstGeom prst="rect">
            <a:avLst/>
          </a:prstGeom>
          <a:solidFill>
            <a:schemeClr val="bg1"/>
          </a:solidFill>
          <a:ln w="9525" algn="ctr">
            <a:noFill/>
            <a:round/>
            <a:headEnd/>
            <a:tailEnd/>
          </a:ln>
        </p:spPr>
        <p:txBody>
          <a:bodyPr wrap="none" anchor="ctr"/>
          <a:lstStyle/>
          <a:p>
            <a:pPr defTabSz="914400"/>
            <a:endParaRPr lang="es-ES"/>
          </a:p>
        </p:txBody>
      </p:sp>
      <p:pic>
        <p:nvPicPr>
          <p:cNvPr id="61442" name="Picture 2" descr="Image result for glass car rep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112" y="205740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27584" y="332656"/>
            <a:ext cx="7313613" cy="1143000"/>
          </a:xfrm>
          <a:prstGeom prst="rect">
            <a:avLst/>
          </a:prstGeom>
        </p:spPr>
        <p:txBody>
          <a:bodyPr vert="horz" wrap="square" lIns="90000" tIns="46800" rIns="90000" bIns="46800" numCol="1" anchor="ctr" anchorCtr="0" compatLnSpc="1">
            <a:prstTxWarp prst="textNoShape">
              <a:avLst/>
            </a:prstTxWarp>
            <a:normAutofit/>
          </a:bodyPr>
          <a:lstStyle>
            <a:lvl1pPr algn="l" rtl="0" eaLnBrk="0" fontAlgn="base" hangingPunct="0">
              <a:spcBef>
                <a:spcPct val="0"/>
              </a:spcBef>
              <a:spcAft>
                <a:spcPct val="0"/>
              </a:spcAft>
              <a:defRPr sz="3200" b="1" kern="1200">
                <a:solidFill>
                  <a:srgbClr val="278DA5"/>
                </a:solidFill>
                <a:effectLst>
                  <a:outerShdw blurRad="31750" dist="25400" dir="5400000" algn="tl" rotWithShape="0">
                    <a:srgbClr val="000000">
                      <a:alpha val="25000"/>
                    </a:srgbClr>
                  </a:outerShdw>
                </a:effectLst>
                <a:latin typeface="Arial" pitchFamily="34" charset="0"/>
                <a:ea typeface="+mj-ea"/>
                <a:cs typeface="+mj-cs"/>
              </a:defRPr>
            </a:lvl1pPr>
            <a:lvl2pPr algn="l" rtl="0" eaLnBrk="0" fontAlgn="base" hangingPunct="0">
              <a:spcBef>
                <a:spcPct val="0"/>
              </a:spcBef>
              <a:spcAft>
                <a:spcPct val="0"/>
              </a:spcAft>
              <a:defRPr sz="3200" b="1">
                <a:solidFill>
                  <a:srgbClr val="278DA5"/>
                </a:solidFill>
                <a:latin typeface="Arial" pitchFamily="34" charset="0"/>
              </a:defRPr>
            </a:lvl2pPr>
            <a:lvl3pPr algn="l" rtl="0" eaLnBrk="0" fontAlgn="base" hangingPunct="0">
              <a:spcBef>
                <a:spcPct val="0"/>
              </a:spcBef>
              <a:spcAft>
                <a:spcPct val="0"/>
              </a:spcAft>
              <a:defRPr sz="3200" b="1">
                <a:solidFill>
                  <a:srgbClr val="278DA5"/>
                </a:solidFill>
                <a:latin typeface="Arial" pitchFamily="34" charset="0"/>
              </a:defRPr>
            </a:lvl3pPr>
            <a:lvl4pPr algn="l" rtl="0" eaLnBrk="0" fontAlgn="base" hangingPunct="0">
              <a:spcBef>
                <a:spcPct val="0"/>
              </a:spcBef>
              <a:spcAft>
                <a:spcPct val="0"/>
              </a:spcAft>
              <a:defRPr sz="3200" b="1">
                <a:solidFill>
                  <a:srgbClr val="278DA5"/>
                </a:solidFill>
                <a:latin typeface="Arial" pitchFamily="34" charset="0"/>
              </a:defRPr>
            </a:lvl4pPr>
            <a:lvl5pPr algn="l" rtl="0" eaLnBrk="0" fontAlgn="base" hangingPunct="0">
              <a:spcBef>
                <a:spcPct val="0"/>
              </a:spcBef>
              <a:spcAft>
                <a:spcPct val="0"/>
              </a:spcAft>
              <a:defRPr sz="3200" b="1">
                <a:solidFill>
                  <a:srgbClr val="278DA5"/>
                </a:solidFill>
                <a:latin typeface="Arial"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hangingPunct="1"/>
            <a:r>
              <a:rPr lang="en-US" sz="2800" b="0" dirty="0" err="1">
                <a:solidFill>
                  <a:srgbClr val="009999"/>
                </a:solidFill>
                <a:latin typeface="Times New Roman" pitchFamily="18" charset="0"/>
                <a:ea typeface="+mn-ea"/>
                <a:cs typeface="+mn-cs"/>
              </a:rPr>
              <a:t>Ejemplos</a:t>
            </a:r>
            <a:r>
              <a:rPr lang="en-US" sz="2800" b="0" dirty="0">
                <a:solidFill>
                  <a:srgbClr val="009999"/>
                </a:solidFill>
                <a:latin typeface="Times New Roman" pitchFamily="18" charset="0"/>
                <a:ea typeface="+mn-ea"/>
                <a:cs typeface="+mn-cs"/>
              </a:rPr>
              <a:t> de </a:t>
            </a:r>
            <a:r>
              <a:rPr lang="en-US" sz="2800" b="0" dirty="0" err="1">
                <a:solidFill>
                  <a:srgbClr val="009999"/>
                </a:solidFill>
                <a:latin typeface="Times New Roman" pitchFamily="18" charset="0"/>
                <a:ea typeface="+mn-ea"/>
                <a:cs typeface="+mn-cs"/>
              </a:rPr>
              <a:t>indicadores</a:t>
            </a:r>
            <a:r>
              <a:rPr lang="en-US" sz="2800" b="0" dirty="0">
                <a:solidFill>
                  <a:srgbClr val="009999"/>
                </a:solidFill>
                <a:latin typeface="Times New Roman" pitchFamily="18" charset="0"/>
                <a:ea typeface="+mn-ea"/>
                <a:cs typeface="+mn-cs"/>
              </a:rPr>
              <a:t> de </a:t>
            </a:r>
            <a:br>
              <a:rPr lang="en-US" sz="2800" b="0" dirty="0">
                <a:solidFill>
                  <a:srgbClr val="009999"/>
                </a:solidFill>
                <a:latin typeface="Times New Roman" pitchFamily="18" charset="0"/>
                <a:ea typeface="+mn-ea"/>
                <a:cs typeface="+mn-cs"/>
              </a:rPr>
            </a:br>
            <a:r>
              <a:rPr lang="en-US" sz="2800" b="0" dirty="0" err="1">
                <a:solidFill>
                  <a:srgbClr val="009999"/>
                </a:solidFill>
                <a:latin typeface="Times New Roman" pitchFamily="18" charset="0"/>
                <a:ea typeface="+mn-ea"/>
                <a:cs typeface="+mn-cs"/>
              </a:rPr>
              <a:t>rendimiento</a:t>
            </a:r>
            <a:r>
              <a:rPr lang="en-US" sz="2800" b="0" dirty="0">
                <a:solidFill>
                  <a:srgbClr val="009999"/>
                </a:solidFill>
                <a:latin typeface="Times New Roman" pitchFamily="18" charset="0"/>
                <a:ea typeface="+mn-ea"/>
                <a:cs typeface="+mn-cs"/>
              </a:rPr>
              <a:t> (I)</a:t>
            </a:r>
          </a:p>
        </p:txBody>
      </p:sp>
    </p:spTree>
    <p:extLst>
      <p:ext uri="{BB962C8B-B14F-4D97-AF65-F5344CB8AC3E}">
        <p14:creationId xmlns:p14="http://schemas.microsoft.com/office/powerpoint/2010/main" val="337498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7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7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79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a:xfrm>
            <a:off x="838200" y="304800"/>
            <a:ext cx="7313613" cy="1143000"/>
          </a:xfrm>
        </p:spPr>
        <p:txBody>
          <a:bodyPr lIns="90000" tIns="46800" rIns="90000" bIns="46800">
            <a:normAutofit/>
          </a:bodyPr>
          <a:lstStyle/>
          <a:p>
            <a:pPr eaLnBrk="1" hangingPunct="1"/>
            <a:r>
              <a:rPr lang="en-US" sz="2800" b="0" dirty="0" err="1">
                <a:solidFill>
                  <a:srgbClr val="009999"/>
                </a:solidFill>
                <a:latin typeface="Times New Roman" pitchFamily="18" charset="0"/>
                <a:ea typeface="+mn-ea"/>
                <a:cs typeface="+mn-cs"/>
              </a:rPr>
              <a:t>Ejemplos</a:t>
            </a:r>
            <a:r>
              <a:rPr lang="en-US" sz="2800" b="0" dirty="0">
                <a:solidFill>
                  <a:srgbClr val="009999"/>
                </a:solidFill>
                <a:latin typeface="Times New Roman" pitchFamily="18" charset="0"/>
                <a:ea typeface="+mn-ea"/>
                <a:cs typeface="+mn-cs"/>
              </a:rPr>
              <a:t> de </a:t>
            </a:r>
            <a:r>
              <a:rPr lang="en-US" sz="2800" b="0" dirty="0" err="1">
                <a:solidFill>
                  <a:srgbClr val="009999"/>
                </a:solidFill>
                <a:latin typeface="Times New Roman" pitchFamily="18" charset="0"/>
                <a:ea typeface="+mn-ea"/>
                <a:cs typeface="+mn-cs"/>
              </a:rPr>
              <a:t>indicadores</a:t>
            </a:r>
            <a:r>
              <a:rPr lang="en-US" sz="2800" b="0" dirty="0">
                <a:solidFill>
                  <a:srgbClr val="009999"/>
                </a:solidFill>
                <a:latin typeface="Times New Roman" pitchFamily="18" charset="0"/>
                <a:ea typeface="+mn-ea"/>
                <a:cs typeface="+mn-cs"/>
              </a:rPr>
              <a:t> de </a:t>
            </a:r>
            <a:br>
              <a:rPr lang="en-US" sz="2800" b="0" dirty="0">
                <a:solidFill>
                  <a:srgbClr val="009999"/>
                </a:solidFill>
                <a:latin typeface="Times New Roman" pitchFamily="18" charset="0"/>
                <a:ea typeface="+mn-ea"/>
                <a:cs typeface="+mn-cs"/>
              </a:rPr>
            </a:br>
            <a:r>
              <a:rPr lang="en-US" sz="2800" b="0" dirty="0" err="1">
                <a:solidFill>
                  <a:srgbClr val="009999"/>
                </a:solidFill>
                <a:latin typeface="Times New Roman" pitchFamily="18" charset="0"/>
                <a:ea typeface="+mn-ea"/>
                <a:cs typeface="+mn-cs"/>
              </a:rPr>
              <a:t>rendimiento</a:t>
            </a:r>
            <a:r>
              <a:rPr lang="en-US" sz="2800" b="0" dirty="0">
                <a:solidFill>
                  <a:srgbClr val="009999"/>
                </a:solidFill>
                <a:latin typeface="Times New Roman" pitchFamily="18" charset="0"/>
                <a:ea typeface="+mn-ea"/>
                <a:cs typeface="+mn-cs"/>
              </a:rPr>
              <a:t> (II)</a:t>
            </a:r>
          </a:p>
        </p:txBody>
      </p:sp>
      <p:sp>
        <p:nvSpPr>
          <p:cNvPr id="417796" name="Content Placeholder 2"/>
          <p:cNvSpPr>
            <a:spLocks/>
          </p:cNvSpPr>
          <p:nvPr/>
        </p:nvSpPr>
        <p:spPr bwMode="auto">
          <a:xfrm>
            <a:off x="990600" y="1371600"/>
            <a:ext cx="7924800" cy="4572000"/>
          </a:xfrm>
          <a:prstGeom prst="rect">
            <a:avLst/>
          </a:prstGeom>
          <a:noFill/>
          <a:ln w="9525">
            <a:noFill/>
            <a:miter lim="800000"/>
            <a:headEnd/>
            <a:tailEnd/>
          </a:ln>
        </p:spPr>
        <p:txBody>
          <a:bodyPr/>
          <a:lstStyle/>
          <a:p>
            <a:pPr marL="273050" indent="-273050" algn="l" eaLnBrk="1" hangingPunct="1">
              <a:spcBef>
                <a:spcPct val="20000"/>
              </a:spcBef>
              <a:buClr>
                <a:schemeClr val="accent1"/>
              </a:buClr>
              <a:buSzPct val="170000"/>
            </a:pPr>
            <a:endParaRPr lang="es-ES" sz="2000" b="0" dirty="0">
              <a:latin typeface="+mn-lt"/>
            </a:endParaRPr>
          </a:p>
          <a:p>
            <a:pPr marL="273050" indent="-273050" algn="l" eaLnBrk="1" hangingPunct="1">
              <a:spcBef>
                <a:spcPct val="20000"/>
              </a:spcBef>
              <a:buClr>
                <a:schemeClr val="accent1"/>
              </a:buClr>
              <a:buSzPct val="170000"/>
              <a:buFont typeface="Georgia" pitchFamily="18" charset="0"/>
              <a:buChar char="•"/>
            </a:pPr>
            <a:r>
              <a:rPr lang="es-ES" sz="2000" b="0" dirty="0">
                <a:latin typeface="+mn-lt"/>
              </a:rPr>
              <a:t>En la investigación académica:</a:t>
            </a:r>
          </a:p>
          <a:p>
            <a:pPr marL="547688" lvl="1" indent="-273050" algn="l" eaLnBrk="1" hangingPunct="1">
              <a:spcBef>
                <a:spcPct val="20000"/>
              </a:spcBef>
              <a:buClr>
                <a:schemeClr val="accent2"/>
              </a:buClr>
              <a:buSzPct val="70000"/>
              <a:buFont typeface="Wingdings" pitchFamily="2" charset="2"/>
              <a:buChar char=""/>
            </a:pPr>
            <a:r>
              <a:rPr lang="es-ES" sz="2000" b="0" dirty="0">
                <a:latin typeface="+mn-lt"/>
              </a:rPr>
              <a:t>Número de publicaciones ponderadas por la calidad de la revista académica</a:t>
            </a:r>
          </a:p>
          <a:p>
            <a:pPr marL="547688" lvl="1" indent="-273050" algn="l" eaLnBrk="1" hangingPunct="1">
              <a:spcBef>
                <a:spcPct val="20000"/>
              </a:spcBef>
              <a:buClr>
                <a:schemeClr val="accent2"/>
              </a:buClr>
              <a:buSzPct val="70000"/>
              <a:buFont typeface="Wingdings" pitchFamily="2" charset="2"/>
              <a:buChar char=""/>
            </a:pPr>
            <a:r>
              <a:rPr lang="es-ES" sz="2000" b="0" dirty="0">
                <a:latin typeface="+mn-lt"/>
              </a:rPr>
              <a:t>Citaciones por otros artículos</a:t>
            </a:r>
            <a:br>
              <a:rPr lang="es-ES" sz="2000" b="0" dirty="0">
                <a:latin typeface="+mn-lt"/>
              </a:rPr>
            </a:br>
            <a:r>
              <a:rPr lang="es-ES" sz="2000" b="0" dirty="0" err="1">
                <a:latin typeface="+mn-lt"/>
              </a:rPr>
              <a:t>Ej</a:t>
            </a:r>
            <a:r>
              <a:rPr lang="es-ES" sz="2000" b="0" dirty="0">
                <a:latin typeface="+mn-lt"/>
              </a:rPr>
              <a:t>: ranking de economistas más citados</a:t>
            </a:r>
          </a:p>
          <a:p>
            <a:pPr marL="274638" lvl="1" algn="l" eaLnBrk="1" hangingPunct="1">
              <a:spcBef>
                <a:spcPct val="20000"/>
              </a:spcBef>
              <a:buClr>
                <a:schemeClr val="accent2"/>
              </a:buClr>
              <a:buSzPct val="70000"/>
            </a:pPr>
            <a:r>
              <a:rPr lang="es-ES" sz="2000" b="0" dirty="0">
                <a:latin typeface="+mn-lt"/>
              </a:rPr>
              <a:t>	</a:t>
            </a:r>
            <a:r>
              <a:rPr lang="es-ES" sz="2000" b="0" dirty="0">
                <a:latin typeface="+mn-lt"/>
                <a:hlinkClick r:id="rId3"/>
              </a:rPr>
              <a:t>https://ideas.repec.org/top/top.person.nbcites.html</a:t>
            </a:r>
            <a:endParaRPr lang="es-ES" sz="2000" b="0" dirty="0">
              <a:latin typeface="+mn-lt"/>
            </a:endParaRPr>
          </a:p>
          <a:p>
            <a:pPr marL="274638" lvl="1" algn="l" eaLnBrk="1" hangingPunct="1">
              <a:spcBef>
                <a:spcPct val="20000"/>
              </a:spcBef>
              <a:buClr>
                <a:schemeClr val="accent2"/>
              </a:buClr>
              <a:buSzPct val="70000"/>
            </a:pPr>
            <a:r>
              <a:rPr lang="es-ES" sz="2000" dirty="0">
                <a:latin typeface="+mn-lt"/>
              </a:rPr>
              <a:t>          https://scholar.google.es/citations?user=d_aOWCkAAAAJ</a:t>
            </a:r>
            <a:endParaRPr lang="es-ES" sz="2000" b="0" dirty="0">
              <a:latin typeface="+mn-lt"/>
            </a:endParaRPr>
          </a:p>
          <a:p>
            <a:pPr marL="273050" indent="-273050" algn="l" eaLnBrk="1" hangingPunct="1">
              <a:spcBef>
                <a:spcPct val="20000"/>
              </a:spcBef>
              <a:buClr>
                <a:schemeClr val="accent1"/>
              </a:buClr>
              <a:buSzPct val="170000"/>
              <a:buFont typeface="Georgia" pitchFamily="18" charset="0"/>
              <a:buChar char="•"/>
            </a:pPr>
            <a:r>
              <a:rPr lang="es-ES" sz="2000" b="0" dirty="0">
                <a:latin typeface="+mn-lt"/>
              </a:rPr>
              <a:t>Sectores donde todavía complejo: médicos, jueces, policías</a:t>
            </a:r>
          </a:p>
          <a:p>
            <a:pPr marL="547688" lvl="1" indent="-273050" algn="l" eaLnBrk="1" hangingPunct="1">
              <a:spcBef>
                <a:spcPct val="20000"/>
              </a:spcBef>
              <a:buClr>
                <a:schemeClr val="accent2"/>
              </a:buClr>
              <a:buSzPct val="70000"/>
              <a:buFont typeface="Wingdings" pitchFamily="2" charset="2"/>
              <a:buChar char=""/>
            </a:pPr>
            <a:r>
              <a:rPr lang="es-ES" sz="2000" b="0" dirty="0" err="1">
                <a:latin typeface="+mn-lt"/>
              </a:rPr>
              <a:t>Ej</a:t>
            </a:r>
            <a:r>
              <a:rPr lang="es-ES" sz="2000" b="0" dirty="0">
                <a:latin typeface="+mn-lt"/>
              </a:rPr>
              <a:t>: Sistemas de incentivos en los Centros de Atención Primaria (CAP) de Cataluña. </a:t>
            </a:r>
          </a:p>
          <a:p>
            <a:pPr marL="547688" lvl="1" indent="-273050" algn="l" eaLnBrk="1" hangingPunct="1">
              <a:spcBef>
                <a:spcPct val="20000"/>
              </a:spcBef>
              <a:buClr>
                <a:schemeClr val="accent2"/>
              </a:buClr>
              <a:buSzPct val="70000"/>
              <a:buFont typeface="Wingdings" pitchFamily="2" charset="2"/>
              <a:buChar char=""/>
            </a:pPr>
            <a:r>
              <a:rPr lang="es-ES" sz="2000" b="0" dirty="0" err="1">
                <a:latin typeface="+mn-lt"/>
              </a:rPr>
              <a:t>Ej</a:t>
            </a:r>
            <a:r>
              <a:rPr lang="es-ES" sz="2000" b="0" dirty="0">
                <a:latin typeface="+mn-lt"/>
              </a:rPr>
              <a:t>: ¿Jueces?  </a:t>
            </a:r>
            <a:r>
              <a:rPr lang="es-ES" sz="2000" b="0" dirty="0">
                <a:latin typeface="+mn-lt"/>
                <a:hlinkClick r:id="rId4"/>
              </a:rPr>
              <a:t>http://www.therobingroom.com/</a:t>
            </a:r>
            <a:r>
              <a:rPr lang="es-ES" sz="2000" dirty="0">
                <a:latin typeface="+mn-lt"/>
              </a:rPr>
              <a:t> </a:t>
            </a:r>
            <a:endParaRPr lang="es-ES" sz="2000" b="0" dirty="0">
              <a:latin typeface="+mn-lt"/>
            </a:endParaRPr>
          </a:p>
          <a:p>
            <a:pPr marL="273050" indent="-273050" algn="l" eaLnBrk="1" hangingPunct="1">
              <a:spcBef>
                <a:spcPct val="20000"/>
              </a:spcBef>
              <a:buClr>
                <a:schemeClr val="accent1"/>
              </a:buClr>
              <a:buSzPct val="170000"/>
              <a:buFont typeface="Georgia" pitchFamily="18" charset="0"/>
              <a:buNone/>
            </a:pPr>
            <a:endParaRPr lang="es-ES" b="0" dirty="0"/>
          </a:p>
        </p:txBody>
      </p:sp>
    </p:spTree>
    <p:extLst>
      <p:ext uri="{BB962C8B-B14F-4D97-AF65-F5344CB8AC3E}">
        <p14:creationId xmlns:p14="http://schemas.microsoft.com/office/powerpoint/2010/main" val="13626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7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7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7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779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779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779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779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779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Title 1"/>
          <p:cNvSpPr>
            <a:spLocks noGrp="1"/>
          </p:cNvSpPr>
          <p:nvPr>
            <p:ph type="title" idx="4294967295"/>
          </p:nvPr>
        </p:nvSpPr>
        <p:spPr>
          <a:xfrm>
            <a:off x="762000" y="304800"/>
            <a:ext cx="7389813" cy="1143000"/>
          </a:xfrm>
        </p:spPr>
        <p:txBody>
          <a:bodyPr lIns="90000" tIns="46800" rIns="90000" bIns="46800">
            <a:normAutofit/>
          </a:bodyPr>
          <a:lstStyle/>
          <a:p>
            <a:pPr eaLnBrk="1" hangingPunct="1"/>
            <a:r>
              <a:rPr lang="en-US" sz="2800" b="0" dirty="0" err="1">
                <a:solidFill>
                  <a:srgbClr val="009999"/>
                </a:solidFill>
                <a:latin typeface="Times New Roman" pitchFamily="18" charset="0"/>
                <a:ea typeface="+mn-ea"/>
                <a:cs typeface="+mn-cs"/>
              </a:rPr>
              <a:t>Ejemplo</a:t>
            </a:r>
            <a:r>
              <a:rPr lang="en-US" sz="2800" b="0" dirty="0">
                <a:solidFill>
                  <a:srgbClr val="009999"/>
                </a:solidFill>
                <a:latin typeface="Times New Roman" pitchFamily="18" charset="0"/>
                <a:ea typeface="+mn-ea"/>
                <a:cs typeface="+mn-cs"/>
              </a:rPr>
              <a:t> </a:t>
            </a:r>
            <a:r>
              <a:rPr lang="en-US" sz="2800" b="0" dirty="0" err="1">
                <a:solidFill>
                  <a:srgbClr val="009999"/>
                </a:solidFill>
                <a:latin typeface="Times New Roman" pitchFamily="18" charset="0"/>
                <a:ea typeface="+mn-ea"/>
                <a:cs typeface="+mn-cs"/>
              </a:rPr>
              <a:t>práctico</a:t>
            </a:r>
            <a:r>
              <a:rPr lang="en-US" sz="2800" b="0" dirty="0">
                <a:solidFill>
                  <a:srgbClr val="009999"/>
                </a:solidFill>
                <a:latin typeface="Times New Roman" pitchFamily="18" charset="0"/>
                <a:ea typeface="+mn-ea"/>
                <a:cs typeface="+mn-cs"/>
              </a:rPr>
              <a:t>: </a:t>
            </a:r>
            <a:r>
              <a:rPr lang="en-US" sz="2800" b="0" dirty="0" err="1">
                <a:solidFill>
                  <a:srgbClr val="009999"/>
                </a:solidFill>
                <a:latin typeface="Times New Roman" pitchFamily="18" charset="0"/>
                <a:ea typeface="+mn-ea"/>
                <a:cs typeface="+mn-cs"/>
              </a:rPr>
              <a:t>comerciales</a:t>
            </a:r>
            <a:r>
              <a:rPr lang="en-US" sz="2800" b="0" dirty="0">
                <a:solidFill>
                  <a:srgbClr val="009999"/>
                </a:solidFill>
                <a:latin typeface="Times New Roman" pitchFamily="18" charset="0"/>
                <a:ea typeface="+mn-ea"/>
                <a:cs typeface="+mn-cs"/>
              </a:rPr>
              <a:t> </a:t>
            </a:r>
            <a:br>
              <a:rPr lang="en-US" sz="2800" b="0" dirty="0">
                <a:solidFill>
                  <a:srgbClr val="009999"/>
                </a:solidFill>
                <a:latin typeface="Times New Roman" pitchFamily="18" charset="0"/>
                <a:ea typeface="+mn-ea"/>
                <a:cs typeface="+mn-cs"/>
              </a:rPr>
            </a:br>
            <a:r>
              <a:rPr lang="en-US" sz="2800" b="0" dirty="0" err="1">
                <a:solidFill>
                  <a:srgbClr val="009999"/>
                </a:solidFill>
                <a:latin typeface="Times New Roman" pitchFamily="18" charset="0"/>
                <a:ea typeface="+mn-ea"/>
                <a:cs typeface="+mn-cs"/>
              </a:rPr>
              <a:t>tarjetas</a:t>
            </a:r>
            <a:r>
              <a:rPr lang="en-US" sz="2800" b="0" dirty="0">
                <a:solidFill>
                  <a:srgbClr val="009999"/>
                </a:solidFill>
                <a:latin typeface="Times New Roman" pitchFamily="18" charset="0"/>
                <a:ea typeface="+mn-ea"/>
                <a:cs typeface="+mn-cs"/>
              </a:rPr>
              <a:t> de </a:t>
            </a:r>
            <a:r>
              <a:rPr lang="en-US" sz="2800" b="0" dirty="0" err="1">
                <a:solidFill>
                  <a:srgbClr val="009999"/>
                </a:solidFill>
                <a:latin typeface="Times New Roman" pitchFamily="18" charset="0"/>
                <a:ea typeface="+mn-ea"/>
                <a:cs typeface="+mn-cs"/>
              </a:rPr>
              <a:t>crédito</a:t>
            </a:r>
            <a:endParaRPr lang="en-US" sz="2800" b="0" dirty="0">
              <a:solidFill>
                <a:srgbClr val="009999"/>
              </a:solidFill>
              <a:latin typeface="Times New Roman" pitchFamily="18" charset="0"/>
              <a:ea typeface="+mn-ea"/>
              <a:cs typeface="+mn-cs"/>
            </a:endParaRPr>
          </a:p>
        </p:txBody>
      </p:sp>
      <p:sp>
        <p:nvSpPr>
          <p:cNvPr id="417796" name="Content Placeholder 2"/>
          <p:cNvSpPr>
            <a:spLocks/>
          </p:cNvSpPr>
          <p:nvPr/>
        </p:nvSpPr>
        <p:spPr bwMode="auto">
          <a:xfrm>
            <a:off x="990600" y="1676401"/>
            <a:ext cx="7924800" cy="4267199"/>
          </a:xfrm>
          <a:prstGeom prst="rect">
            <a:avLst/>
          </a:prstGeom>
          <a:noFill/>
          <a:ln w="9525">
            <a:noFill/>
            <a:miter lim="800000"/>
            <a:headEnd/>
            <a:tailEnd/>
          </a:ln>
        </p:spPr>
        <p:txBody>
          <a:bodyPr/>
          <a:lstStyle/>
          <a:p>
            <a:pPr marL="273050" lvl="1" indent="-273050" algn="l" eaLnBrk="1" hangingPunct="1">
              <a:spcBef>
                <a:spcPct val="20000"/>
              </a:spcBef>
              <a:buClr>
                <a:schemeClr val="accent1"/>
              </a:buClr>
              <a:buSzPct val="170000"/>
              <a:buFont typeface="Georgia" pitchFamily="18" charset="0"/>
              <a:buChar char="•"/>
            </a:pPr>
            <a:r>
              <a:rPr lang="es-ES" b="0" dirty="0">
                <a:latin typeface="+mn-lt"/>
              </a:rPr>
              <a:t>Suponed que contratáis a comerciales para que os </a:t>
            </a:r>
          </a:p>
          <a:p>
            <a:pPr marL="0" lvl="1" algn="l" eaLnBrk="1" hangingPunct="1">
              <a:spcBef>
                <a:spcPct val="20000"/>
              </a:spcBef>
              <a:buClr>
                <a:schemeClr val="accent1"/>
              </a:buClr>
              <a:buSzPct val="170000"/>
            </a:pPr>
            <a:r>
              <a:rPr lang="es-ES" b="0" dirty="0">
                <a:latin typeface="+mn-lt"/>
              </a:rPr>
              <a:t>consigan nuevos clientes de tarjetas de crédito.</a:t>
            </a:r>
          </a:p>
          <a:p>
            <a:pPr marL="273050" lvl="1" indent="-273050" algn="l" eaLnBrk="1" hangingPunct="1">
              <a:spcBef>
                <a:spcPct val="20000"/>
              </a:spcBef>
              <a:buClr>
                <a:schemeClr val="accent1"/>
              </a:buClr>
              <a:buSzPct val="170000"/>
            </a:pPr>
            <a:r>
              <a:rPr lang="es-ES" b="0" dirty="0">
                <a:latin typeface="+mn-lt"/>
              </a:rPr>
              <a:t>1) ¿Qué conflicto de intereses surge?</a:t>
            </a:r>
          </a:p>
          <a:p>
            <a:pPr marL="273050" lvl="1" indent="-273050" algn="l" eaLnBrk="1" hangingPunct="1">
              <a:spcBef>
                <a:spcPct val="20000"/>
              </a:spcBef>
              <a:buClr>
                <a:schemeClr val="accent1"/>
              </a:buClr>
              <a:buSzPct val="170000"/>
            </a:pPr>
            <a:r>
              <a:rPr lang="es-ES" b="0" dirty="0">
                <a:latin typeface="+mn-lt"/>
              </a:rPr>
              <a:t>2) Les ofrecéis el siguiente contrato con comisión:</a:t>
            </a:r>
          </a:p>
          <a:p>
            <a:pPr marL="273050" lvl="1" indent="-273050" algn="l" eaLnBrk="1" hangingPunct="1">
              <a:spcBef>
                <a:spcPct val="20000"/>
              </a:spcBef>
              <a:buClr>
                <a:schemeClr val="accent1"/>
              </a:buClr>
              <a:buSzPct val="170000"/>
              <a:defRPr/>
            </a:pPr>
            <a:endParaRPr lang="es-ES" sz="800" b="0" dirty="0">
              <a:latin typeface="+mn-lt"/>
            </a:endParaRPr>
          </a:p>
          <a:p>
            <a:pPr marL="273050" lvl="1" indent="-273050" algn="l" eaLnBrk="1" hangingPunct="1">
              <a:spcBef>
                <a:spcPct val="20000"/>
              </a:spcBef>
              <a:buClr>
                <a:schemeClr val="accent1"/>
              </a:buClr>
              <a:buSzPct val="170000"/>
              <a:defRPr/>
            </a:pPr>
            <a:r>
              <a:rPr lang="es-ES" sz="1800" b="0" dirty="0">
                <a:latin typeface="+mn-lt"/>
              </a:rPr>
              <a:t>     8 € por cliente conseguido si consiguen entre 51 y 70 clientes</a:t>
            </a:r>
          </a:p>
          <a:p>
            <a:pPr marL="273050" lvl="1" indent="-273050" algn="l" eaLnBrk="1" hangingPunct="1">
              <a:spcBef>
                <a:spcPct val="20000"/>
              </a:spcBef>
              <a:buClr>
                <a:schemeClr val="accent1"/>
              </a:buClr>
              <a:buSzPct val="170000"/>
              <a:defRPr/>
            </a:pPr>
            <a:r>
              <a:rPr lang="es-ES" sz="1800" b="0" dirty="0">
                <a:latin typeface="+mn-lt"/>
              </a:rPr>
              <a:t>     12 € por cliente conseguido si consiguen entre 71 y 100 clientes</a:t>
            </a:r>
          </a:p>
          <a:p>
            <a:pPr marL="273050" lvl="1" indent="-273050" algn="l" eaLnBrk="1" hangingPunct="1">
              <a:spcBef>
                <a:spcPct val="20000"/>
              </a:spcBef>
              <a:buClr>
                <a:schemeClr val="accent1"/>
              </a:buClr>
              <a:buSzPct val="170000"/>
              <a:defRPr/>
            </a:pPr>
            <a:r>
              <a:rPr lang="es-ES" sz="1800" b="0" dirty="0">
                <a:latin typeface="+mn-lt"/>
              </a:rPr>
              <a:t>     23 € por cliente conseguido si consiguen más de 100 clientes</a:t>
            </a:r>
          </a:p>
          <a:p>
            <a:pPr marL="273050" indent="-273050" algn="l" eaLnBrk="1" hangingPunct="1">
              <a:spcBef>
                <a:spcPct val="20000"/>
              </a:spcBef>
              <a:buClr>
                <a:schemeClr val="accent1"/>
              </a:buClr>
              <a:buSzPct val="170000"/>
              <a:defRPr/>
            </a:pPr>
            <a:endParaRPr lang="es-ES" sz="800" b="0" dirty="0">
              <a:latin typeface="+mn-lt"/>
            </a:endParaRPr>
          </a:p>
          <a:p>
            <a:pPr marL="273050" indent="-273050" algn="l" eaLnBrk="1" hangingPunct="1">
              <a:spcBef>
                <a:spcPct val="20000"/>
              </a:spcBef>
              <a:buClr>
                <a:schemeClr val="accent1"/>
              </a:buClr>
              <a:buSzPct val="170000"/>
              <a:defRPr/>
            </a:pPr>
            <a:r>
              <a:rPr lang="es-ES" b="0" dirty="0">
                <a:latin typeface="+mn-lt"/>
              </a:rPr>
              <a:t>¿Qué efectos no deseados pueden surgir? ¿Cómo resolverlos?</a:t>
            </a:r>
            <a:endParaRPr lang="es-ES" sz="1000" b="0" dirty="0">
              <a:latin typeface="+mn-lt"/>
            </a:endParaRPr>
          </a:p>
          <a:p>
            <a:pPr marL="273050" indent="-273050" algn="l" eaLnBrk="1" hangingPunct="1">
              <a:spcBef>
                <a:spcPct val="20000"/>
              </a:spcBef>
              <a:buClr>
                <a:schemeClr val="accent1"/>
              </a:buClr>
              <a:buSzPct val="170000"/>
              <a:defRPr/>
            </a:pPr>
            <a:endParaRPr lang="es-ES" b="0" dirty="0"/>
          </a:p>
          <a:p>
            <a:pPr marL="273050" indent="-273050" algn="l" eaLnBrk="1" hangingPunct="1">
              <a:spcBef>
                <a:spcPct val="20000"/>
              </a:spcBef>
              <a:buClr>
                <a:schemeClr val="accent1"/>
              </a:buClr>
              <a:buSzPct val="170000"/>
            </a:pPr>
            <a:endParaRPr lang="es-ES" b="0" dirty="0"/>
          </a:p>
          <a:p>
            <a:pPr marL="273050" indent="-273050" algn="l" eaLnBrk="1" hangingPunct="1">
              <a:spcBef>
                <a:spcPct val="20000"/>
              </a:spcBef>
              <a:buClr>
                <a:schemeClr val="accent1"/>
              </a:buClr>
              <a:buSzPct val="170000"/>
              <a:buFont typeface="Georgia" pitchFamily="18" charset="0"/>
              <a:buNone/>
            </a:pPr>
            <a:endParaRPr lang="es-ES" b="0" dirty="0"/>
          </a:p>
        </p:txBody>
      </p:sp>
      <p:pic>
        <p:nvPicPr>
          <p:cNvPr id="35845" name="Picture 6"/>
          <p:cNvPicPr>
            <a:picLocks noChangeAspect="1" noChangeArrowheads="1"/>
          </p:cNvPicPr>
          <p:nvPr/>
        </p:nvPicPr>
        <p:blipFill>
          <a:blip r:embed="rId3" cstate="print"/>
          <a:srcRect/>
          <a:stretch>
            <a:fillRect/>
          </a:stretch>
        </p:blipFill>
        <p:spPr bwMode="auto">
          <a:xfrm>
            <a:off x="7119620" y="2348880"/>
            <a:ext cx="1600200" cy="1064860"/>
          </a:xfrm>
          <a:prstGeom prst="rect">
            <a:avLst/>
          </a:prstGeom>
          <a:noFill/>
          <a:ln w="9525" algn="ctr">
            <a:noFill/>
            <a:miter lim="800000"/>
            <a:headEnd/>
            <a:tailEnd/>
          </a:ln>
        </p:spPr>
      </p:pic>
    </p:spTree>
    <p:extLst>
      <p:ext uri="{BB962C8B-B14F-4D97-AF65-F5344CB8AC3E}">
        <p14:creationId xmlns:p14="http://schemas.microsoft.com/office/powerpoint/2010/main" val="159272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779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779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779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77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Title 1"/>
          <p:cNvSpPr>
            <a:spLocks noGrp="1"/>
          </p:cNvSpPr>
          <p:nvPr>
            <p:ph type="title" idx="4294967295"/>
          </p:nvPr>
        </p:nvSpPr>
        <p:spPr>
          <a:xfrm>
            <a:off x="762000" y="304800"/>
            <a:ext cx="7389813" cy="1143000"/>
          </a:xfrm>
        </p:spPr>
        <p:txBody>
          <a:bodyPr lIns="90000" tIns="46800" rIns="90000" bIns="46800"/>
          <a:lstStyle/>
          <a:p>
            <a:pPr eaLnBrk="1" hangingPunct="1"/>
            <a:r>
              <a:rPr lang="en-US" sz="2800" dirty="0" err="1"/>
              <a:t>Ejemplo</a:t>
            </a:r>
            <a:r>
              <a:rPr lang="en-US" sz="2800" dirty="0"/>
              <a:t> </a:t>
            </a:r>
            <a:r>
              <a:rPr lang="en-US" sz="2800" dirty="0" err="1"/>
              <a:t>práctico</a:t>
            </a:r>
            <a:r>
              <a:rPr lang="en-US" sz="2800" dirty="0"/>
              <a:t>: </a:t>
            </a:r>
            <a:r>
              <a:rPr lang="en-US" sz="2800" dirty="0" err="1"/>
              <a:t>comerciales</a:t>
            </a:r>
            <a:r>
              <a:rPr lang="en-US" sz="2800" dirty="0"/>
              <a:t> </a:t>
            </a:r>
            <a:br>
              <a:rPr lang="en-US" sz="2800" dirty="0"/>
            </a:br>
            <a:r>
              <a:rPr lang="en-US" sz="2800" dirty="0" err="1"/>
              <a:t>tarjetas</a:t>
            </a:r>
            <a:r>
              <a:rPr lang="en-US" sz="2800" dirty="0"/>
              <a:t> de </a:t>
            </a:r>
            <a:r>
              <a:rPr lang="en-US" sz="2800" dirty="0" err="1"/>
              <a:t>crédito</a:t>
            </a:r>
            <a:endParaRPr lang="en-US" sz="2800" dirty="0"/>
          </a:p>
        </p:txBody>
      </p:sp>
      <p:sp>
        <p:nvSpPr>
          <p:cNvPr id="417796" name="Content Placeholder 2"/>
          <p:cNvSpPr>
            <a:spLocks/>
          </p:cNvSpPr>
          <p:nvPr/>
        </p:nvSpPr>
        <p:spPr bwMode="auto">
          <a:xfrm>
            <a:off x="990600" y="3200400"/>
            <a:ext cx="7924800" cy="2743200"/>
          </a:xfrm>
          <a:prstGeom prst="rect">
            <a:avLst/>
          </a:prstGeom>
          <a:noFill/>
          <a:ln w="9525">
            <a:noFill/>
            <a:miter lim="800000"/>
            <a:headEnd/>
            <a:tailEnd/>
          </a:ln>
        </p:spPr>
        <p:txBody>
          <a:bodyPr/>
          <a:lstStyle/>
          <a:p>
            <a:pPr marL="273050" lvl="1" indent="-273050" algn="l" eaLnBrk="1" hangingPunct="1">
              <a:spcBef>
                <a:spcPct val="20000"/>
              </a:spcBef>
              <a:buClr>
                <a:schemeClr val="accent1"/>
              </a:buClr>
              <a:buSzPct val="170000"/>
              <a:buFont typeface="Georgia" pitchFamily="18" charset="0"/>
              <a:buChar char="•"/>
            </a:pPr>
            <a:r>
              <a:rPr lang="es-ES" b="0" dirty="0"/>
              <a:t>Suponed que contratáis a comerciales para que os consigan nuevos clientes de vuestro negocio de tarjetas de crédito.</a:t>
            </a:r>
          </a:p>
          <a:p>
            <a:pPr marL="273050" lvl="1" indent="-273050" algn="l" eaLnBrk="1" hangingPunct="1">
              <a:spcBef>
                <a:spcPct val="20000"/>
              </a:spcBef>
              <a:buClr>
                <a:schemeClr val="accent1"/>
              </a:buClr>
              <a:buSzPct val="170000"/>
            </a:pPr>
            <a:r>
              <a:rPr lang="es-ES" dirty="0"/>
              <a:t>    1) ¿Qué conflicto de intereses surge?</a:t>
            </a:r>
          </a:p>
          <a:p>
            <a:pPr marL="273050" lvl="1" indent="-273050" algn="l" eaLnBrk="1" hangingPunct="1">
              <a:spcBef>
                <a:spcPct val="20000"/>
              </a:spcBef>
              <a:buClr>
                <a:schemeClr val="accent1"/>
              </a:buClr>
              <a:buSzPct val="170000"/>
            </a:pPr>
            <a:r>
              <a:rPr lang="es-ES" b="0" dirty="0"/>
              <a:t>		   Esfuerzo del comercial vs. Beneficio de la empresa </a:t>
            </a:r>
          </a:p>
          <a:p>
            <a:pPr marL="273050" lvl="1" indent="-273050" algn="l" eaLnBrk="1" hangingPunct="1">
              <a:spcBef>
                <a:spcPct val="20000"/>
              </a:spcBef>
              <a:buClr>
                <a:schemeClr val="accent1"/>
              </a:buClr>
              <a:buSzPct val="170000"/>
            </a:pPr>
            <a:endParaRPr lang="es-ES" b="0" dirty="0"/>
          </a:p>
          <a:p>
            <a:pPr marL="273050" lvl="1" indent="-273050" algn="l" eaLnBrk="1" hangingPunct="1">
              <a:spcBef>
                <a:spcPct val="20000"/>
              </a:spcBef>
              <a:buClr>
                <a:schemeClr val="accent1"/>
              </a:buClr>
              <a:buSzPct val="170000"/>
            </a:pPr>
            <a:r>
              <a:rPr lang="es-ES" dirty="0"/>
              <a:t>    2) ¿Soluciones para el problema de riesgo moral?</a:t>
            </a:r>
          </a:p>
          <a:p>
            <a:pPr marL="273050" indent="-273050" algn="l" eaLnBrk="1" hangingPunct="1">
              <a:spcBef>
                <a:spcPct val="20000"/>
              </a:spcBef>
              <a:buClr>
                <a:schemeClr val="accent1"/>
              </a:buClr>
              <a:buSzPct val="170000"/>
            </a:pPr>
            <a:r>
              <a:rPr lang="es-ES" b="0" dirty="0"/>
              <a:t>	Supervisión, Garantías, Comisión vinculada a indicadores de rendimiento</a:t>
            </a:r>
          </a:p>
          <a:p>
            <a:pPr marL="273050" indent="-273050" algn="l" eaLnBrk="1" hangingPunct="1">
              <a:spcBef>
                <a:spcPct val="20000"/>
              </a:spcBef>
              <a:buClr>
                <a:schemeClr val="accent1"/>
              </a:buClr>
              <a:buSzPct val="170000"/>
              <a:buFont typeface="Georgia" pitchFamily="18" charset="0"/>
              <a:buNone/>
            </a:pPr>
            <a:endParaRPr lang="es-ES" b="0" dirty="0"/>
          </a:p>
        </p:txBody>
      </p:sp>
      <p:pic>
        <p:nvPicPr>
          <p:cNvPr id="35845" name="Picture 6"/>
          <p:cNvPicPr>
            <a:picLocks noChangeAspect="1" noChangeArrowheads="1"/>
          </p:cNvPicPr>
          <p:nvPr/>
        </p:nvPicPr>
        <p:blipFill>
          <a:blip r:embed="rId3" cstate="print"/>
          <a:srcRect/>
          <a:stretch>
            <a:fillRect/>
          </a:stretch>
        </p:blipFill>
        <p:spPr bwMode="auto">
          <a:xfrm>
            <a:off x="3048001" y="1676400"/>
            <a:ext cx="2209800" cy="1470521"/>
          </a:xfrm>
          <a:prstGeom prst="rect">
            <a:avLst/>
          </a:prstGeom>
          <a:noFill/>
          <a:ln w="9525" algn="ctr">
            <a:noFill/>
            <a:miter lim="800000"/>
            <a:headEnd/>
            <a:tailEnd/>
          </a:ln>
        </p:spPr>
      </p:pic>
    </p:spTree>
    <p:extLst>
      <p:ext uri="{BB962C8B-B14F-4D97-AF65-F5344CB8AC3E}">
        <p14:creationId xmlns:p14="http://schemas.microsoft.com/office/powerpoint/2010/main" val="19802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7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7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79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77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p:cNvSpPr>
          <p:nvPr>
            <p:ph type="title" idx="4294967295"/>
          </p:nvPr>
        </p:nvSpPr>
        <p:spPr bwMode="auto">
          <a:xfrm>
            <a:off x="468313" y="2852738"/>
            <a:ext cx="8229600" cy="1503362"/>
          </a:xfrm>
          <a:noFill/>
        </p:spPr>
        <p:txBody>
          <a:bodyPr>
            <a:normAutofit/>
          </a:bodyPr>
          <a:lstStyle/>
          <a:p>
            <a:pPr algn="r"/>
            <a:br>
              <a:rPr lang="es-ES" sz="4000" dirty="0">
                <a:effectLst/>
                <a:latin typeface="Lucida Sans Unicode" pitchFamily="34" charset="0"/>
              </a:rPr>
            </a:br>
            <a:endParaRPr lang="es-ES" sz="4000" dirty="0">
              <a:effectLst/>
              <a:latin typeface="Lucida Sans Unicode" pitchFamily="34" charset="0"/>
            </a:endParaRPr>
          </a:p>
        </p:txBody>
      </p:sp>
      <p:sp>
        <p:nvSpPr>
          <p:cNvPr id="3" name="2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844343CD-3205-466C-96EE-F35BE8A18AFD}" type="slidenum">
              <a:rPr lang="en-GB" sz="1000">
                <a:latin typeface="+mn-lt"/>
              </a:rPr>
              <a:pPr algn="r" fontAlgn="auto">
                <a:spcBef>
                  <a:spcPts val="0"/>
                </a:spcBef>
                <a:spcAft>
                  <a:spcPts val="0"/>
                </a:spcAft>
                <a:defRPr/>
              </a:pPr>
              <a:t>3</a:t>
            </a:fld>
            <a:endParaRPr lang="en-GB" sz="1000" dirty="0">
              <a:latin typeface="+mn-lt"/>
            </a:endParaRPr>
          </a:p>
        </p:txBody>
      </p:sp>
      <p:pic>
        <p:nvPicPr>
          <p:cNvPr id="28674" name="Picture 2" descr="https://static1.abc.es/media/sociedad/2018/11/04/brecha-salarial-espana--620x349-k5GB--620x349@a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6408712" cy="360748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4294967295"/>
          </p:nvPr>
        </p:nvSpPr>
        <p:spPr>
          <a:xfrm>
            <a:off x="395288" y="4754683"/>
            <a:ext cx="8748712" cy="2077343"/>
          </a:xfrm>
        </p:spPr>
        <p:txBody>
          <a:bodyPr>
            <a:noAutofit/>
          </a:bodyPr>
          <a:lstStyle/>
          <a:p>
            <a:pPr marL="566738" indent="-457200">
              <a:lnSpc>
                <a:spcPct val="90000"/>
              </a:lnSpc>
              <a:buClr>
                <a:srgbClr val="009999"/>
              </a:buClr>
              <a:buFont typeface="Wingdings" panose="05000000000000000000" pitchFamily="2" charset="2"/>
              <a:buChar char="q"/>
            </a:pPr>
            <a:r>
              <a:rPr lang="en-US" sz="2200" dirty="0" err="1">
                <a:latin typeface="Times New Roman" pitchFamily="18" charset="0"/>
              </a:rPr>
              <a:t>Estas</a:t>
            </a:r>
            <a:r>
              <a:rPr lang="en-US" sz="2200" dirty="0">
                <a:latin typeface="Times New Roman" pitchFamily="18" charset="0"/>
              </a:rPr>
              <a:t> </a:t>
            </a:r>
            <a:r>
              <a:rPr lang="en-US" sz="2200" dirty="0" err="1">
                <a:latin typeface="Times New Roman" pitchFamily="18" charset="0"/>
              </a:rPr>
              <a:t>diferencias</a:t>
            </a:r>
            <a:r>
              <a:rPr lang="en-US" sz="2200" dirty="0">
                <a:latin typeface="Times New Roman" pitchFamily="18" charset="0"/>
              </a:rPr>
              <a:t> no </a:t>
            </a:r>
            <a:r>
              <a:rPr lang="en-US" sz="2200" dirty="0" err="1">
                <a:latin typeface="Times New Roman" pitchFamily="18" charset="0"/>
              </a:rPr>
              <a:t>tienen</a:t>
            </a:r>
            <a:r>
              <a:rPr lang="en-US" sz="2200" dirty="0">
                <a:latin typeface="Times New Roman" pitchFamily="18" charset="0"/>
              </a:rPr>
              <a:t> </a:t>
            </a:r>
            <a:r>
              <a:rPr lang="en-US" sz="2200" dirty="0" err="1">
                <a:latin typeface="Times New Roman" pitchFamily="18" charset="0"/>
              </a:rPr>
              <a:t>en</a:t>
            </a:r>
            <a:r>
              <a:rPr lang="en-US" sz="2200" dirty="0">
                <a:latin typeface="Times New Roman" pitchFamily="18" charset="0"/>
              </a:rPr>
              <a:t> </a:t>
            </a:r>
            <a:r>
              <a:rPr lang="en-US" sz="2200" dirty="0" err="1">
                <a:latin typeface="Times New Roman" pitchFamily="18" charset="0"/>
              </a:rPr>
              <a:t>cuenta</a:t>
            </a:r>
            <a:r>
              <a:rPr lang="en-US" sz="2200" dirty="0">
                <a:latin typeface="Times New Roman" pitchFamily="18" charset="0"/>
              </a:rPr>
              <a:t> </a:t>
            </a:r>
            <a:r>
              <a:rPr lang="en-US" sz="2200" dirty="0" err="1">
                <a:latin typeface="Times New Roman" pitchFamily="18" charset="0"/>
              </a:rPr>
              <a:t>diferencias</a:t>
            </a:r>
            <a:r>
              <a:rPr lang="en-US" sz="2200" dirty="0">
                <a:latin typeface="Times New Roman" pitchFamily="18" charset="0"/>
              </a:rPr>
              <a:t> </a:t>
            </a:r>
            <a:r>
              <a:rPr lang="en-US" sz="2200" dirty="0" err="1">
                <a:latin typeface="Times New Roman" pitchFamily="18" charset="0"/>
              </a:rPr>
              <a:t>por</a:t>
            </a:r>
            <a:r>
              <a:rPr lang="en-US" sz="2200" dirty="0">
                <a:latin typeface="Times New Roman" pitchFamily="18" charset="0"/>
              </a:rPr>
              <a:t> </a:t>
            </a:r>
            <a:r>
              <a:rPr lang="en-US" sz="2200" dirty="0" err="1">
                <a:latin typeface="Times New Roman" pitchFamily="18" charset="0"/>
              </a:rPr>
              <a:t>nivel</a:t>
            </a:r>
            <a:r>
              <a:rPr lang="en-US" sz="2200" dirty="0">
                <a:latin typeface="Times New Roman" pitchFamily="18" charset="0"/>
              </a:rPr>
              <a:t> </a:t>
            </a:r>
            <a:r>
              <a:rPr lang="en-US" sz="2200" dirty="0" err="1">
                <a:latin typeface="Times New Roman" pitchFamily="18" charset="0"/>
              </a:rPr>
              <a:t>educativo</a:t>
            </a:r>
            <a:r>
              <a:rPr lang="en-US" sz="2200" dirty="0">
                <a:latin typeface="Times New Roman" pitchFamily="18" charset="0"/>
              </a:rPr>
              <a:t>, sector de </a:t>
            </a:r>
            <a:r>
              <a:rPr lang="en-US" sz="2200" dirty="0" err="1">
                <a:latin typeface="Times New Roman" pitchFamily="18" charset="0"/>
              </a:rPr>
              <a:t>empleo</a:t>
            </a:r>
            <a:r>
              <a:rPr lang="en-US" sz="2200" dirty="0">
                <a:latin typeface="Times New Roman" pitchFamily="18" charset="0"/>
              </a:rPr>
              <a:t>, </a:t>
            </a:r>
            <a:r>
              <a:rPr lang="en-US" sz="2200" dirty="0" err="1">
                <a:latin typeface="Times New Roman" pitchFamily="18" charset="0"/>
              </a:rPr>
              <a:t>por</a:t>
            </a:r>
            <a:r>
              <a:rPr lang="en-US" sz="2200" dirty="0">
                <a:latin typeface="Times New Roman" pitchFamily="18" charset="0"/>
              </a:rPr>
              <a:t> </a:t>
            </a:r>
            <a:r>
              <a:rPr lang="en-US" sz="2200" dirty="0" err="1">
                <a:latin typeface="Times New Roman" pitchFamily="18" charset="0"/>
              </a:rPr>
              <a:t>tipo</a:t>
            </a:r>
            <a:r>
              <a:rPr lang="en-US" sz="2200" dirty="0">
                <a:latin typeface="Times New Roman" pitchFamily="18" charset="0"/>
              </a:rPr>
              <a:t> de </a:t>
            </a:r>
            <a:r>
              <a:rPr lang="en-US" sz="2200" dirty="0" err="1">
                <a:latin typeface="Times New Roman" pitchFamily="18" charset="0"/>
              </a:rPr>
              <a:t>jornada</a:t>
            </a:r>
            <a:r>
              <a:rPr lang="en-US" sz="2200" dirty="0">
                <a:latin typeface="Times New Roman" pitchFamily="18" charset="0"/>
              </a:rPr>
              <a:t>, </a:t>
            </a:r>
            <a:r>
              <a:rPr lang="en-US" sz="2200" dirty="0" err="1">
                <a:latin typeface="Times New Roman" pitchFamily="18" charset="0"/>
              </a:rPr>
              <a:t>por</a:t>
            </a:r>
            <a:r>
              <a:rPr lang="en-US" sz="2200" dirty="0">
                <a:latin typeface="Times New Roman" pitchFamily="18" charset="0"/>
              </a:rPr>
              <a:t> </a:t>
            </a:r>
            <a:r>
              <a:rPr lang="en-US" sz="2200" dirty="0" err="1">
                <a:latin typeface="Times New Roman" pitchFamily="18" charset="0"/>
              </a:rPr>
              <a:t>tipo</a:t>
            </a:r>
            <a:r>
              <a:rPr lang="en-US" sz="2200" dirty="0">
                <a:latin typeface="Times New Roman" pitchFamily="18" charset="0"/>
              </a:rPr>
              <a:t> de </a:t>
            </a:r>
            <a:r>
              <a:rPr lang="en-US" sz="2200" dirty="0" err="1">
                <a:latin typeface="Times New Roman" pitchFamily="18" charset="0"/>
              </a:rPr>
              <a:t>empleador</a:t>
            </a:r>
            <a:r>
              <a:rPr lang="en-US" sz="2200" dirty="0">
                <a:latin typeface="Times New Roman" pitchFamily="18" charset="0"/>
              </a:rPr>
              <a:t> (sector </a:t>
            </a:r>
            <a:r>
              <a:rPr lang="en-US" sz="2200" dirty="0" err="1">
                <a:latin typeface="Times New Roman" pitchFamily="18" charset="0"/>
              </a:rPr>
              <a:t>público</a:t>
            </a:r>
            <a:r>
              <a:rPr lang="en-US" sz="2200" dirty="0">
                <a:latin typeface="Times New Roman" pitchFamily="18" charset="0"/>
              </a:rPr>
              <a:t> vs. </a:t>
            </a:r>
            <a:r>
              <a:rPr lang="en-US" sz="2200" dirty="0" err="1">
                <a:latin typeface="Times New Roman" pitchFamily="18" charset="0"/>
              </a:rPr>
              <a:t>privado</a:t>
            </a:r>
            <a:r>
              <a:rPr lang="en-US" sz="2200" dirty="0">
                <a:latin typeface="Times New Roman" pitchFamily="18" charset="0"/>
              </a:rPr>
              <a:t>), </a:t>
            </a:r>
            <a:r>
              <a:rPr lang="en-US" sz="2200" dirty="0" err="1">
                <a:latin typeface="Times New Roman" pitchFamily="18" charset="0"/>
              </a:rPr>
              <a:t>ni</a:t>
            </a:r>
            <a:r>
              <a:rPr lang="en-US" sz="2200" dirty="0">
                <a:latin typeface="Times New Roman" pitchFamily="18" charset="0"/>
              </a:rPr>
              <a:t> </a:t>
            </a:r>
            <a:r>
              <a:rPr lang="en-US" sz="2200" dirty="0" err="1">
                <a:latin typeface="Times New Roman" pitchFamily="18" charset="0"/>
              </a:rPr>
              <a:t>características</a:t>
            </a:r>
            <a:r>
              <a:rPr lang="en-US" sz="2200" dirty="0">
                <a:latin typeface="Times New Roman" pitchFamily="18" charset="0"/>
              </a:rPr>
              <a:t> </a:t>
            </a:r>
            <a:r>
              <a:rPr lang="en-US" sz="2200" dirty="0" err="1">
                <a:latin typeface="Times New Roman" pitchFamily="18" charset="0"/>
              </a:rPr>
              <a:t>individuales</a:t>
            </a:r>
            <a:r>
              <a:rPr lang="en-US" sz="2200" dirty="0">
                <a:latin typeface="Times New Roman" pitchFamily="18" charset="0"/>
              </a:rPr>
              <a:t> </a:t>
            </a:r>
          </a:p>
          <a:p>
            <a:pPr marL="566738" indent="-457200">
              <a:lnSpc>
                <a:spcPct val="90000"/>
              </a:lnSpc>
              <a:buClr>
                <a:srgbClr val="009999"/>
              </a:buClr>
              <a:buFont typeface="Wingdings" panose="05000000000000000000" pitchFamily="2" charset="2"/>
              <a:buChar char="q"/>
            </a:pPr>
            <a:r>
              <a:rPr lang="es-ES" sz="2200" dirty="0">
                <a:latin typeface="Times New Roman" pitchFamily="18" charset="0"/>
              </a:rPr>
              <a:t>¡Cuidado! Las brechas de género son complejas. </a:t>
            </a:r>
            <a:r>
              <a:rPr lang="es-ES" sz="2200" u="sng" dirty="0">
                <a:latin typeface="Times New Roman" pitchFamily="18" charset="0"/>
              </a:rPr>
              <a:t>No pueden analizarse de forma simplista</a:t>
            </a:r>
            <a:endParaRPr lang="en-GB" sz="2200" u="sng" dirty="0">
              <a:latin typeface="Times New Roman" pitchFamily="18" charset="0"/>
            </a:endParaRPr>
          </a:p>
        </p:txBody>
      </p:sp>
      <p:sp>
        <p:nvSpPr>
          <p:cNvPr id="6" name="Rectangle 6"/>
          <p:cNvSpPr>
            <a:spLocks noChangeArrowheads="1"/>
          </p:cNvSpPr>
          <p:nvPr/>
        </p:nvSpPr>
        <p:spPr bwMode="auto">
          <a:xfrm>
            <a:off x="611560" y="7938"/>
            <a:ext cx="6696670" cy="1143000"/>
          </a:xfrm>
          <a:prstGeom prst="rect">
            <a:avLst/>
          </a:prstGeom>
          <a:noFill/>
          <a:ln w="9525">
            <a:noFill/>
            <a:miter lim="800000"/>
            <a:headEnd/>
            <a:tailEnd/>
          </a:ln>
        </p:spPr>
        <p:txBody>
          <a:bodyPr anchor="ctr"/>
          <a:lstStyle/>
          <a:p>
            <a:pPr algn="l"/>
            <a:r>
              <a:rPr lang="en-US" sz="2800" dirty="0" err="1">
                <a:solidFill>
                  <a:srgbClr val="009999"/>
                </a:solidFill>
                <a:latin typeface="Times New Roman" pitchFamily="18" charset="0"/>
              </a:rPr>
              <a:t>Brecha</a:t>
            </a:r>
            <a:r>
              <a:rPr lang="en-US" sz="2800" dirty="0">
                <a:solidFill>
                  <a:srgbClr val="009999"/>
                </a:solidFill>
                <a:latin typeface="Times New Roman" pitchFamily="18" charset="0"/>
              </a:rPr>
              <a:t> </a:t>
            </a:r>
            <a:r>
              <a:rPr lang="en-US" sz="2800" dirty="0" err="1">
                <a:solidFill>
                  <a:srgbClr val="009999"/>
                </a:solidFill>
                <a:latin typeface="Times New Roman" pitchFamily="18" charset="0"/>
              </a:rPr>
              <a:t>salarial</a:t>
            </a:r>
            <a:r>
              <a:rPr lang="en-US" sz="2800" dirty="0">
                <a:solidFill>
                  <a:srgbClr val="009999"/>
                </a:solidFill>
                <a:latin typeface="Times New Roman" pitchFamily="18" charset="0"/>
              </a:rPr>
              <a:t> </a:t>
            </a:r>
            <a:r>
              <a:rPr lang="en-US" sz="2800" dirty="0" err="1">
                <a:solidFill>
                  <a:srgbClr val="009999"/>
                </a:solidFill>
                <a:latin typeface="Times New Roman" pitchFamily="18" charset="0"/>
              </a:rPr>
              <a:t>en</a:t>
            </a:r>
            <a:r>
              <a:rPr lang="en-US" sz="2800" dirty="0">
                <a:solidFill>
                  <a:srgbClr val="009999"/>
                </a:solidFill>
                <a:latin typeface="Times New Roman" pitchFamily="18" charset="0"/>
              </a:rPr>
              <a:t> la </a:t>
            </a:r>
            <a:r>
              <a:rPr lang="en-US" sz="2800" dirty="0" err="1">
                <a:solidFill>
                  <a:srgbClr val="009999"/>
                </a:solidFill>
                <a:latin typeface="Times New Roman" pitchFamily="18" charset="0"/>
              </a:rPr>
              <a:t>prensa</a:t>
            </a:r>
            <a:r>
              <a:rPr lang="en-US" sz="2800" dirty="0">
                <a:solidFill>
                  <a:srgbClr val="009999"/>
                </a:solidFill>
                <a:latin typeface="Times New Roman" pitchFamily="18" charset="0"/>
              </a:rPr>
              <a:t> </a:t>
            </a:r>
            <a:r>
              <a:rPr lang="en-US" sz="2800" dirty="0" err="1">
                <a:solidFill>
                  <a:srgbClr val="009999"/>
                </a:solidFill>
                <a:latin typeface="Times New Roman" pitchFamily="18" charset="0"/>
              </a:rPr>
              <a:t>convencional</a:t>
            </a:r>
            <a:endParaRPr lang="es-ES" sz="2800" dirty="0">
              <a:solidFill>
                <a:srgbClr val="009999"/>
              </a:solidFill>
              <a:latin typeface="Times New Roman" pitchFamily="18" charset="0"/>
            </a:endParaRPr>
          </a:p>
        </p:txBody>
      </p:sp>
    </p:spTree>
    <p:extLst>
      <p:ext uri="{BB962C8B-B14F-4D97-AF65-F5344CB8AC3E}">
        <p14:creationId xmlns:p14="http://schemas.microsoft.com/office/powerpoint/2010/main" val="306458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7" name="Title 1"/>
          <p:cNvSpPr>
            <a:spLocks noGrp="1"/>
          </p:cNvSpPr>
          <p:nvPr>
            <p:ph type="title" idx="4294967295"/>
          </p:nvPr>
        </p:nvSpPr>
        <p:spPr>
          <a:xfrm>
            <a:off x="762000" y="304800"/>
            <a:ext cx="7389813" cy="1143000"/>
          </a:xfrm>
        </p:spPr>
        <p:txBody>
          <a:bodyPr lIns="90000" tIns="46800" rIns="90000" bIns="46800"/>
          <a:lstStyle/>
          <a:p>
            <a:pPr eaLnBrk="1" hangingPunct="1"/>
            <a:r>
              <a:rPr lang="en-US" sz="2800" dirty="0" err="1">
                <a:latin typeface="+mn-lt"/>
              </a:rPr>
              <a:t>Ejemplo</a:t>
            </a:r>
            <a:r>
              <a:rPr lang="en-US" sz="2800" dirty="0">
                <a:latin typeface="+mn-lt"/>
              </a:rPr>
              <a:t> </a:t>
            </a:r>
            <a:r>
              <a:rPr lang="en-US" sz="2800" dirty="0" err="1">
                <a:latin typeface="+mn-lt"/>
              </a:rPr>
              <a:t>práctico</a:t>
            </a:r>
            <a:r>
              <a:rPr lang="en-US" sz="2800" dirty="0">
                <a:latin typeface="+mn-lt"/>
              </a:rPr>
              <a:t>: </a:t>
            </a:r>
            <a:r>
              <a:rPr lang="en-US" sz="2800" dirty="0" err="1">
                <a:latin typeface="+mn-lt"/>
              </a:rPr>
              <a:t>comerciales</a:t>
            </a:r>
            <a:r>
              <a:rPr lang="en-US" sz="2800" dirty="0">
                <a:latin typeface="+mn-lt"/>
              </a:rPr>
              <a:t> </a:t>
            </a:r>
            <a:br>
              <a:rPr lang="en-US" sz="2800" dirty="0">
                <a:latin typeface="+mn-lt"/>
              </a:rPr>
            </a:br>
            <a:r>
              <a:rPr lang="en-US" sz="2800" dirty="0" err="1">
                <a:latin typeface="+mn-lt"/>
              </a:rPr>
              <a:t>tarjetas</a:t>
            </a:r>
            <a:r>
              <a:rPr lang="en-US" sz="2800" dirty="0">
                <a:latin typeface="+mn-lt"/>
              </a:rPr>
              <a:t> de </a:t>
            </a:r>
            <a:r>
              <a:rPr lang="en-US" sz="2800" dirty="0" err="1">
                <a:latin typeface="+mn-lt"/>
              </a:rPr>
              <a:t>crédito</a:t>
            </a:r>
            <a:endParaRPr lang="en-US" sz="2800" dirty="0">
              <a:latin typeface="+mn-lt"/>
            </a:endParaRPr>
          </a:p>
        </p:txBody>
      </p:sp>
      <p:sp>
        <p:nvSpPr>
          <p:cNvPr id="417796" name="Content Placeholder 2"/>
          <p:cNvSpPr>
            <a:spLocks/>
          </p:cNvSpPr>
          <p:nvPr/>
        </p:nvSpPr>
        <p:spPr bwMode="auto">
          <a:xfrm>
            <a:off x="990600" y="1676401"/>
            <a:ext cx="7924800" cy="4267199"/>
          </a:xfrm>
          <a:prstGeom prst="rect">
            <a:avLst/>
          </a:prstGeom>
          <a:noFill/>
          <a:ln w="9525">
            <a:noFill/>
            <a:miter lim="800000"/>
            <a:headEnd/>
            <a:tailEnd/>
          </a:ln>
        </p:spPr>
        <p:txBody>
          <a:bodyPr/>
          <a:lstStyle/>
          <a:p>
            <a:pPr marL="273050" lvl="1" indent="-273050" algn="l" eaLnBrk="1" hangingPunct="1">
              <a:spcBef>
                <a:spcPct val="20000"/>
              </a:spcBef>
              <a:buClr>
                <a:schemeClr val="accent1"/>
              </a:buClr>
              <a:buSzPct val="170000"/>
              <a:defRPr/>
            </a:pPr>
            <a:r>
              <a:rPr lang="es-ES" dirty="0">
                <a:latin typeface="+mn-lt"/>
              </a:rPr>
              <a:t>3) Les ofrecéis el siguiente contrato con comisión:</a:t>
            </a:r>
            <a:endParaRPr lang="es-ES" sz="800" dirty="0">
              <a:latin typeface="+mn-lt"/>
            </a:endParaRPr>
          </a:p>
          <a:p>
            <a:pPr marL="273050" lvl="1" indent="-273050" algn="l" eaLnBrk="1" hangingPunct="1">
              <a:spcBef>
                <a:spcPct val="20000"/>
              </a:spcBef>
              <a:buClr>
                <a:schemeClr val="accent1"/>
              </a:buClr>
              <a:buSzPct val="170000"/>
              <a:defRPr/>
            </a:pPr>
            <a:r>
              <a:rPr lang="es-ES" sz="1800" b="0" dirty="0">
                <a:latin typeface="+mn-lt"/>
              </a:rPr>
              <a:t>     8 € por cliente conseguido si consiguen entre 51 y 70 clientes</a:t>
            </a:r>
          </a:p>
          <a:p>
            <a:pPr marL="273050" lvl="1" indent="-273050" algn="l" eaLnBrk="1" hangingPunct="1">
              <a:spcBef>
                <a:spcPct val="20000"/>
              </a:spcBef>
              <a:buClr>
                <a:schemeClr val="accent1"/>
              </a:buClr>
              <a:buSzPct val="170000"/>
              <a:defRPr/>
            </a:pPr>
            <a:r>
              <a:rPr lang="es-ES" sz="1800" b="0" dirty="0">
                <a:latin typeface="+mn-lt"/>
              </a:rPr>
              <a:t>     12 € por cliente conseguido si consiguen entre 71 y 100 clientes</a:t>
            </a:r>
          </a:p>
          <a:p>
            <a:pPr marL="273050" lvl="1" indent="-273050" algn="l" eaLnBrk="1" hangingPunct="1">
              <a:spcBef>
                <a:spcPct val="20000"/>
              </a:spcBef>
              <a:buClr>
                <a:schemeClr val="accent1"/>
              </a:buClr>
              <a:buSzPct val="170000"/>
              <a:defRPr/>
            </a:pPr>
            <a:r>
              <a:rPr lang="es-ES" sz="1800" b="0" dirty="0">
                <a:latin typeface="+mn-lt"/>
              </a:rPr>
              <a:t>     23 € por cliente conseguido si consiguen más de 100 clientes</a:t>
            </a:r>
            <a:endParaRPr lang="es-ES" sz="800" b="0" dirty="0">
              <a:latin typeface="+mn-lt"/>
            </a:endParaRPr>
          </a:p>
          <a:p>
            <a:pPr marL="273050" indent="-273050" algn="l" eaLnBrk="1" hangingPunct="1">
              <a:spcBef>
                <a:spcPct val="20000"/>
              </a:spcBef>
              <a:buClr>
                <a:schemeClr val="accent1"/>
              </a:buClr>
              <a:buSzPct val="170000"/>
              <a:defRPr/>
            </a:pPr>
            <a:r>
              <a:rPr lang="es-ES" b="0" dirty="0">
                <a:latin typeface="+mn-lt"/>
              </a:rPr>
              <a:t>¿Qué efectos no deseados pueden surgir? ¿Cómo resolverlos?</a:t>
            </a:r>
          </a:p>
          <a:p>
            <a:pPr marL="273050" indent="-273050" algn="l" eaLnBrk="1" hangingPunct="1">
              <a:spcBef>
                <a:spcPct val="20000"/>
              </a:spcBef>
              <a:buClr>
                <a:schemeClr val="accent1"/>
              </a:buClr>
              <a:buSzPct val="170000"/>
              <a:defRPr/>
            </a:pPr>
            <a:r>
              <a:rPr lang="es-ES" b="0" dirty="0">
                <a:latin typeface="+mn-lt"/>
              </a:rPr>
              <a:t>Grandes saltos en los incentivos generalmente producen un incentivo excesivo que lleva a oportunismo no deseado.</a:t>
            </a:r>
          </a:p>
          <a:p>
            <a:pPr marL="273050" indent="-273050" algn="l" eaLnBrk="1" hangingPunct="1">
              <a:spcBef>
                <a:spcPct val="20000"/>
              </a:spcBef>
              <a:buClr>
                <a:schemeClr val="accent1"/>
              </a:buClr>
              <a:buSzPct val="170000"/>
              <a:defRPr/>
            </a:pPr>
            <a:r>
              <a:rPr lang="es-ES" b="0" dirty="0" err="1">
                <a:latin typeface="+mn-lt"/>
              </a:rPr>
              <a:t>Ej</a:t>
            </a:r>
            <a:r>
              <a:rPr lang="es-ES" b="0" dirty="0">
                <a:latin typeface="+mn-lt"/>
              </a:rPr>
              <a:t>: Traen a clientes poco rentables para llegar al 71</a:t>
            </a:r>
          </a:p>
          <a:p>
            <a:pPr marL="273050" indent="-273050" algn="l" eaLnBrk="1" hangingPunct="1">
              <a:spcBef>
                <a:spcPct val="20000"/>
              </a:spcBef>
              <a:buClr>
                <a:schemeClr val="accent1"/>
              </a:buClr>
              <a:buSzPct val="170000"/>
              <a:defRPr/>
            </a:pPr>
            <a:r>
              <a:rPr lang="es-ES" b="0" dirty="0">
                <a:latin typeface="+mn-lt"/>
              </a:rPr>
              <a:t>Solución: función de incentivos sin saltos</a:t>
            </a:r>
            <a:endParaRPr lang="es-ES" sz="1000" b="0" dirty="0">
              <a:latin typeface="+mn-lt"/>
            </a:endParaRPr>
          </a:p>
          <a:p>
            <a:pPr marL="273050" indent="-273050" algn="l" eaLnBrk="1" hangingPunct="1">
              <a:spcBef>
                <a:spcPct val="20000"/>
              </a:spcBef>
              <a:buClr>
                <a:schemeClr val="accent1"/>
              </a:buClr>
              <a:buSzPct val="170000"/>
              <a:defRPr/>
            </a:pPr>
            <a:r>
              <a:rPr lang="es-ES" dirty="0">
                <a:latin typeface="+mn-lt"/>
              </a:rPr>
              <a:t>4) ¿Cómo aplicamos el concepto de pérdida residual y de salvaguardias? </a:t>
            </a:r>
          </a:p>
          <a:p>
            <a:pPr marL="273050" indent="-273050" algn="l" eaLnBrk="1" hangingPunct="1">
              <a:spcBef>
                <a:spcPct val="20000"/>
              </a:spcBef>
              <a:buClr>
                <a:schemeClr val="accent1"/>
              </a:buClr>
              <a:buSzPct val="170000"/>
              <a:defRPr/>
            </a:pPr>
            <a:r>
              <a:rPr lang="es-ES" b="0" dirty="0">
                <a:latin typeface="+mn-lt"/>
              </a:rPr>
              <a:t>El oportunismo que no conseguimos eliminar forma parte de la pérdida residual. </a:t>
            </a:r>
          </a:p>
          <a:p>
            <a:pPr marL="273050" indent="-273050" algn="l" eaLnBrk="1" hangingPunct="1">
              <a:spcBef>
                <a:spcPct val="20000"/>
              </a:spcBef>
              <a:buClr>
                <a:schemeClr val="accent1"/>
              </a:buClr>
              <a:buSzPct val="170000"/>
              <a:defRPr/>
            </a:pPr>
            <a:r>
              <a:rPr lang="es-ES" b="0" dirty="0">
                <a:latin typeface="+mn-lt"/>
              </a:rPr>
              <a:t>Ejemplo de salvaguardia: Supervisar la calidad de los clientes</a:t>
            </a:r>
          </a:p>
          <a:p>
            <a:pPr marL="273050" indent="-273050" algn="l" eaLnBrk="1" hangingPunct="1">
              <a:spcBef>
                <a:spcPct val="20000"/>
              </a:spcBef>
              <a:buClr>
                <a:schemeClr val="accent1"/>
              </a:buClr>
              <a:buSzPct val="170000"/>
              <a:defRPr/>
            </a:pPr>
            <a:endParaRPr lang="es-ES" b="0" dirty="0">
              <a:latin typeface="+mn-lt"/>
            </a:endParaRPr>
          </a:p>
          <a:p>
            <a:pPr marL="547688" lvl="1" indent="-273050" algn="l" eaLnBrk="1" hangingPunct="1">
              <a:spcBef>
                <a:spcPct val="20000"/>
              </a:spcBef>
              <a:buClr>
                <a:schemeClr val="accent2"/>
              </a:buClr>
              <a:buSzPct val="70000"/>
              <a:buFont typeface="Wingdings" pitchFamily="2" charset="2"/>
              <a:buNone/>
              <a:defRPr/>
            </a:pPr>
            <a:endParaRPr lang="es-ES" b="0" dirty="0">
              <a:latin typeface="+mn-lt"/>
            </a:endParaRPr>
          </a:p>
          <a:p>
            <a:pPr marL="273050" indent="-273050" algn="l" eaLnBrk="1" hangingPunct="1">
              <a:spcBef>
                <a:spcPct val="20000"/>
              </a:spcBef>
              <a:buClr>
                <a:schemeClr val="accent1"/>
              </a:buClr>
              <a:buSzPct val="170000"/>
              <a:buFont typeface="Georgia" pitchFamily="18" charset="0"/>
              <a:buNone/>
              <a:defRPr/>
            </a:pPr>
            <a:endParaRPr lang="es-ES" b="0" dirty="0">
              <a:latin typeface="+mn-lt"/>
            </a:endParaRPr>
          </a:p>
        </p:txBody>
      </p:sp>
      <p:pic>
        <p:nvPicPr>
          <p:cNvPr id="36869" name="Picture 6"/>
          <p:cNvPicPr>
            <a:picLocks noChangeAspect="1" noChangeArrowheads="1"/>
          </p:cNvPicPr>
          <p:nvPr/>
        </p:nvPicPr>
        <p:blipFill>
          <a:blip r:embed="rId3" cstate="print"/>
          <a:srcRect/>
          <a:stretch>
            <a:fillRect/>
          </a:stretch>
        </p:blipFill>
        <p:spPr bwMode="auto">
          <a:xfrm flipH="1">
            <a:off x="7308304" y="2155784"/>
            <a:ext cx="1488607" cy="990600"/>
          </a:xfrm>
          <a:prstGeom prst="rect">
            <a:avLst/>
          </a:prstGeom>
          <a:noFill/>
          <a:ln w="9525" algn="ctr">
            <a:noFill/>
            <a:miter lim="800000"/>
            <a:headEnd/>
            <a:tailEnd/>
          </a:ln>
        </p:spPr>
      </p:pic>
      <p:sp>
        <p:nvSpPr>
          <p:cNvPr id="6" name="5 Abrir llave"/>
          <p:cNvSpPr>
            <a:spLocks/>
          </p:cNvSpPr>
          <p:nvPr/>
        </p:nvSpPr>
        <p:spPr bwMode="auto">
          <a:xfrm>
            <a:off x="1246208" y="2151445"/>
            <a:ext cx="46038" cy="914400"/>
          </a:xfrm>
          <a:prstGeom prst="leftBrace">
            <a:avLst>
              <a:gd name="adj1" fmla="val 8276"/>
              <a:gd name="adj2" fmla="val 50000"/>
            </a:avLst>
          </a:prstGeom>
          <a:noFill/>
          <a:ln w="9525" algn="ctr">
            <a:solidFill>
              <a:schemeClr val="tx1"/>
            </a:solidFill>
            <a:round/>
            <a:headEnd/>
            <a:tailEnd/>
          </a:ln>
        </p:spPr>
        <p:txBody>
          <a:bodyPr wrap="none" anchor="ctr"/>
          <a:lstStyle/>
          <a:p>
            <a:pPr defTabSz="914400"/>
            <a:endParaRPr lang="es-ES">
              <a:latin typeface="+mn-lt"/>
            </a:endParaRPr>
          </a:p>
        </p:txBody>
      </p:sp>
    </p:spTree>
    <p:extLst>
      <p:ext uri="{BB962C8B-B14F-4D97-AF65-F5344CB8AC3E}">
        <p14:creationId xmlns:p14="http://schemas.microsoft.com/office/powerpoint/2010/main" val="14588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779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779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779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779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779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779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779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779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779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779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p:cNvSpPr>
          <p:nvPr>
            <p:ph type="title" idx="4294967295"/>
          </p:nvPr>
        </p:nvSpPr>
        <p:spPr bwMode="auto">
          <a:xfrm>
            <a:off x="468313" y="2852738"/>
            <a:ext cx="8229600" cy="1503362"/>
          </a:xfrm>
          <a:noFill/>
        </p:spPr>
        <p:txBody>
          <a:bodyPr>
            <a:normAutofit fontScale="90000"/>
          </a:bodyPr>
          <a:lstStyle/>
          <a:p>
            <a:pPr algn="r"/>
            <a:r>
              <a:rPr lang="es-ES" sz="4000" dirty="0">
                <a:effectLst/>
                <a:latin typeface="Lucida Sans Unicode" pitchFamily="34" charset="0"/>
              </a:rPr>
              <a:t>IV.-¿Brechas de rendimiento entre hombres y mujeres? </a:t>
            </a:r>
            <a:br>
              <a:rPr lang="es-ES" sz="4000" dirty="0">
                <a:effectLst/>
                <a:latin typeface="Lucida Sans Unicode" pitchFamily="34" charset="0"/>
              </a:rPr>
            </a:br>
            <a:endParaRPr lang="es-ES" sz="4000" dirty="0">
              <a:effectLst/>
              <a:latin typeface="Lucida Sans Unicode" pitchFamily="34" charset="0"/>
            </a:endParaRPr>
          </a:p>
        </p:txBody>
      </p:sp>
      <p:sp>
        <p:nvSpPr>
          <p:cNvPr id="3" name="2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844343CD-3205-466C-96EE-F35BE8A18AFD}" type="slidenum">
              <a:rPr lang="en-GB" sz="1000">
                <a:latin typeface="+mn-lt"/>
              </a:rPr>
              <a:pPr algn="r" fontAlgn="auto">
                <a:spcBef>
                  <a:spcPts val="0"/>
                </a:spcBef>
                <a:spcAft>
                  <a:spcPts val="0"/>
                </a:spcAft>
                <a:defRPr/>
              </a:pPr>
              <a:t>31</a:t>
            </a:fld>
            <a:endParaRPr lang="en-GB" sz="1000" dirty="0">
              <a:latin typeface="+mn-lt"/>
            </a:endParaRPr>
          </a:p>
        </p:txBody>
      </p:sp>
    </p:spTree>
    <p:extLst>
      <p:ext uri="{BB962C8B-B14F-4D97-AF65-F5344CB8AC3E}">
        <p14:creationId xmlns:p14="http://schemas.microsoft.com/office/powerpoint/2010/main" val="2246021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a:spLocks noGrp="1"/>
          </p:cNvSpPr>
          <p:nvPr>
            <p:ph type="subTitle" idx="4294967295"/>
          </p:nvPr>
        </p:nvSpPr>
        <p:spPr>
          <a:xfrm>
            <a:off x="563791" y="4328522"/>
            <a:ext cx="8286750" cy="2449066"/>
          </a:xfrm>
        </p:spPr>
        <p:txBody>
          <a:bodyPr lIns="45720" rIns="45720"/>
          <a:lstStyle/>
          <a:p>
            <a:pPr marL="0" indent="0" algn="ctr" eaLnBrk="1" hangingPunct="1">
              <a:lnSpc>
                <a:spcPct val="80000"/>
              </a:lnSpc>
              <a:buFont typeface="Wingdings 3" pitchFamily="18" charset="2"/>
              <a:buNone/>
            </a:pPr>
            <a:r>
              <a:rPr lang="en-US" sz="2000" b="1" dirty="0" err="1">
                <a:solidFill>
                  <a:schemeClr val="tx2"/>
                </a:solidFill>
              </a:rPr>
              <a:t>Ghazala</a:t>
            </a:r>
            <a:r>
              <a:rPr lang="en-GB" sz="2000" b="1" dirty="0">
                <a:solidFill>
                  <a:schemeClr val="tx2"/>
                </a:solidFill>
              </a:rPr>
              <a:t> </a:t>
            </a:r>
            <a:r>
              <a:rPr lang="en-GB" sz="2000" b="1" dirty="0" err="1">
                <a:solidFill>
                  <a:schemeClr val="tx2"/>
                </a:solidFill>
              </a:rPr>
              <a:t>Azmat</a:t>
            </a:r>
            <a:r>
              <a:rPr lang="en-GB" sz="2000" dirty="0">
                <a:solidFill>
                  <a:schemeClr val="tx2"/>
                </a:solidFill>
              </a:rPr>
              <a:t> </a:t>
            </a:r>
          </a:p>
          <a:p>
            <a:pPr marL="0" indent="0" algn="ctr" eaLnBrk="1" hangingPunct="1">
              <a:lnSpc>
                <a:spcPct val="80000"/>
              </a:lnSpc>
              <a:buFont typeface="Wingdings 3" pitchFamily="18" charset="2"/>
              <a:buNone/>
            </a:pPr>
            <a:r>
              <a:rPr lang="en-GB" sz="2000" i="1" dirty="0">
                <a:solidFill>
                  <a:schemeClr val="tx2"/>
                </a:solidFill>
              </a:rPr>
              <a:t>Science Po, Paris</a:t>
            </a:r>
          </a:p>
          <a:p>
            <a:pPr marL="0" indent="0" algn="ctr" eaLnBrk="1" hangingPunct="1">
              <a:lnSpc>
                <a:spcPct val="80000"/>
              </a:lnSpc>
              <a:buFont typeface="Wingdings 3" pitchFamily="18" charset="2"/>
              <a:buNone/>
            </a:pPr>
            <a:endParaRPr lang="en-GB" sz="2000" dirty="0">
              <a:solidFill>
                <a:schemeClr val="tx2"/>
              </a:solidFill>
            </a:endParaRPr>
          </a:p>
          <a:p>
            <a:pPr marL="0" indent="0" algn="ctr" eaLnBrk="1" hangingPunct="1">
              <a:lnSpc>
                <a:spcPct val="80000"/>
              </a:lnSpc>
              <a:buFont typeface="Wingdings 3" pitchFamily="18" charset="2"/>
              <a:buNone/>
            </a:pPr>
            <a:r>
              <a:rPr lang="en-GB" sz="2000" b="1" dirty="0">
                <a:solidFill>
                  <a:schemeClr val="tx2"/>
                </a:solidFill>
              </a:rPr>
              <a:t>Rosa </a:t>
            </a:r>
            <a:r>
              <a:rPr lang="en-GB" sz="2000" b="1" dirty="0" err="1">
                <a:solidFill>
                  <a:schemeClr val="tx2"/>
                </a:solidFill>
              </a:rPr>
              <a:t>Ferrer</a:t>
            </a:r>
            <a:r>
              <a:rPr lang="en-GB" sz="2000" b="1" dirty="0">
                <a:solidFill>
                  <a:schemeClr val="tx2"/>
                </a:solidFill>
              </a:rPr>
              <a:t> </a:t>
            </a:r>
          </a:p>
          <a:p>
            <a:pPr marL="0" indent="0" algn="ctr" eaLnBrk="1" hangingPunct="1">
              <a:lnSpc>
                <a:spcPct val="80000"/>
              </a:lnSpc>
              <a:buFont typeface="Wingdings 3" pitchFamily="18" charset="2"/>
              <a:buNone/>
            </a:pPr>
            <a:r>
              <a:rPr lang="en-GB" sz="2000" i="1" dirty="0">
                <a:solidFill>
                  <a:schemeClr val="tx2"/>
                </a:solidFill>
              </a:rPr>
              <a:t>Univ. </a:t>
            </a:r>
            <a:r>
              <a:rPr lang="en-GB" sz="2000" i="1" dirty="0" err="1">
                <a:solidFill>
                  <a:schemeClr val="tx2"/>
                </a:solidFill>
              </a:rPr>
              <a:t>Pompeu</a:t>
            </a:r>
            <a:r>
              <a:rPr lang="en-GB" sz="2000" i="1" dirty="0">
                <a:solidFill>
                  <a:schemeClr val="tx2"/>
                </a:solidFill>
              </a:rPr>
              <a:t> </a:t>
            </a:r>
            <a:r>
              <a:rPr lang="en-GB" sz="2000" i="1" dirty="0" err="1">
                <a:solidFill>
                  <a:schemeClr val="tx2"/>
                </a:solidFill>
              </a:rPr>
              <a:t>Fabra</a:t>
            </a:r>
            <a:r>
              <a:rPr lang="en-GB" sz="2000" i="1" dirty="0">
                <a:solidFill>
                  <a:schemeClr val="tx2"/>
                </a:solidFill>
              </a:rPr>
              <a:t> and BSE</a:t>
            </a:r>
          </a:p>
          <a:p>
            <a:pPr marL="0" indent="0" algn="ctr" eaLnBrk="1" hangingPunct="1">
              <a:lnSpc>
                <a:spcPct val="80000"/>
              </a:lnSpc>
              <a:buFont typeface="Wingdings 3" pitchFamily="18" charset="2"/>
              <a:buNone/>
            </a:pPr>
            <a:endParaRPr lang="en-GB" sz="2000" dirty="0">
              <a:solidFill>
                <a:schemeClr val="tx2"/>
              </a:solidFill>
            </a:endParaRPr>
          </a:p>
          <a:p>
            <a:pPr marL="0" indent="0" algn="ctr" eaLnBrk="1" hangingPunct="1">
              <a:lnSpc>
                <a:spcPct val="80000"/>
              </a:lnSpc>
              <a:buFont typeface="Wingdings 3" pitchFamily="18" charset="2"/>
              <a:buNone/>
            </a:pPr>
            <a:r>
              <a:rPr lang="en-GB" sz="2000" u="sng" dirty="0">
                <a:solidFill>
                  <a:schemeClr val="tx2"/>
                </a:solidFill>
              </a:rPr>
              <a:t>JOURNAL OF POLITICAL ECONOMY, (2017)</a:t>
            </a:r>
          </a:p>
        </p:txBody>
      </p:sp>
      <p:sp>
        <p:nvSpPr>
          <p:cNvPr id="13315" name="Text Box 5"/>
          <p:cNvSpPr txBox="1">
            <a:spLocks noChangeArrowheads="1"/>
          </p:cNvSpPr>
          <p:nvPr/>
        </p:nvSpPr>
        <p:spPr bwMode="auto">
          <a:xfrm>
            <a:off x="478984" y="2204864"/>
            <a:ext cx="8424862" cy="2123658"/>
          </a:xfrm>
          <a:prstGeom prst="rect">
            <a:avLst/>
          </a:prstGeom>
          <a:noFill/>
          <a:ln w="9525">
            <a:noFill/>
            <a:miter lim="800000"/>
            <a:headEnd/>
            <a:tailEnd/>
          </a:ln>
        </p:spPr>
        <p:txBody>
          <a:bodyPr>
            <a:spAutoFit/>
          </a:bodyPr>
          <a:lstStyle/>
          <a:p>
            <a:pPr>
              <a:spcBef>
                <a:spcPct val="50000"/>
              </a:spcBef>
            </a:pPr>
            <a:r>
              <a:rPr lang="es-ES" sz="3600" dirty="0">
                <a:solidFill>
                  <a:srgbClr val="278DA5"/>
                </a:solidFill>
                <a:latin typeface="Lucida Sans Unicode" pitchFamily="34" charset="0"/>
              </a:rPr>
              <a:t>Discriminación y rendimiento </a:t>
            </a:r>
            <a:br>
              <a:rPr lang="es-ES" sz="3600" dirty="0">
                <a:solidFill>
                  <a:srgbClr val="278DA5"/>
                </a:solidFill>
                <a:latin typeface="Lucida Sans Unicode" pitchFamily="34" charset="0"/>
              </a:rPr>
            </a:br>
            <a:r>
              <a:rPr lang="es-ES" sz="3600" dirty="0">
                <a:solidFill>
                  <a:srgbClr val="278DA5"/>
                </a:solidFill>
                <a:latin typeface="Lucida Sans Unicode" pitchFamily="34" charset="0"/>
              </a:rPr>
              <a:t>en bufetes de abogados</a:t>
            </a:r>
          </a:p>
          <a:p>
            <a:pPr>
              <a:spcBef>
                <a:spcPct val="50000"/>
              </a:spcBef>
            </a:pPr>
            <a:r>
              <a:rPr lang="es-ES" sz="2400" dirty="0" err="1">
                <a:solidFill>
                  <a:srgbClr val="278DA5"/>
                </a:solidFill>
                <a:latin typeface="Lucida Sans Unicode" pitchFamily="34" charset="0"/>
              </a:rPr>
              <a:t>Gender</a:t>
            </a:r>
            <a:r>
              <a:rPr lang="es-ES" sz="2400" dirty="0">
                <a:solidFill>
                  <a:srgbClr val="278DA5"/>
                </a:solidFill>
                <a:latin typeface="Lucida Sans Unicode" pitchFamily="34" charset="0"/>
              </a:rPr>
              <a:t> Gaps in Performance: </a:t>
            </a:r>
            <a:r>
              <a:rPr lang="es-ES" sz="2400" dirty="0" err="1">
                <a:solidFill>
                  <a:srgbClr val="278DA5"/>
                </a:solidFill>
                <a:latin typeface="Lucida Sans Unicode" pitchFamily="34" charset="0"/>
              </a:rPr>
              <a:t>Evidence</a:t>
            </a:r>
            <a:r>
              <a:rPr lang="es-ES" sz="2400" dirty="0">
                <a:solidFill>
                  <a:srgbClr val="278DA5"/>
                </a:solidFill>
                <a:latin typeface="Lucida Sans Unicode" pitchFamily="34" charset="0"/>
              </a:rPr>
              <a:t> </a:t>
            </a:r>
            <a:r>
              <a:rPr lang="es-ES" sz="2400" dirty="0" err="1">
                <a:solidFill>
                  <a:srgbClr val="278DA5"/>
                </a:solidFill>
                <a:latin typeface="Lucida Sans Unicode" pitchFamily="34" charset="0"/>
              </a:rPr>
              <a:t>from</a:t>
            </a:r>
            <a:r>
              <a:rPr lang="es-ES" sz="2400" dirty="0">
                <a:solidFill>
                  <a:srgbClr val="278DA5"/>
                </a:solidFill>
                <a:latin typeface="Lucida Sans Unicode" pitchFamily="34" charset="0"/>
              </a:rPr>
              <a:t> Young </a:t>
            </a:r>
            <a:r>
              <a:rPr lang="es-ES" sz="2400" dirty="0" err="1">
                <a:solidFill>
                  <a:srgbClr val="278DA5"/>
                </a:solidFill>
                <a:latin typeface="Lucida Sans Unicode" pitchFamily="34" charset="0"/>
              </a:rPr>
              <a:t>Lawyers</a:t>
            </a:r>
            <a:endParaRPr lang="es-ES" sz="2400" dirty="0">
              <a:solidFill>
                <a:srgbClr val="278DA5"/>
              </a:solidFill>
              <a:latin typeface="Lucida Sans Unicode" pitchFamily="34" charset="0"/>
            </a:endParaRPr>
          </a:p>
        </p:txBody>
      </p:sp>
      <p:sp>
        <p:nvSpPr>
          <p:cNvPr id="4" name="3 Marcador de número de diapositiva"/>
          <p:cNvSpPr>
            <a:spLocks noGrp="1"/>
          </p:cNvSpPr>
          <p:nvPr>
            <p:ph type="sldNum" sz="quarter" idx="12"/>
          </p:nvPr>
        </p:nvSpPr>
        <p:spPr/>
        <p:txBody>
          <a:bodyPr/>
          <a:lstStyle/>
          <a:p>
            <a:pPr>
              <a:defRPr/>
            </a:pPr>
            <a:fld id="{33C07CC1-0789-4C32-81CC-764CA5EDEB65}" type="slidenum">
              <a:rPr lang="en-GB" smtClean="0"/>
              <a:pPr>
                <a:defRPr/>
              </a:pPr>
              <a:t>32</a:t>
            </a:fld>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95"/>
          <p:cNvSpPr>
            <a:spLocks noChangeArrowheads="1"/>
          </p:cNvSpPr>
          <p:nvPr/>
        </p:nvSpPr>
        <p:spPr bwMode="auto">
          <a:xfrm>
            <a:off x="1187450" y="4759325"/>
            <a:ext cx="184150" cy="366713"/>
          </a:xfrm>
          <a:prstGeom prst="rect">
            <a:avLst/>
          </a:prstGeom>
          <a:noFill/>
          <a:ln w="9525">
            <a:noFill/>
            <a:miter lim="800000"/>
            <a:headEnd/>
            <a:tailEnd/>
          </a:ln>
        </p:spPr>
        <p:txBody>
          <a:bodyPr wrap="none" anchor="ctr">
            <a:spAutoFit/>
          </a:bodyPr>
          <a:lstStyle/>
          <a:p>
            <a:pPr algn="l">
              <a:tabLst>
                <a:tab pos="1809750" algn="l"/>
              </a:tabLst>
            </a:pPr>
            <a:endParaRPr lang="es-ES">
              <a:latin typeface="Lucida Sans Unicode" pitchFamily="34" charset="0"/>
            </a:endParaRPr>
          </a:p>
        </p:txBody>
      </p:sp>
      <p:sp>
        <p:nvSpPr>
          <p:cNvPr id="1028" name="Rectangle 36"/>
          <p:cNvSpPr>
            <a:spLocks noGrp="1"/>
          </p:cNvSpPr>
          <p:nvPr>
            <p:ph type="title" idx="4294967295"/>
          </p:nvPr>
        </p:nvSpPr>
        <p:spPr bwMode="auto">
          <a:noFill/>
        </p:spPr>
        <p:txBody>
          <a:bodyPr/>
          <a:lstStyle/>
          <a:p>
            <a:r>
              <a:rPr lang="es-ES" b="0" dirty="0">
                <a:effectLst/>
                <a:latin typeface="Lucida Sans Unicode" pitchFamily="34" charset="0"/>
              </a:rPr>
              <a:t>1.- Motivación</a:t>
            </a:r>
          </a:p>
        </p:txBody>
      </p:sp>
      <p:graphicFrame>
        <p:nvGraphicFramePr>
          <p:cNvPr id="1026" name="Object 38"/>
          <p:cNvGraphicFramePr>
            <a:graphicFrameLocks noGrp="1" noChangeAspect="1"/>
          </p:cNvGraphicFramePr>
          <p:nvPr>
            <p:ph sz="half" idx="4294967295"/>
            <p:extLst>
              <p:ext uri="{D42A27DB-BD31-4B8C-83A1-F6EECF244321}">
                <p14:modId xmlns:p14="http://schemas.microsoft.com/office/powerpoint/2010/main" val="3418659845"/>
              </p:ext>
            </p:extLst>
          </p:nvPr>
        </p:nvGraphicFramePr>
        <p:xfrm>
          <a:off x="1371600" y="2859405"/>
          <a:ext cx="6697662" cy="3778250"/>
        </p:xfrm>
        <a:graphic>
          <a:graphicData uri="http://schemas.openxmlformats.org/presentationml/2006/ole">
            <mc:AlternateContent xmlns:mc="http://schemas.openxmlformats.org/markup-compatibility/2006">
              <mc:Choice xmlns:v="urn:schemas-microsoft-com:vml" Requires="v">
                <p:oleObj spid="_x0000_s1160" name="Chart" r:id="rId4" imgW="5438922" imgH="3066977" progId="Excel.Sheet.8">
                  <p:embed/>
                </p:oleObj>
              </mc:Choice>
              <mc:Fallback>
                <p:oleObj name="Chart" r:id="rId4" imgW="5438922" imgH="3066977" progId="Excel.Sheet.8">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859405"/>
                        <a:ext cx="6697662"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6"/>
          <p:cNvSpPr>
            <a:spLocks noChangeArrowheads="1"/>
          </p:cNvSpPr>
          <p:nvPr/>
        </p:nvSpPr>
        <p:spPr bwMode="auto">
          <a:xfrm>
            <a:off x="468313" y="1268413"/>
            <a:ext cx="8675687" cy="1439862"/>
          </a:xfrm>
          <a:prstGeom prst="rect">
            <a:avLst/>
          </a:prstGeom>
          <a:noFill/>
          <a:ln w="9525">
            <a:noFill/>
            <a:miter lim="800000"/>
            <a:headEnd/>
            <a:tailEnd/>
          </a:ln>
        </p:spPr>
        <p:txBody>
          <a:bodyPr anchor="b"/>
          <a:lstStyle/>
          <a:p>
            <a:pPr marL="365125" indent="-255588" algn="l">
              <a:lnSpc>
                <a:spcPct val="90000"/>
              </a:lnSpc>
              <a:spcBef>
                <a:spcPts val="400"/>
              </a:spcBef>
              <a:buClr>
                <a:schemeClr val="accent1"/>
              </a:buClr>
              <a:buSzPct val="68000"/>
              <a:buFont typeface="Wingdings 3" pitchFamily="18" charset="2"/>
              <a:buNone/>
            </a:pPr>
            <a:endParaRPr lang="es-ES" sz="2000">
              <a:latin typeface="Times New Roman" pitchFamily="18" charset="0"/>
              <a:cs typeface="Times New Roman" pitchFamily="18" charset="0"/>
            </a:endParaRPr>
          </a:p>
        </p:txBody>
      </p:sp>
      <p:sp>
        <p:nvSpPr>
          <p:cNvPr id="11" name="10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05F18B41-B8C7-4230-BB3D-3A519855396E}" type="slidenum">
              <a:rPr lang="en-GB" sz="1000">
                <a:latin typeface="+mn-lt"/>
              </a:rPr>
              <a:pPr algn="r" fontAlgn="auto">
                <a:spcBef>
                  <a:spcPts val="0"/>
                </a:spcBef>
                <a:spcAft>
                  <a:spcPts val="0"/>
                </a:spcAft>
                <a:defRPr/>
              </a:pPr>
              <a:t>33</a:t>
            </a:fld>
            <a:endParaRPr lang="en-GB" sz="1000" dirty="0">
              <a:latin typeface="+mn-lt"/>
            </a:endParaRPr>
          </a:p>
        </p:txBody>
      </p:sp>
      <p:sp>
        <p:nvSpPr>
          <p:cNvPr id="73736" name="Rectangle 8"/>
          <p:cNvSpPr>
            <a:spLocks noChangeArrowheads="1"/>
          </p:cNvSpPr>
          <p:nvPr/>
        </p:nvSpPr>
        <p:spPr bwMode="auto">
          <a:xfrm>
            <a:off x="539750" y="1125538"/>
            <a:ext cx="8424863" cy="2062103"/>
          </a:xfrm>
          <a:prstGeom prst="rect">
            <a:avLst/>
          </a:prstGeom>
          <a:noFill/>
          <a:ln w="9525" algn="ctr">
            <a:noFill/>
            <a:miter lim="800000"/>
            <a:headEnd/>
            <a:tailEnd/>
          </a:ln>
        </p:spPr>
        <p:txBody>
          <a:bodyPr>
            <a:spAutoFit/>
          </a:bodyPr>
          <a:lstStyle/>
          <a:p>
            <a:pPr algn="l"/>
            <a:endParaRPr lang="en-GB" sz="2200" dirty="0">
              <a:latin typeface="Times New Roman" pitchFamily="18" charset="0"/>
            </a:endParaRPr>
          </a:p>
          <a:p>
            <a:pPr algn="l"/>
            <a:r>
              <a:rPr lang="en-GB" sz="2200" dirty="0">
                <a:latin typeface="Times New Roman" pitchFamily="18" charset="0"/>
              </a:rPr>
              <a:t>La </a:t>
            </a:r>
            <a:r>
              <a:rPr lang="en-GB" sz="2200" dirty="0" err="1">
                <a:latin typeface="Times New Roman" pitchFamily="18" charset="0"/>
              </a:rPr>
              <a:t>profesión</a:t>
            </a:r>
            <a:r>
              <a:rPr lang="en-GB" sz="2200" dirty="0">
                <a:latin typeface="Times New Roman" pitchFamily="18" charset="0"/>
              </a:rPr>
              <a:t> de </a:t>
            </a:r>
            <a:r>
              <a:rPr lang="en-GB" sz="2200" dirty="0" err="1">
                <a:latin typeface="Times New Roman" pitchFamily="18" charset="0"/>
              </a:rPr>
              <a:t>abogado</a:t>
            </a:r>
            <a:r>
              <a:rPr lang="en-GB" sz="2200" dirty="0">
                <a:latin typeface="Times New Roman" pitchFamily="18" charset="0"/>
              </a:rPr>
              <a:t> </a:t>
            </a:r>
            <a:r>
              <a:rPr lang="en-GB" sz="2200" dirty="0" err="1">
                <a:latin typeface="Times New Roman" pitchFamily="18" charset="0"/>
              </a:rPr>
              <a:t>atrae</a:t>
            </a:r>
            <a:r>
              <a:rPr lang="en-GB" sz="2200" dirty="0">
                <a:latin typeface="Times New Roman" pitchFamily="18" charset="0"/>
              </a:rPr>
              <a:t> a </a:t>
            </a:r>
            <a:r>
              <a:rPr lang="en-GB" sz="2200" dirty="0" err="1">
                <a:latin typeface="Times New Roman" pitchFamily="18" charset="0"/>
              </a:rPr>
              <a:t>muchas</a:t>
            </a:r>
            <a:r>
              <a:rPr lang="en-GB" sz="2200" dirty="0">
                <a:latin typeface="Times New Roman" pitchFamily="18" charset="0"/>
              </a:rPr>
              <a:t> </a:t>
            </a:r>
            <a:r>
              <a:rPr lang="en-GB" sz="2200" dirty="0" err="1">
                <a:latin typeface="Times New Roman" pitchFamily="18" charset="0"/>
              </a:rPr>
              <a:t>mujeres</a:t>
            </a:r>
            <a:r>
              <a:rPr lang="en-GB" sz="2200" dirty="0">
                <a:latin typeface="Times New Roman" pitchFamily="18" charset="0"/>
              </a:rPr>
              <a:t> con </a:t>
            </a:r>
            <a:br>
              <a:rPr lang="en-GB" sz="2200" dirty="0">
                <a:latin typeface="Times New Roman" pitchFamily="18" charset="0"/>
              </a:rPr>
            </a:br>
            <a:r>
              <a:rPr lang="en-GB" sz="2200" dirty="0" err="1">
                <a:latin typeface="Times New Roman" pitchFamily="18" charset="0"/>
              </a:rPr>
              <a:t>alta</a:t>
            </a:r>
            <a:r>
              <a:rPr lang="en-GB" sz="2200" dirty="0">
                <a:latin typeface="Times New Roman" pitchFamily="18" charset="0"/>
              </a:rPr>
              <a:t> </a:t>
            </a:r>
            <a:r>
              <a:rPr lang="en-GB" sz="2200" dirty="0" err="1">
                <a:latin typeface="Times New Roman" pitchFamily="18" charset="0"/>
              </a:rPr>
              <a:t>preparación</a:t>
            </a:r>
            <a:r>
              <a:rPr lang="en-GB" sz="2200" dirty="0">
                <a:latin typeface="Times New Roman" pitchFamily="18" charset="0"/>
              </a:rPr>
              <a:t> y </a:t>
            </a:r>
            <a:r>
              <a:rPr lang="en-GB" sz="2200" dirty="0" err="1">
                <a:latin typeface="Times New Roman" pitchFamily="18" charset="0"/>
              </a:rPr>
              <a:t>motivación</a:t>
            </a:r>
            <a:r>
              <a:rPr lang="en-GB" sz="2200" dirty="0">
                <a:latin typeface="Times New Roman" pitchFamily="18" charset="0"/>
              </a:rPr>
              <a:t>:</a:t>
            </a:r>
            <a:endParaRPr lang="en-US" sz="2200" dirty="0">
              <a:latin typeface="Times New Roman" pitchFamily="18" charset="0"/>
            </a:endParaRPr>
          </a:p>
          <a:p>
            <a:pPr algn="l">
              <a:buClr>
                <a:srgbClr val="278DA5"/>
              </a:buClr>
            </a:pPr>
            <a:r>
              <a:rPr lang="en-US" sz="2200" dirty="0">
                <a:latin typeface="Times New Roman" pitchFamily="18" charset="0"/>
              </a:rPr>
              <a:t>SIN EMBARGO </a:t>
            </a:r>
            <a:r>
              <a:rPr lang="en-US" sz="2200" dirty="0" err="1">
                <a:latin typeface="Times New Roman" pitchFamily="18" charset="0"/>
              </a:rPr>
              <a:t>brecha</a:t>
            </a:r>
            <a:r>
              <a:rPr lang="en-US" sz="2200" dirty="0">
                <a:latin typeface="Times New Roman" pitchFamily="18" charset="0"/>
              </a:rPr>
              <a:t> de </a:t>
            </a:r>
            <a:r>
              <a:rPr lang="en-US" sz="2200" dirty="0" err="1">
                <a:latin typeface="Times New Roman" pitchFamily="18" charset="0"/>
              </a:rPr>
              <a:t>salarios</a:t>
            </a:r>
            <a:r>
              <a:rPr lang="en-US" sz="2200" dirty="0">
                <a:latin typeface="Times New Roman" pitchFamily="18" charset="0"/>
              </a:rPr>
              <a:t> </a:t>
            </a:r>
            <a:r>
              <a:rPr lang="en-US" sz="2200" dirty="0" err="1">
                <a:latin typeface="Times New Roman" pitchFamily="18" charset="0"/>
              </a:rPr>
              <a:t>persistente</a:t>
            </a:r>
            <a:r>
              <a:rPr lang="en-US" sz="2200" dirty="0">
                <a:latin typeface="Times New Roman" pitchFamily="18" charset="0"/>
              </a:rPr>
              <a:t> </a:t>
            </a:r>
          </a:p>
          <a:p>
            <a:pPr algn="l">
              <a:buFontTx/>
              <a:buChar char="-"/>
            </a:pPr>
            <a:endParaRPr lang="en-US" sz="2200" dirty="0">
              <a:latin typeface="Times New Roman" pitchFamily="18" charset="0"/>
            </a:endParaRPr>
          </a:p>
          <a:p>
            <a:r>
              <a:rPr lang="en-US" dirty="0">
                <a:latin typeface="Times New Roman" pitchFamily="18" charset="0"/>
              </a:rPr>
              <a:t>Median weekly earnings for lawyers 2000-2010 (Bureau of Labor Statistics,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7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p:cNvSpPr>
          <p:nvPr>
            <p:ph type="title" idx="4294967295"/>
          </p:nvPr>
        </p:nvSpPr>
        <p:spPr bwMode="auto">
          <a:noFill/>
        </p:spPr>
        <p:txBody>
          <a:bodyPr/>
          <a:lstStyle/>
          <a:p>
            <a:r>
              <a:rPr lang="es-ES" b="0" dirty="0">
                <a:effectLst/>
                <a:latin typeface="Lucida Sans Unicode" pitchFamily="34" charset="0"/>
              </a:rPr>
              <a:t>1.- Motivación</a:t>
            </a:r>
          </a:p>
        </p:txBody>
      </p:sp>
      <p:sp>
        <p:nvSpPr>
          <p:cNvPr id="11266" name="Content Placeholder 2"/>
          <p:cNvSpPr>
            <a:spLocks noGrp="1"/>
          </p:cNvSpPr>
          <p:nvPr>
            <p:ph idx="4294967295"/>
          </p:nvPr>
        </p:nvSpPr>
        <p:spPr>
          <a:xfrm>
            <a:off x="395288" y="1268413"/>
            <a:ext cx="8497887" cy="4525962"/>
          </a:xfrm>
        </p:spPr>
        <p:txBody>
          <a:bodyPr/>
          <a:lstStyle/>
          <a:p>
            <a:r>
              <a:rPr lang="en-US" sz="2200" dirty="0"/>
              <a:t>Hay </a:t>
            </a:r>
            <a:r>
              <a:rPr lang="en-US" sz="2200" dirty="0" err="1"/>
              <a:t>diferencias</a:t>
            </a:r>
            <a:r>
              <a:rPr lang="en-US" sz="2200" dirty="0"/>
              <a:t> de </a:t>
            </a:r>
            <a:r>
              <a:rPr lang="en-US" sz="2200" dirty="0" err="1"/>
              <a:t>género</a:t>
            </a:r>
            <a:r>
              <a:rPr lang="en-US" sz="2200" dirty="0"/>
              <a:t> entre </a:t>
            </a:r>
            <a:r>
              <a:rPr lang="en-US" sz="2200" dirty="0" err="1"/>
              <a:t>trabajadores</a:t>
            </a:r>
            <a:r>
              <a:rPr lang="en-US" sz="2200" dirty="0"/>
              <a:t> </a:t>
            </a:r>
            <a:r>
              <a:rPr lang="en-US" sz="2200" dirty="0" err="1"/>
              <a:t>altamente</a:t>
            </a:r>
            <a:r>
              <a:rPr lang="en-US" sz="2200" dirty="0"/>
              <a:t> </a:t>
            </a:r>
            <a:br>
              <a:rPr lang="en-US" sz="2200" dirty="0"/>
            </a:br>
            <a:r>
              <a:rPr lang="en-US" sz="2200" dirty="0" err="1"/>
              <a:t>cualificados</a:t>
            </a:r>
            <a:endParaRPr lang="en-US" sz="2200" dirty="0"/>
          </a:p>
          <a:p>
            <a:pPr lvl="1"/>
            <a:r>
              <a:rPr lang="en-US" sz="2000" dirty="0" err="1"/>
              <a:t>Brechas</a:t>
            </a:r>
            <a:r>
              <a:rPr lang="en-US" sz="2000" dirty="0"/>
              <a:t> de </a:t>
            </a:r>
            <a:r>
              <a:rPr lang="en-US" sz="2000" dirty="0" err="1"/>
              <a:t>género</a:t>
            </a:r>
            <a:r>
              <a:rPr lang="en-US" sz="2000" dirty="0"/>
              <a:t> en los </a:t>
            </a:r>
            <a:r>
              <a:rPr lang="en-US" sz="2000" dirty="0" err="1"/>
              <a:t>salarios</a:t>
            </a:r>
            <a:endParaRPr lang="en-US" sz="2000" dirty="0"/>
          </a:p>
          <a:p>
            <a:pPr lvl="1"/>
            <a:r>
              <a:rPr lang="en-US" sz="2000" dirty="0"/>
              <a:t>Se </a:t>
            </a:r>
            <a:r>
              <a:rPr lang="en-US" sz="2000" dirty="0" err="1"/>
              <a:t>observan</a:t>
            </a:r>
            <a:r>
              <a:rPr lang="en-US" sz="2000" dirty="0"/>
              <a:t> los </a:t>
            </a:r>
            <a:r>
              <a:rPr lang="en-US" sz="2000" dirty="0" err="1"/>
              <a:t>llamados</a:t>
            </a:r>
            <a:r>
              <a:rPr lang="en-US" sz="2000" dirty="0"/>
              <a:t> “</a:t>
            </a:r>
            <a:r>
              <a:rPr lang="en-US" sz="2000" dirty="0" err="1"/>
              <a:t>techos</a:t>
            </a:r>
            <a:r>
              <a:rPr lang="en-US" sz="2000" dirty="0"/>
              <a:t> de </a:t>
            </a:r>
            <a:r>
              <a:rPr lang="en-US" sz="2000" dirty="0" err="1"/>
              <a:t>cristal</a:t>
            </a:r>
            <a:r>
              <a:rPr lang="en-US" sz="2000" dirty="0"/>
              <a:t>”: Las </a:t>
            </a:r>
            <a:r>
              <a:rPr lang="en-US" sz="2000" dirty="0" err="1"/>
              <a:t>mujeres</a:t>
            </a:r>
            <a:r>
              <a:rPr lang="en-US" sz="2000" dirty="0"/>
              <a:t> </a:t>
            </a:r>
            <a:r>
              <a:rPr lang="en-US" sz="2000" dirty="0" err="1"/>
              <a:t>están</a:t>
            </a:r>
            <a:r>
              <a:rPr lang="en-US" sz="2000" dirty="0"/>
              <a:t> </a:t>
            </a:r>
            <a:r>
              <a:rPr lang="en-US" sz="2000" dirty="0" err="1"/>
              <a:t>infrarepresentadas</a:t>
            </a:r>
            <a:r>
              <a:rPr lang="en-US" sz="2000" dirty="0"/>
              <a:t> entre </a:t>
            </a:r>
            <a:r>
              <a:rPr lang="en-US" sz="2000" dirty="0" err="1"/>
              <a:t>posiciones</a:t>
            </a:r>
            <a:r>
              <a:rPr lang="en-US" sz="2000" dirty="0"/>
              <a:t> de alto </a:t>
            </a:r>
            <a:r>
              <a:rPr lang="en-US" sz="2000" dirty="0" err="1"/>
              <a:t>nivel</a:t>
            </a:r>
            <a:endParaRPr lang="en-US" sz="2000" dirty="0"/>
          </a:p>
          <a:p>
            <a:pPr lvl="1"/>
            <a:r>
              <a:rPr lang="en-US" sz="2000" dirty="0"/>
              <a:t>En </a:t>
            </a:r>
            <a:r>
              <a:rPr lang="en-US" sz="2000" dirty="0" err="1"/>
              <a:t>directivos</a:t>
            </a:r>
            <a:r>
              <a:rPr lang="en-US" sz="2000" dirty="0"/>
              <a:t> de </a:t>
            </a:r>
            <a:r>
              <a:rPr lang="en-US" sz="2000" dirty="0" err="1"/>
              <a:t>empresas</a:t>
            </a:r>
            <a:r>
              <a:rPr lang="en-US" sz="2000" dirty="0"/>
              <a:t> </a:t>
            </a:r>
            <a:r>
              <a:rPr lang="en-US" sz="2000" dirty="0" err="1"/>
              <a:t>pero</a:t>
            </a:r>
            <a:r>
              <a:rPr lang="en-US" sz="2000" dirty="0"/>
              <a:t> </a:t>
            </a:r>
            <a:r>
              <a:rPr lang="en-US" sz="2000" dirty="0" err="1"/>
              <a:t>también</a:t>
            </a:r>
            <a:r>
              <a:rPr lang="en-US" sz="2000" dirty="0"/>
              <a:t> en </a:t>
            </a:r>
            <a:r>
              <a:rPr lang="en-US" sz="2000" dirty="0" err="1"/>
              <a:t>jefes</a:t>
            </a:r>
            <a:r>
              <a:rPr lang="en-US" sz="2000" dirty="0"/>
              <a:t> de </a:t>
            </a:r>
            <a:r>
              <a:rPr lang="en-US" sz="2000" dirty="0" err="1"/>
              <a:t>planta</a:t>
            </a:r>
            <a:r>
              <a:rPr lang="en-US" sz="2000" dirty="0"/>
              <a:t> en </a:t>
            </a:r>
            <a:r>
              <a:rPr lang="en-US" sz="2000" dirty="0" err="1"/>
              <a:t>hospitales</a:t>
            </a:r>
            <a:r>
              <a:rPr lang="en-US" sz="2000" dirty="0"/>
              <a:t> y en </a:t>
            </a:r>
            <a:r>
              <a:rPr lang="en-US" sz="2000" dirty="0" err="1"/>
              <a:t>socios</a:t>
            </a:r>
            <a:r>
              <a:rPr lang="en-US" sz="2000" dirty="0"/>
              <a:t> de </a:t>
            </a:r>
            <a:r>
              <a:rPr lang="en-US" sz="2000" dirty="0" err="1"/>
              <a:t>bufetes</a:t>
            </a:r>
            <a:r>
              <a:rPr lang="en-US" sz="2000" dirty="0"/>
              <a:t> de </a:t>
            </a:r>
            <a:r>
              <a:rPr lang="en-US" sz="2000" dirty="0" err="1"/>
              <a:t>abogados</a:t>
            </a:r>
            <a:r>
              <a:rPr lang="en-US" sz="2000" dirty="0"/>
              <a:t>. </a:t>
            </a:r>
          </a:p>
          <a:p>
            <a:pPr lvl="1" eaLnBrk="1" hangingPunct="1">
              <a:lnSpc>
                <a:spcPct val="90000"/>
              </a:lnSpc>
              <a:buFont typeface="Verdana" pitchFamily="34" charset="0"/>
              <a:buNone/>
            </a:pPr>
            <a:endParaRPr lang="en-GB" sz="2000" dirty="0"/>
          </a:p>
          <a:p>
            <a:pPr eaLnBrk="1" hangingPunct="1">
              <a:lnSpc>
                <a:spcPct val="90000"/>
              </a:lnSpc>
            </a:pPr>
            <a:r>
              <a:rPr lang="en-US" sz="2200" dirty="0"/>
              <a:t>La </a:t>
            </a:r>
            <a:r>
              <a:rPr lang="en-US" sz="2200" dirty="0" err="1"/>
              <a:t>atención</a:t>
            </a:r>
            <a:r>
              <a:rPr lang="en-US" sz="2200" dirty="0"/>
              <a:t> se </a:t>
            </a:r>
            <a:r>
              <a:rPr lang="en-US" sz="2200" dirty="0" err="1"/>
              <a:t>suele</a:t>
            </a:r>
            <a:r>
              <a:rPr lang="en-US" sz="2200" dirty="0"/>
              <a:t> </a:t>
            </a:r>
            <a:r>
              <a:rPr lang="en-US" sz="2200" dirty="0" err="1"/>
              <a:t>centrar</a:t>
            </a:r>
            <a:r>
              <a:rPr lang="en-US" sz="2200" dirty="0"/>
              <a:t> en </a:t>
            </a:r>
            <a:r>
              <a:rPr lang="en-US" sz="2200" dirty="0" err="1"/>
              <a:t>las</a:t>
            </a:r>
            <a:r>
              <a:rPr lang="en-US" sz="2200" dirty="0"/>
              <a:t> </a:t>
            </a:r>
            <a:r>
              <a:rPr lang="en-US" sz="2200" dirty="0" err="1"/>
              <a:t>diferencias</a:t>
            </a:r>
            <a:r>
              <a:rPr lang="en-US" sz="2200" dirty="0"/>
              <a:t> de </a:t>
            </a:r>
            <a:r>
              <a:rPr lang="en-US" sz="2200" dirty="0" err="1"/>
              <a:t>salario</a:t>
            </a:r>
            <a:r>
              <a:rPr lang="en-US" sz="2200" dirty="0"/>
              <a:t> </a:t>
            </a:r>
            <a:r>
              <a:rPr lang="en-US" sz="2200" dirty="0" err="1"/>
              <a:t>pero</a:t>
            </a:r>
            <a:r>
              <a:rPr lang="en-US" sz="2200" dirty="0"/>
              <a:t> hay </a:t>
            </a:r>
            <a:r>
              <a:rPr lang="en-US" sz="2200" dirty="0" err="1"/>
              <a:t>diferencias</a:t>
            </a:r>
            <a:r>
              <a:rPr lang="en-US" sz="2200" dirty="0"/>
              <a:t> de </a:t>
            </a:r>
            <a:r>
              <a:rPr lang="en-US" sz="2200" dirty="0" err="1"/>
              <a:t>rendimiento</a:t>
            </a:r>
            <a:r>
              <a:rPr lang="en-US" sz="2200" dirty="0"/>
              <a:t>? </a:t>
            </a:r>
          </a:p>
          <a:p>
            <a:pPr eaLnBrk="1" hangingPunct="1">
              <a:lnSpc>
                <a:spcPct val="90000"/>
              </a:lnSpc>
              <a:buFont typeface="Wingdings 3" pitchFamily="18" charset="2"/>
              <a:buNone/>
            </a:pPr>
            <a:r>
              <a:rPr lang="en-US" sz="2200" dirty="0"/>
              <a:t>	¿</a:t>
            </a:r>
            <a:r>
              <a:rPr lang="en-US" sz="2200" dirty="0" err="1"/>
              <a:t>Permite</a:t>
            </a:r>
            <a:r>
              <a:rPr lang="en-US" sz="2200" dirty="0"/>
              <a:t> </a:t>
            </a:r>
            <a:r>
              <a:rPr lang="en-US" sz="2200" dirty="0" err="1"/>
              <a:t>explicar</a:t>
            </a:r>
            <a:r>
              <a:rPr lang="en-US" sz="2200" dirty="0"/>
              <a:t> </a:t>
            </a:r>
            <a:r>
              <a:rPr lang="en-US" sz="2200" dirty="0" err="1"/>
              <a:t>las</a:t>
            </a:r>
            <a:r>
              <a:rPr lang="en-US" sz="2200" dirty="0"/>
              <a:t> </a:t>
            </a:r>
            <a:r>
              <a:rPr lang="en-US" sz="2200" dirty="0" err="1"/>
              <a:t>brechas</a:t>
            </a:r>
            <a:r>
              <a:rPr lang="en-US" sz="2200" dirty="0"/>
              <a:t>?</a:t>
            </a:r>
            <a:endParaRPr lang="en-GB" sz="2200" dirty="0"/>
          </a:p>
          <a:p>
            <a:pPr eaLnBrk="1" hangingPunct="1">
              <a:lnSpc>
                <a:spcPct val="90000"/>
              </a:lnSpc>
              <a:buFont typeface="Wingdings 3" pitchFamily="18" charset="2"/>
              <a:buNone/>
            </a:pPr>
            <a:endParaRPr lang="en-GB" sz="2200" dirty="0"/>
          </a:p>
          <a:p>
            <a:pPr eaLnBrk="1" hangingPunct="1">
              <a:lnSpc>
                <a:spcPct val="90000"/>
              </a:lnSpc>
              <a:buFont typeface="Wingdings 3" pitchFamily="18" charset="2"/>
              <a:buNone/>
            </a:pPr>
            <a:endParaRPr lang="en-GB" sz="2600" dirty="0"/>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9567E50D-43D0-4586-86FD-CB9D30191117}" type="slidenum">
              <a:rPr lang="en-GB" sz="1000">
                <a:latin typeface="+mn-lt"/>
              </a:rPr>
              <a:pPr algn="r" fontAlgn="auto">
                <a:spcBef>
                  <a:spcPts val="0"/>
                </a:spcBef>
                <a:spcAft>
                  <a:spcPts val="0"/>
                </a:spcAft>
                <a:defRPr/>
              </a:pPr>
              <a:t>34</a:t>
            </a:fld>
            <a:endParaRPr lang="en-GB" sz="1000" dirty="0">
              <a:latin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p:cNvSpPr>
          <p:nvPr>
            <p:ph type="title" idx="4294967295"/>
          </p:nvPr>
        </p:nvSpPr>
        <p:spPr bwMode="auto">
          <a:noFill/>
        </p:spPr>
        <p:txBody>
          <a:bodyPr/>
          <a:lstStyle/>
          <a:p>
            <a:r>
              <a:rPr lang="es-ES" b="0" dirty="0">
                <a:effectLst/>
                <a:latin typeface="Lucida Sans Unicode" pitchFamily="34" charset="0"/>
              </a:rPr>
              <a:t>En este artículo</a:t>
            </a:r>
          </a:p>
        </p:txBody>
      </p:sp>
      <p:sp>
        <p:nvSpPr>
          <p:cNvPr id="14338" name="Content Placeholder 1"/>
          <p:cNvSpPr>
            <a:spLocks noGrp="1"/>
          </p:cNvSpPr>
          <p:nvPr>
            <p:ph type="body" idx="4294967295"/>
          </p:nvPr>
        </p:nvSpPr>
        <p:spPr>
          <a:xfrm>
            <a:off x="323850" y="1341438"/>
            <a:ext cx="8569325" cy="5255914"/>
          </a:xfrm>
        </p:spPr>
        <p:txBody>
          <a:bodyPr/>
          <a:lstStyle/>
          <a:p>
            <a:pPr marL="528638" indent="-419100" eaLnBrk="1" hangingPunct="1">
              <a:lnSpc>
                <a:spcPct val="80000"/>
              </a:lnSpc>
            </a:pPr>
            <a:r>
              <a:rPr lang="en-GB" sz="2200" dirty="0"/>
              <a:t>¿</a:t>
            </a:r>
            <a:r>
              <a:rPr lang="en-GB" sz="2200" dirty="0" err="1"/>
              <a:t>Existen</a:t>
            </a:r>
            <a:r>
              <a:rPr lang="en-GB" sz="2200" dirty="0"/>
              <a:t> </a:t>
            </a:r>
            <a:r>
              <a:rPr lang="en-GB" sz="2200" dirty="0" err="1"/>
              <a:t>brechas</a:t>
            </a:r>
            <a:r>
              <a:rPr lang="en-GB" sz="2200" dirty="0"/>
              <a:t> en el </a:t>
            </a:r>
            <a:r>
              <a:rPr lang="en-GB" sz="2200" dirty="0" err="1"/>
              <a:t>rendimiento</a:t>
            </a:r>
            <a:r>
              <a:rPr lang="en-GB" sz="2200" dirty="0"/>
              <a:t> </a:t>
            </a:r>
            <a:r>
              <a:rPr lang="en-GB" sz="2200" dirty="0" err="1"/>
              <a:t>anual</a:t>
            </a:r>
            <a:r>
              <a:rPr lang="en-GB" sz="2200" dirty="0"/>
              <a:t>? </a:t>
            </a:r>
          </a:p>
          <a:p>
            <a:pPr marL="528638" indent="-419100" eaLnBrk="1" hangingPunct="1">
              <a:lnSpc>
                <a:spcPct val="80000"/>
              </a:lnSpc>
              <a:buFont typeface="Wingdings 3" pitchFamily="18" charset="2"/>
              <a:buNone/>
            </a:pPr>
            <a:endParaRPr lang="en-GB" sz="2200" dirty="0"/>
          </a:p>
          <a:p>
            <a:pPr marL="528638" indent="-419100" eaLnBrk="1" hangingPunct="1">
              <a:lnSpc>
                <a:spcPct val="80000"/>
              </a:lnSpc>
            </a:pPr>
            <a:r>
              <a:rPr lang="en-GB" sz="2200" dirty="0"/>
              <a:t>Nos </a:t>
            </a:r>
            <a:r>
              <a:rPr lang="en-GB" sz="2200" dirty="0" err="1"/>
              <a:t>centramos</a:t>
            </a:r>
            <a:r>
              <a:rPr lang="en-GB" sz="2200" dirty="0"/>
              <a:t> </a:t>
            </a:r>
            <a:r>
              <a:rPr lang="en-GB" sz="2200" dirty="0" err="1"/>
              <a:t>en</a:t>
            </a:r>
            <a:r>
              <a:rPr lang="en-GB" sz="2200" dirty="0"/>
              <a:t> </a:t>
            </a:r>
            <a:r>
              <a:rPr lang="en-GB" sz="2200" b="1" dirty="0" err="1"/>
              <a:t>abogados</a:t>
            </a:r>
            <a:r>
              <a:rPr lang="en-GB" sz="2200" b="1" dirty="0"/>
              <a:t> de EEUU en sus 10 </a:t>
            </a:r>
            <a:r>
              <a:rPr lang="en-GB" sz="2200" b="1" dirty="0" err="1"/>
              <a:t>primeros</a:t>
            </a:r>
            <a:r>
              <a:rPr lang="en-GB" sz="2200" b="1" dirty="0"/>
              <a:t> </a:t>
            </a:r>
            <a:r>
              <a:rPr lang="en-GB" sz="2200" b="1" dirty="0" err="1"/>
              <a:t>años</a:t>
            </a:r>
            <a:r>
              <a:rPr lang="en-GB" sz="2200" b="1" dirty="0"/>
              <a:t> de </a:t>
            </a:r>
            <a:r>
              <a:rPr lang="en-GB" sz="2200" b="1" dirty="0" err="1"/>
              <a:t>carrera</a:t>
            </a:r>
            <a:r>
              <a:rPr lang="en-GB" sz="2200" dirty="0"/>
              <a:t> </a:t>
            </a:r>
            <a:r>
              <a:rPr lang="en-GB" sz="2200" dirty="0" err="1"/>
              <a:t>profesional</a:t>
            </a:r>
            <a:endParaRPr lang="en-GB" sz="2200" dirty="0"/>
          </a:p>
          <a:p>
            <a:pPr marL="784225" lvl="1" indent="-419100" eaLnBrk="1" hangingPunct="1">
              <a:lnSpc>
                <a:spcPct val="80000"/>
              </a:lnSpc>
            </a:pPr>
            <a:r>
              <a:rPr lang="en-GB" sz="2000" dirty="0" err="1"/>
              <a:t>Información</a:t>
            </a:r>
            <a:r>
              <a:rPr lang="en-GB" sz="2000" dirty="0"/>
              <a:t> </a:t>
            </a:r>
            <a:r>
              <a:rPr lang="en-GB" sz="2000" dirty="0" err="1"/>
              <a:t>detallada</a:t>
            </a:r>
            <a:r>
              <a:rPr lang="en-GB" sz="2000" dirty="0"/>
              <a:t> de </a:t>
            </a:r>
            <a:r>
              <a:rPr lang="en-GB" sz="2000" dirty="0" err="1"/>
              <a:t>características</a:t>
            </a:r>
            <a:r>
              <a:rPr lang="en-GB" sz="2000" dirty="0"/>
              <a:t> </a:t>
            </a:r>
            <a:r>
              <a:rPr lang="en-GB" sz="2000" dirty="0" err="1"/>
              <a:t>individuales</a:t>
            </a:r>
            <a:r>
              <a:rPr lang="en-GB" sz="2000" dirty="0"/>
              <a:t> y del </a:t>
            </a:r>
            <a:r>
              <a:rPr lang="en-GB" sz="2000" dirty="0" err="1"/>
              <a:t>bufete</a:t>
            </a:r>
            <a:endParaRPr lang="en-GB" sz="2000" dirty="0"/>
          </a:p>
          <a:p>
            <a:pPr marL="784225" lvl="1" indent="-419100" eaLnBrk="1" hangingPunct="1">
              <a:lnSpc>
                <a:spcPct val="80000"/>
              </a:lnSpc>
            </a:pPr>
            <a:r>
              <a:rPr lang="en-GB" sz="2000" dirty="0" err="1"/>
              <a:t>Información</a:t>
            </a:r>
            <a:r>
              <a:rPr lang="en-GB" sz="2000" dirty="0"/>
              <a:t> </a:t>
            </a:r>
            <a:r>
              <a:rPr lang="en-GB" sz="2000" dirty="0" err="1"/>
              <a:t>sobre</a:t>
            </a:r>
            <a:r>
              <a:rPr lang="en-GB" sz="2000" dirty="0"/>
              <a:t> </a:t>
            </a:r>
            <a:r>
              <a:rPr lang="en-GB" sz="2000" dirty="0" err="1"/>
              <a:t>su</a:t>
            </a:r>
            <a:r>
              <a:rPr lang="en-GB" sz="2000" dirty="0"/>
              <a:t> </a:t>
            </a:r>
            <a:r>
              <a:rPr lang="en-GB" sz="2000" dirty="0" err="1"/>
              <a:t>rendimiento</a:t>
            </a:r>
            <a:r>
              <a:rPr lang="en-GB" sz="2000" dirty="0"/>
              <a:t> </a:t>
            </a:r>
            <a:r>
              <a:rPr lang="en-GB" sz="2000" dirty="0" err="1"/>
              <a:t>anual</a:t>
            </a:r>
            <a:r>
              <a:rPr lang="en-GB" sz="2000" dirty="0"/>
              <a:t>, </a:t>
            </a:r>
            <a:r>
              <a:rPr lang="en-GB" sz="2000" dirty="0" err="1"/>
              <a:t>sus</a:t>
            </a:r>
            <a:r>
              <a:rPr lang="en-GB" sz="2000" dirty="0"/>
              <a:t> </a:t>
            </a:r>
            <a:r>
              <a:rPr lang="en-GB" sz="2000" dirty="0" err="1"/>
              <a:t>aspiraciones</a:t>
            </a:r>
            <a:r>
              <a:rPr lang="en-GB" sz="2000" dirty="0"/>
              <a:t> a ascender y </a:t>
            </a:r>
            <a:r>
              <a:rPr lang="en-GB" sz="2000" dirty="0" err="1"/>
              <a:t>su</a:t>
            </a:r>
            <a:r>
              <a:rPr lang="en-GB" sz="2000" dirty="0"/>
              <a:t> </a:t>
            </a:r>
            <a:r>
              <a:rPr lang="en-GB" sz="2000" dirty="0" err="1"/>
              <a:t>nivel</a:t>
            </a:r>
            <a:r>
              <a:rPr lang="en-GB" sz="2000" dirty="0"/>
              <a:t> de </a:t>
            </a:r>
            <a:r>
              <a:rPr lang="en-GB" sz="2000" dirty="0" err="1"/>
              <a:t>satisfacción</a:t>
            </a:r>
            <a:r>
              <a:rPr lang="en-GB" sz="2000" dirty="0"/>
              <a:t>.</a:t>
            </a:r>
          </a:p>
          <a:p>
            <a:pPr marL="784225" lvl="1" indent="-419100" eaLnBrk="1" hangingPunct="1">
              <a:lnSpc>
                <a:spcPct val="80000"/>
              </a:lnSpc>
            </a:pPr>
            <a:endParaRPr lang="en-GB" dirty="0"/>
          </a:p>
          <a:p>
            <a:pPr marL="528638" indent="-419100" eaLnBrk="1" hangingPunct="1">
              <a:lnSpc>
                <a:spcPct val="80000"/>
              </a:lnSpc>
            </a:pPr>
            <a:r>
              <a:rPr lang="en-GB" sz="2200" dirty="0" err="1"/>
              <a:t>Encontramos</a:t>
            </a:r>
            <a:r>
              <a:rPr lang="en-GB" sz="2200" dirty="0"/>
              <a:t>: </a:t>
            </a:r>
          </a:p>
          <a:p>
            <a:pPr marL="784225" lvl="1" indent="-419100" eaLnBrk="1" hangingPunct="1">
              <a:lnSpc>
                <a:spcPct val="80000"/>
              </a:lnSpc>
            </a:pPr>
            <a:r>
              <a:rPr lang="en-GB" sz="2000" dirty="0" err="1"/>
              <a:t>Diferencias</a:t>
            </a:r>
            <a:r>
              <a:rPr lang="en-GB" sz="2000" dirty="0"/>
              <a:t> </a:t>
            </a:r>
            <a:r>
              <a:rPr lang="en-GB" sz="2000" dirty="0" err="1"/>
              <a:t>sustanciales</a:t>
            </a:r>
            <a:r>
              <a:rPr lang="en-GB" sz="2000" dirty="0"/>
              <a:t> en el </a:t>
            </a:r>
            <a:r>
              <a:rPr lang="en-GB" sz="2000" b="1" u="sng" dirty="0" err="1"/>
              <a:t>rendimiento</a:t>
            </a:r>
            <a:r>
              <a:rPr lang="en-GB" sz="2000" b="1" u="sng" dirty="0"/>
              <a:t> </a:t>
            </a:r>
            <a:r>
              <a:rPr lang="en-GB" sz="2000" b="1" u="sng" dirty="0" err="1"/>
              <a:t>anual</a:t>
            </a:r>
            <a:r>
              <a:rPr lang="en-GB" sz="2000" dirty="0"/>
              <a:t> </a:t>
            </a:r>
          </a:p>
          <a:p>
            <a:pPr marL="784225" lvl="1" indent="-419100" eaLnBrk="1" hangingPunct="1">
              <a:lnSpc>
                <a:spcPct val="80000"/>
              </a:lnSpc>
            </a:pPr>
            <a:endParaRPr lang="en-GB" dirty="0"/>
          </a:p>
          <a:p>
            <a:pPr marL="528638" indent="-419100" eaLnBrk="1" hangingPunct="1">
              <a:lnSpc>
                <a:spcPct val="80000"/>
              </a:lnSpc>
            </a:pPr>
            <a:r>
              <a:rPr lang="en-GB" sz="2200" dirty="0" err="1"/>
              <a:t>Causas</a:t>
            </a:r>
            <a:endParaRPr lang="en-GB" sz="2200" dirty="0"/>
          </a:p>
          <a:p>
            <a:pPr marL="784225" lvl="1" indent="-419100" eaLnBrk="1" hangingPunct="1">
              <a:lnSpc>
                <a:spcPct val="80000"/>
              </a:lnSpc>
            </a:pPr>
            <a:r>
              <a:rPr lang="en-GB" sz="2000" dirty="0" err="1"/>
              <a:t>Tener</a:t>
            </a:r>
            <a:r>
              <a:rPr lang="en-GB" sz="2000" dirty="0"/>
              <a:t> </a:t>
            </a:r>
            <a:r>
              <a:rPr lang="en-GB" sz="2000" b="1" u="sng" dirty="0" err="1"/>
              <a:t>hijos</a:t>
            </a:r>
            <a:r>
              <a:rPr lang="en-GB" sz="2000" b="1" u="sng" dirty="0"/>
              <a:t> </a:t>
            </a:r>
            <a:r>
              <a:rPr lang="en-GB" sz="2000" b="1" u="sng" dirty="0" err="1"/>
              <a:t>pequeños</a:t>
            </a:r>
            <a:r>
              <a:rPr lang="en-GB" sz="2000" dirty="0"/>
              <a:t> </a:t>
            </a:r>
            <a:r>
              <a:rPr lang="en-GB" sz="2000" dirty="0" err="1"/>
              <a:t>afecta</a:t>
            </a:r>
            <a:r>
              <a:rPr lang="en-GB" sz="2000" dirty="0"/>
              <a:t> de </a:t>
            </a:r>
            <a:r>
              <a:rPr lang="en-GB" sz="2000" dirty="0" err="1"/>
              <a:t>manera</a:t>
            </a:r>
            <a:r>
              <a:rPr lang="en-GB" sz="2000" dirty="0"/>
              <a:t> </a:t>
            </a:r>
            <a:r>
              <a:rPr lang="en-GB" sz="2000" dirty="0" err="1"/>
              <a:t>diferente</a:t>
            </a:r>
            <a:r>
              <a:rPr lang="en-GB" sz="2000" dirty="0"/>
              <a:t> a </a:t>
            </a:r>
            <a:r>
              <a:rPr lang="en-GB" sz="2000" dirty="0" err="1"/>
              <a:t>mujeres</a:t>
            </a:r>
            <a:r>
              <a:rPr lang="en-GB" sz="2000" dirty="0"/>
              <a:t> y hombres.</a:t>
            </a:r>
          </a:p>
          <a:p>
            <a:pPr marL="784225" lvl="1" indent="-419100" eaLnBrk="1" hangingPunct="1">
              <a:lnSpc>
                <a:spcPct val="80000"/>
              </a:lnSpc>
            </a:pPr>
            <a:r>
              <a:rPr lang="en-GB" sz="2000" dirty="0" err="1"/>
              <a:t>Brecha</a:t>
            </a:r>
            <a:r>
              <a:rPr lang="en-GB" sz="2000" dirty="0"/>
              <a:t> en las </a:t>
            </a:r>
            <a:r>
              <a:rPr lang="en-GB" sz="2000" b="1" u="sng" dirty="0" err="1"/>
              <a:t>aspiraciones</a:t>
            </a:r>
            <a:r>
              <a:rPr lang="en-GB" sz="2000" b="1" u="sng" dirty="0"/>
              <a:t> a </a:t>
            </a:r>
            <a:r>
              <a:rPr lang="en-GB" sz="2000" b="1" u="sng" dirty="0" err="1"/>
              <a:t>ser</a:t>
            </a:r>
            <a:r>
              <a:rPr lang="en-GB" sz="2000" b="1" u="sng" dirty="0"/>
              <a:t> “socio”</a:t>
            </a:r>
            <a:r>
              <a:rPr lang="en-GB" sz="2000" dirty="0"/>
              <a:t> </a:t>
            </a:r>
            <a:r>
              <a:rPr lang="en-GB" sz="2000" dirty="0" err="1"/>
              <a:t>incluso</a:t>
            </a:r>
            <a:r>
              <a:rPr lang="en-GB" sz="2000" dirty="0"/>
              <a:t> entre los que no </a:t>
            </a:r>
            <a:r>
              <a:rPr lang="en-GB" sz="2000" dirty="0" err="1"/>
              <a:t>tienen</a:t>
            </a:r>
            <a:r>
              <a:rPr lang="en-GB" sz="2000" dirty="0"/>
              <a:t> </a:t>
            </a:r>
            <a:r>
              <a:rPr lang="en-GB" sz="2000" dirty="0" err="1"/>
              <a:t>hijos</a:t>
            </a:r>
            <a:endParaRPr lang="en-GB" sz="2000" dirty="0"/>
          </a:p>
          <a:p>
            <a:pPr marL="784225" lvl="1" indent="-419100" eaLnBrk="1" hangingPunct="1">
              <a:lnSpc>
                <a:spcPct val="80000"/>
              </a:lnSpc>
            </a:pPr>
            <a:r>
              <a:rPr lang="en-GB" sz="2000" dirty="0" err="1"/>
              <a:t>Tenemos</a:t>
            </a:r>
            <a:r>
              <a:rPr lang="en-GB" sz="2000" dirty="0"/>
              <a:t> </a:t>
            </a:r>
            <a:r>
              <a:rPr lang="en-GB" sz="2000" dirty="0" err="1"/>
              <a:t>diferentes</a:t>
            </a:r>
            <a:r>
              <a:rPr lang="en-GB" sz="2000" dirty="0"/>
              <a:t> </a:t>
            </a:r>
            <a:r>
              <a:rPr lang="en-GB" sz="2000" dirty="0" err="1"/>
              <a:t>indicadores</a:t>
            </a:r>
            <a:r>
              <a:rPr lang="en-GB" sz="2000" dirty="0"/>
              <a:t> de </a:t>
            </a:r>
            <a:r>
              <a:rPr lang="en-GB" sz="2000" dirty="0" err="1"/>
              <a:t>discriminación</a:t>
            </a:r>
            <a:r>
              <a:rPr lang="en-GB" sz="2000" dirty="0"/>
              <a:t> </a:t>
            </a:r>
            <a:r>
              <a:rPr lang="en-GB" sz="2000" dirty="0" err="1"/>
              <a:t>pero</a:t>
            </a:r>
            <a:r>
              <a:rPr lang="en-GB" sz="2000" dirty="0"/>
              <a:t> no </a:t>
            </a:r>
            <a:r>
              <a:rPr lang="en-GB" sz="2000" dirty="0" err="1"/>
              <a:t>parece</a:t>
            </a:r>
            <a:r>
              <a:rPr lang="en-GB" sz="2000" dirty="0"/>
              <a:t> </a:t>
            </a:r>
            <a:r>
              <a:rPr lang="en-GB" sz="2000" dirty="0" err="1"/>
              <a:t>asociados</a:t>
            </a:r>
            <a:r>
              <a:rPr lang="en-GB" sz="2000" dirty="0"/>
              <a:t> a un </a:t>
            </a:r>
            <a:r>
              <a:rPr lang="en-GB" sz="2000" dirty="0" err="1"/>
              <a:t>menor</a:t>
            </a:r>
            <a:r>
              <a:rPr lang="en-GB" sz="2000" dirty="0"/>
              <a:t> </a:t>
            </a:r>
            <a:r>
              <a:rPr lang="en-GB" sz="2000" dirty="0" err="1"/>
              <a:t>rendimiento</a:t>
            </a:r>
            <a:r>
              <a:rPr lang="en-GB" sz="2000" dirty="0"/>
              <a:t>.</a:t>
            </a:r>
          </a:p>
        </p:txBody>
      </p:sp>
      <p:sp>
        <p:nvSpPr>
          <p:cNvPr id="4" name="3 Marcador de número de diapositiva"/>
          <p:cNvSpPr>
            <a:spLocks noGrp="1"/>
          </p:cNvSpPr>
          <p:nvPr>
            <p:ph type="sldNum" sz="quarter" idx="12"/>
          </p:nvPr>
        </p:nvSpPr>
        <p:spPr/>
        <p:txBody>
          <a:bodyPr/>
          <a:lstStyle/>
          <a:p>
            <a:pPr>
              <a:defRPr/>
            </a:pPr>
            <a:fld id="{11A9D654-0D99-4D85-B3EB-AC83D2380EBA}" type="slidenum">
              <a:rPr lang="en-GB" smtClean="0"/>
              <a:pPr>
                <a:defRPr/>
              </a:pPr>
              <a:t>35</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3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38">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p:cNvSpPr>
          <p:nvPr>
            <p:ph type="title" idx="4294967295"/>
          </p:nvPr>
        </p:nvSpPr>
        <p:spPr bwMode="auto">
          <a:xfrm>
            <a:off x="457200" y="274638"/>
            <a:ext cx="8401050" cy="778098"/>
          </a:xfrm>
          <a:noFill/>
        </p:spPr>
        <p:txBody>
          <a:bodyPr/>
          <a:lstStyle/>
          <a:p>
            <a:r>
              <a:rPr lang="es-ES" b="0" dirty="0">
                <a:effectLst/>
                <a:latin typeface="Lucida Sans Unicode" pitchFamily="34" charset="0"/>
              </a:rPr>
              <a:t>Medidas de rendimiento: </a:t>
            </a:r>
            <a:endParaRPr lang="es-ES" sz="2800" b="0" dirty="0">
              <a:effectLst/>
              <a:latin typeface="Lucida Sans Unicode" pitchFamily="34" charset="0"/>
            </a:endParaRPr>
          </a:p>
        </p:txBody>
      </p:sp>
      <p:sp>
        <p:nvSpPr>
          <p:cNvPr id="14338" name="Content Placeholder 1"/>
          <p:cNvSpPr>
            <a:spLocks noGrp="1"/>
          </p:cNvSpPr>
          <p:nvPr>
            <p:ph type="body" idx="4294967295"/>
          </p:nvPr>
        </p:nvSpPr>
        <p:spPr>
          <a:xfrm>
            <a:off x="395288" y="980728"/>
            <a:ext cx="8748712" cy="5256213"/>
          </a:xfrm>
        </p:spPr>
        <p:txBody>
          <a:bodyPr/>
          <a:lstStyle/>
          <a:p>
            <a:pPr marL="109538" indent="0" eaLnBrk="1" hangingPunct="1">
              <a:lnSpc>
                <a:spcPct val="90000"/>
              </a:lnSpc>
              <a:buNone/>
            </a:pPr>
            <a:r>
              <a:rPr lang="es-ES" b="1" dirty="0"/>
              <a:t>1) Horas facturadas</a:t>
            </a:r>
            <a:endParaRPr lang="en-US" b="1" dirty="0"/>
          </a:p>
          <a:p>
            <a:pPr marL="363538" indent="-254000" eaLnBrk="1" hangingPunct="1">
              <a:lnSpc>
                <a:spcPct val="90000"/>
              </a:lnSpc>
            </a:pPr>
            <a:r>
              <a:rPr lang="en-US" sz="2200" dirty="0"/>
              <a:t>Una gran </a:t>
            </a:r>
            <a:r>
              <a:rPr lang="en-US" sz="2200" dirty="0" err="1"/>
              <a:t>mayoría</a:t>
            </a:r>
            <a:r>
              <a:rPr lang="en-US" sz="2200" dirty="0"/>
              <a:t> de </a:t>
            </a:r>
            <a:r>
              <a:rPr lang="en-US" sz="2200" dirty="0" err="1"/>
              <a:t>bufetes</a:t>
            </a:r>
            <a:r>
              <a:rPr lang="en-US" sz="2200" dirty="0"/>
              <a:t> </a:t>
            </a:r>
            <a:r>
              <a:rPr lang="en-US" sz="2200" dirty="0" err="1"/>
              <a:t>miden</a:t>
            </a:r>
            <a:r>
              <a:rPr lang="en-US" sz="2200" dirty="0"/>
              <a:t> las “billable hours.”  </a:t>
            </a:r>
            <a:endParaRPr lang="en-US" dirty="0"/>
          </a:p>
          <a:p>
            <a:pPr marL="363538" indent="-254000" eaLnBrk="1" hangingPunct="1">
              <a:lnSpc>
                <a:spcPct val="90000"/>
              </a:lnSpc>
            </a:pPr>
            <a:r>
              <a:rPr lang="en-US" sz="2200" dirty="0"/>
              <a:t>Este </a:t>
            </a:r>
            <a:r>
              <a:rPr lang="en-US" sz="2200" dirty="0" err="1"/>
              <a:t>método</a:t>
            </a:r>
            <a:r>
              <a:rPr lang="en-US" sz="2200" dirty="0"/>
              <a:t> </a:t>
            </a:r>
            <a:r>
              <a:rPr lang="en-US" sz="2200" dirty="0" err="1"/>
              <a:t>determina</a:t>
            </a:r>
            <a:r>
              <a:rPr lang="en-US" sz="2200" dirty="0"/>
              <a:t> los </a:t>
            </a:r>
            <a:r>
              <a:rPr lang="en-US" sz="2200" dirty="0" err="1"/>
              <a:t>ingresos</a:t>
            </a:r>
            <a:r>
              <a:rPr lang="en-US" sz="2200" dirty="0"/>
              <a:t> de los </a:t>
            </a:r>
            <a:r>
              <a:rPr lang="en-US" sz="2200" dirty="0" err="1"/>
              <a:t>bufetes</a:t>
            </a:r>
            <a:r>
              <a:rPr lang="en-US" sz="2200" dirty="0"/>
              <a:t> y </a:t>
            </a:r>
            <a:br>
              <a:rPr lang="en-US" sz="2200" dirty="0"/>
            </a:br>
            <a:r>
              <a:rPr lang="en-US" sz="2200" dirty="0" err="1"/>
              <a:t>permite</a:t>
            </a:r>
            <a:r>
              <a:rPr lang="en-US" sz="2200" dirty="0"/>
              <a:t> </a:t>
            </a:r>
            <a:r>
              <a:rPr lang="en-US" sz="2200" dirty="0" err="1"/>
              <a:t>evaluar</a:t>
            </a:r>
            <a:r>
              <a:rPr lang="en-US" sz="2200" dirty="0"/>
              <a:t> y </a:t>
            </a:r>
            <a:r>
              <a:rPr lang="en-US" sz="2200" dirty="0" err="1"/>
              <a:t>recompensar</a:t>
            </a:r>
            <a:r>
              <a:rPr lang="en-US" sz="2200" dirty="0"/>
              <a:t> (</a:t>
            </a:r>
            <a:r>
              <a:rPr lang="en-US" sz="2200" dirty="0" err="1"/>
              <a:t>mediante</a:t>
            </a:r>
            <a:r>
              <a:rPr lang="en-US" sz="2200" dirty="0"/>
              <a:t> “bonus”) a los </a:t>
            </a:r>
            <a:r>
              <a:rPr lang="en-US" sz="2200" dirty="0" err="1"/>
              <a:t>abogados</a:t>
            </a:r>
            <a:r>
              <a:rPr lang="en-US" sz="2200" dirty="0"/>
              <a:t> de los </a:t>
            </a:r>
            <a:r>
              <a:rPr lang="en-US" sz="2200" dirty="0" err="1"/>
              <a:t>bufetes</a:t>
            </a:r>
            <a:r>
              <a:rPr lang="en-US" sz="2200" dirty="0"/>
              <a:t>. </a:t>
            </a:r>
          </a:p>
          <a:p>
            <a:pPr marL="363538" indent="-254000" eaLnBrk="1" hangingPunct="1">
              <a:lnSpc>
                <a:spcPct val="90000"/>
              </a:lnSpc>
            </a:pPr>
            <a:r>
              <a:rPr lang="en-US" sz="2200" dirty="0" err="1"/>
              <a:t>Horas</a:t>
            </a:r>
            <a:r>
              <a:rPr lang="en-US" sz="2200" dirty="0"/>
              <a:t> </a:t>
            </a:r>
            <a:r>
              <a:rPr lang="en-US" sz="2200" dirty="0" err="1"/>
              <a:t>facturadas</a:t>
            </a:r>
            <a:r>
              <a:rPr lang="en-US" sz="2200" dirty="0"/>
              <a:t> </a:t>
            </a:r>
            <a:r>
              <a:rPr lang="en-US" sz="2200" dirty="0" err="1"/>
              <a:t>diferentes</a:t>
            </a:r>
            <a:r>
              <a:rPr lang="en-US" sz="2200" dirty="0"/>
              <a:t> de </a:t>
            </a:r>
            <a:r>
              <a:rPr lang="en-US" sz="2200" dirty="0" err="1"/>
              <a:t>horas</a:t>
            </a:r>
            <a:r>
              <a:rPr lang="en-US" sz="2200" dirty="0"/>
              <a:t> </a:t>
            </a:r>
            <a:r>
              <a:rPr lang="en-US" sz="2200" dirty="0" err="1"/>
              <a:t>trabajadas</a:t>
            </a:r>
            <a:r>
              <a:rPr lang="en-US" sz="2200" dirty="0"/>
              <a:t>.</a:t>
            </a:r>
          </a:p>
          <a:p>
            <a:pPr eaLnBrk="1" hangingPunct="1"/>
            <a:endParaRPr lang="en-US" sz="2200" dirty="0"/>
          </a:p>
          <a:p>
            <a:pPr marL="109537" indent="0" eaLnBrk="1" hangingPunct="1">
              <a:buNone/>
            </a:pPr>
            <a:r>
              <a:rPr lang="es-ES" b="1" dirty="0"/>
              <a:t>2) Generación de ingresos por atraer nuevos clientes</a:t>
            </a:r>
            <a:endParaRPr lang="en-US" b="1" dirty="0"/>
          </a:p>
          <a:p>
            <a:pPr eaLnBrk="1" hangingPunct="1"/>
            <a:r>
              <a:rPr lang="es-ES" sz="2200" dirty="0"/>
              <a:t>Cantidad anual en nuevos clientes atraída por el abogado </a:t>
            </a:r>
          </a:p>
          <a:p>
            <a:pPr eaLnBrk="1" hangingPunct="1"/>
            <a:r>
              <a:rPr lang="en-US" sz="2200" dirty="0" err="1"/>
              <a:t>Mide</a:t>
            </a:r>
            <a:r>
              <a:rPr lang="en-US" sz="2200" dirty="0"/>
              <a:t> la </a:t>
            </a:r>
            <a:r>
              <a:rPr lang="en-US" sz="2200" dirty="0" err="1"/>
              <a:t>calidad</a:t>
            </a:r>
            <a:r>
              <a:rPr lang="en-US" sz="2200" dirty="0"/>
              <a:t> del </a:t>
            </a:r>
            <a:r>
              <a:rPr lang="en-US" sz="2200" dirty="0" err="1"/>
              <a:t>servicio</a:t>
            </a:r>
            <a:r>
              <a:rPr lang="en-US" sz="2200" dirty="0"/>
              <a:t>: </a:t>
            </a:r>
            <a:r>
              <a:rPr lang="en-US" sz="2200" dirty="0" err="1"/>
              <a:t>los</a:t>
            </a:r>
            <a:r>
              <a:rPr lang="en-US" sz="2200" dirty="0"/>
              <a:t> </a:t>
            </a:r>
            <a:r>
              <a:rPr lang="en-US" sz="2200" dirty="0" err="1"/>
              <a:t>abogados</a:t>
            </a:r>
            <a:r>
              <a:rPr lang="en-US" sz="2200" dirty="0"/>
              <a:t> de </a:t>
            </a:r>
            <a:r>
              <a:rPr lang="en-US" sz="2200" dirty="0" err="1"/>
              <a:t>buena</a:t>
            </a:r>
            <a:r>
              <a:rPr lang="en-US" sz="2200" dirty="0"/>
              <a:t> </a:t>
            </a:r>
            <a:r>
              <a:rPr lang="en-US" sz="2200" dirty="0" err="1"/>
              <a:t>calidad</a:t>
            </a:r>
            <a:r>
              <a:rPr lang="en-US" sz="2200" dirty="0"/>
              <a:t> </a:t>
            </a:r>
            <a:r>
              <a:rPr lang="en-US" sz="2200" dirty="0" err="1"/>
              <a:t>serán</a:t>
            </a:r>
            <a:r>
              <a:rPr lang="en-US" sz="2200" dirty="0"/>
              <a:t> </a:t>
            </a:r>
            <a:r>
              <a:rPr lang="en-US" sz="2200" dirty="0" err="1"/>
              <a:t>recomendados</a:t>
            </a:r>
            <a:r>
              <a:rPr lang="en-US" sz="2200" dirty="0"/>
              <a:t> </a:t>
            </a:r>
            <a:r>
              <a:rPr lang="en-US" sz="2200" dirty="0" err="1"/>
              <a:t>en</a:t>
            </a:r>
            <a:r>
              <a:rPr lang="en-US" sz="2200" dirty="0"/>
              <a:t> el </a:t>
            </a:r>
            <a:r>
              <a:rPr lang="en-US" sz="2200" dirty="0" err="1"/>
              <a:t>futuro</a:t>
            </a:r>
            <a:endParaRPr lang="en-US" sz="2200" dirty="0"/>
          </a:p>
          <a:p>
            <a:pPr eaLnBrk="1" hangingPunct="1"/>
            <a:r>
              <a:rPr lang="en-US" sz="2200" dirty="0" err="1"/>
              <a:t>Particularmente</a:t>
            </a:r>
            <a:r>
              <a:rPr lang="en-US" sz="2200" dirty="0"/>
              <a:t> </a:t>
            </a:r>
            <a:r>
              <a:rPr lang="en-US" sz="2200" dirty="0" err="1"/>
              <a:t>relevante</a:t>
            </a:r>
            <a:r>
              <a:rPr lang="en-US" sz="2200" dirty="0"/>
              <a:t> para ascender a socio del </a:t>
            </a:r>
            <a:r>
              <a:rPr lang="en-US" sz="2200" dirty="0" err="1"/>
              <a:t>bufete</a:t>
            </a:r>
            <a:r>
              <a:rPr lang="en-US" sz="2200" dirty="0"/>
              <a:t>.</a:t>
            </a:r>
            <a:endParaRPr lang="en-GB" sz="2200" dirty="0"/>
          </a:p>
          <a:p>
            <a:pPr eaLnBrk="1" hangingPunct="1"/>
            <a:r>
              <a:rPr lang="en-US" sz="2200" dirty="0"/>
              <a:t>Junto con horas </a:t>
            </a:r>
            <a:r>
              <a:rPr lang="en-US" sz="2200" dirty="0" err="1"/>
              <a:t>facturadas</a:t>
            </a:r>
            <a:r>
              <a:rPr lang="en-US" sz="2200" dirty="0"/>
              <a:t> son </a:t>
            </a:r>
            <a:r>
              <a:rPr lang="en-US" sz="2200" dirty="0" err="1"/>
              <a:t>los</a:t>
            </a:r>
            <a:r>
              <a:rPr lang="en-US" sz="2200" dirty="0"/>
              <a:t> </a:t>
            </a:r>
            <a:r>
              <a:rPr lang="en-US" sz="2200" dirty="0" err="1"/>
              <a:t>criterios</a:t>
            </a:r>
            <a:r>
              <a:rPr lang="en-US" sz="2200" dirty="0"/>
              <a:t> </a:t>
            </a:r>
            <a:r>
              <a:rPr lang="en-US" sz="2200" dirty="0" err="1"/>
              <a:t>más</a:t>
            </a:r>
            <a:r>
              <a:rPr lang="en-US" sz="2200" dirty="0"/>
              <a:t> </a:t>
            </a:r>
            <a:r>
              <a:rPr lang="en-US" sz="2200" dirty="0" err="1"/>
              <a:t>usados</a:t>
            </a:r>
            <a:r>
              <a:rPr lang="en-US" sz="2200" dirty="0"/>
              <a:t> para </a:t>
            </a:r>
            <a:r>
              <a:rPr lang="en-US" sz="2200" dirty="0" err="1"/>
              <a:t>evaluar</a:t>
            </a:r>
            <a:r>
              <a:rPr lang="en-US" sz="2200" dirty="0"/>
              <a:t> el </a:t>
            </a:r>
            <a:r>
              <a:rPr lang="en-US" sz="2200" dirty="0" err="1"/>
              <a:t>rendimiento</a:t>
            </a:r>
            <a:r>
              <a:rPr lang="en-US" sz="2200" dirty="0"/>
              <a:t> de </a:t>
            </a:r>
            <a:r>
              <a:rPr lang="en-US" sz="2200" dirty="0" err="1"/>
              <a:t>los</a:t>
            </a:r>
            <a:r>
              <a:rPr lang="en-US" sz="2200" dirty="0"/>
              <a:t> </a:t>
            </a:r>
            <a:r>
              <a:rPr lang="en-US" sz="2200" dirty="0" err="1"/>
              <a:t>abogados</a:t>
            </a:r>
            <a:r>
              <a:rPr lang="en-US" sz="2200" dirty="0"/>
              <a:t> (Heinz et al., 2005; Altman Weil, 2010).</a:t>
            </a:r>
          </a:p>
          <a:p>
            <a:pPr eaLnBrk="1" hangingPunct="1">
              <a:lnSpc>
                <a:spcPct val="90000"/>
              </a:lnSpc>
            </a:pPr>
            <a:endParaRPr lang="en-GB" dirty="0"/>
          </a:p>
        </p:txBody>
      </p:sp>
      <p:sp>
        <p:nvSpPr>
          <p:cNvPr id="4" name="3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AC2866BF-B750-4EA7-AEDA-04E3A396F2C9}" type="slidenum">
              <a:rPr lang="en-GB" sz="1000">
                <a:latin typeface="+mn-lt"/>
              </a:rPr>
              <a:pPr algn="r" fontAlgn="auto">
                <a:spcBef>
                  <a:spcPts val="0"/>
                </a:spcBef>
                <a:spcAft>
                  <a:spcPts val="0"/>
                </a:spcAft>
                <a:defRPr/>
              </a:pPr>
              <a:t>36</a:t>
            </a:fld>
            <a:endParaRPr lang="en-GB" sz="1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3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33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338">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33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p:cNvSpPr>
          <p:nvPr>
            <p:ph type="title" idx="4294967295"/>
          </p:nvPr>
        </p:nvSpPr>
        <p:spPr bwMode="auto">
          <a:xfrm>
            <a:off x="457200" y="274638"/>
            <a:ext cx="8229600" cy="706437"/>
          </a:xfrm>
          <a:noFill/>
        </p:spPr>
        <p:txBody>
          <a:bodyPr bIns="91440" anchor="b"/>
          <a:lstStyle/>
          <a:p>
            <a:pPr eaLnBrk="1" hangingPunct="1"/>
            <a:r>
              <a:rPr lang="en-GB" b="0" dirty="0">
                <a:effectLst/>
                <a:latin typeface="Lucida Sans Unicode" pitchFamily="34" charset="0"/>
                <a:cs typeface="Lucida Sans Unicode" pitchFamily="34" charset="0"/>
              </a:rPr>
              <a:t>La </a:t>
            </a:r>
            <a:r>
              <a:rPr lang="en-GB" b="0" dirty="0" err="1">
                <a:effectLst/>
                <a:latin typeface="Lucida Sans Unicode" pitchFamily="34" charset="0"/>
                <a:cs typeface="Lucida Sans Unicode" pitchFamily="34" charset="0"/>
              </a:rPr>
              <a:t>abogacía</a:t>
            </a:r>
            <a:r>
              <a:rPr lang="en-GB" b="0" dirty="0">
                <a:effectLst/>
                <a:latin typeface="Lucida Sans Unicode" pitchFamily="34" charset="0"/>
                <a:cs typeface="Lucida Sans Unicode" pitchFamily="34" charset="0"/>
              </a:rPr>
              <a:t> en EEUU</a:t>
            </a:r>
            <a:endParaRPr lang="en-US" b="0" dirty="0">
              <a:effectLst/>
              <a:latin typeface="Lucida Sans Unicode" pitchFamily="34" charset="0"/>
              <a:cs typeface="Lucida Sans Unicode" pitchFamily="34" charset="0"/>
            </a:endParaRPr>
          </a:p>
        </p:txBody>
      </p:sp>
      <p:sp>
        <p:nvSpPr>
          <p:cNvPr id="13314" name="Content Placeholder 1"/>
          <p:cNvSpPr>
            <a:spLocks noGrp="1"/>
          </p:cNvSpPr>
          <p:nvPr>
            <p:ph sz="quarter" idx="4294967295"/>
          </p:nvPr>
        </p:nvSpPr>
        <p:spPr>
          <a:xfrm>
            <a:off x="395288" y="1196975"/>
            <a:ext cx="8291512" cy="4572000"/>
          </a:xfrm>
        </p:spPr>
        <p:txBody>
          <a:bodyPr/>
          <a:lstStyle/>
          <a:p>
            <a:pPr marL="273050" indent="-273050" eaLnBrk="1" hangingPunct="1">
              <a:lnSpc>
                <a:spcPct val="90000"/>
              </a:lnSpc>
            </a:pPr>
            <a:r>
              <a:rPr lang="en-GB" sz="2200" dirty="0"/>
              <a:t>Los </a:t>
            </a:r>
            <a:r>
              <a:rPr lang="en-GB" sz="2200" dirty="0" err="1"/>
              <a:t>servicios</a:t>
            </a:r>
            <a:r>
              <a:rPr lang="en-GB" sz="2200" dirty="0"/>
              <a:t> </a:t>
            </a:r>
            <a:r>
              <a:rPr lang="en-GB" sz="2200" dirty="0" err="1"/>
              <a:t>legales</a:t>
            </a:r>
            <a:r>
              <a:rPr lang="en-GB" sz="2200" dirty="0"/>
              <a:t> </a:t>
            </a:r>
            <a:r>
              <a:rPr lang="en-GB" sz="2200" dirty="0" err="1"/>
              <a:t>suponen</a:t>
            </a:r>
            <a:r>
              <a:rPr lang="en-GB" sz="2200" dirty="0"/>
              <a:t> un 1.5% del PIB </a:t>
            </a:r>
            <a:br>
              <a:rPr lang="en-GB" sz="2200" dirty="0"/>
            </a:br>
            <a:r>
              <a:rPr lang="en-GB" sz="2200" dirty="0"/>
              <a:t>($225 billion)</a:t>
            </a:r>
          </a:p>
          <a:p>
            <a:pPr marL="273050" indent="-273050" eaLnBrk="1" hangingPunct="1">
              <a:lnSpc>
                <a:spcPct val="90000"/>
              </a:lnSpc>
            </a:pPr>
            <a:endParaRPr lang="en-GB" sz="2200" dirty="0"/>
          </a:p>
          <a:p>
            <a:pPr marL="273050" indent="-273050" eaLnBrk="1" hangingPunct="1">
              <a:lnSpc>
                <a:spcPct val="90000"/>
              </a:lnSpc>
            </a:pPr>
            <a:r>
              <a:rPr lang="en-GB" sz="2200" dirty="0"/>
              <a:t>Gran </a:t>
            </a:r>
            <a:r>
              <a:rPr lang="en-GB" sz="2200" dirty="0" err="1"/>
              <a:t>expansión</a:t>
            </a:r>
            <a:r>
              <a:rPr lang="en-GB" sz="2200" dirty="0"/>
              <a:t> de la </a:t>
            </a:r>
            <a:r>
              <a:rPr lang="en-GB" sz="2200" dirty="0" err="1"/>
              <a:t>profesión</a:t>
            </a:r>
            <a:r>
              <a:rPr lang="en-GB" sz="2200" dirty="0"/>
              <a:t> en los </a:t>
            </a:r>
            <a:r>
              <a:rPr lang="en-GB" sz="2200" dirty="0" err="1"/>
              <a:t>años</a:t>
            </a:r>
            <a:r>
              <a:rPr lang="en-GB" sz="2200" dirty="0"/>
              <a:t> 1980 </a:t>
            </a:r>
            <a:r>
              <a:rPr lang="en-GB" sz="2200" dirty="0" err="1"/>
              <a:t>que</a:t>
            </a:r>
            <a:r>
              <a:rPr lang="en-GB" sz="2200" dirty="0"/>
              <a:t> </a:t>
            </a:r>
            <a:r>
              <a:rPr lang="en-GB" sz="2200" dirty="0" err="1"/>
              <a:t>atrajo</a:t>
            </a:r>
            <a:r>
              <a:rPr lang="en-GB" sz="2200" dirty="0"/>
              <a:t> a un </a:t>
            </a:r>
            <a:r>
              <a:rPr lang="en-GB" sz="2200" dirty="0" err="1"/>
              <a:t>gran</a:t>
            </a:r>
            <a:r>
              <a:rPr lang="en-GB" sz="2200" dirty="0"/>
              <a:t> </a:t>
            </a:r>
            <a:r>
              <a:rPr lang="en-GB" sz="2200" b="1" u="sng" dirty="0" err="1"/>
              <a:t>número</a:t>
            </a:r>
            <a:r>
              <a:rPr lang="en-GB" sz="2200" b="1" u="sng" dirty="0"/>
              <a:t> de </a:t>
            </a:r>
            <a:r>
              <a:rPr lang="en-GB" sz="2200" b="1" u="sng" dirty="0" err="1"/>
              <a:t>mujeres</a:t>
            </a:r>
            <a:r>
              <a:rPr lang="en-GB" sz="2200" dirty="0"/>
              <a:t>.</a:t>
            </a:r>
          </a:p>
          <a:p>
            <a:pPr marL="547688" lvl="1" eaLnBrk="1" hangingPunct="1">
              <a:lnSpc>
                <a:spcPct val="90000"/>
              </a:lnSpc>
            </a:pPr>
            <a:r>
              <a:rPr lang="en-GB" dirty="0"/>
              <a:t>50% de </a:t>
            </a:r>
            <a:r>
              <a:rPr lang="en-GB" dirty="0" err="1"/>
              <a:t>graduados</a:t>
            </a:r>
            <a:r>
              <a:rPr lang="en-GB" dirty="0"/>
              <a:t> </a:t>
            </a:r>
            <a:r>
              <a:rPr lang="en-GB" dirty="0" err="1"/>
              <a:t>en</a:t>
            </a:r>
            <a:r>
              <a:rPr lang="en-GB" dirty="0"/>
              <a:t> </a:t>
            </a:r>
            <a:r>
              <a:rPr lang="en-GB" dirty="0" err="1"/>
              <a:t>derecho</a:t>
            </a:r>
            <a:r>
              <a:rPr lang="en-GB" dirty="0"/>
              <a:t>. </a:t>
            </a:r>
          </a:p>
          <a:p>
            <a:pPr marL="547688" lvl="1" eaLnBrk="1" hangingPunct="1">
              <a:lnSpc>
                <a:spcPct val="90000"/>
              </a:lnSpc>
            </a:pPr>
            <a:r>
              <a:rPr lang="en-GB" dirty="0"/>
              <a:t>43 % de </a:t>
            </a:r>
            <a:r>
              <a:rPr lang="en-GB" dirty="0" err="1"/>
              <a:t>los</a:t>
            </a:r>
            <a:r>
              <a:rPr lang="en-GB" dirty="0"/>
              <a:t> </a:t>
            </a:r>
            <a:r>
              <a:rPr lang="en-GB" dirty="0" err="1"/>
              <a:t>abogados</a:t>
            </a:r>
            <a:r>
              <a:rPr lang="en-GB" dirty="0"/>
              <a:t> junior y 20 percent de </a:t>
            </a:r>
            <a:r>
              <a:rPr lang="en-GB" dirty="0" err="1"/>
              <a:t>los</a:t>
            </a:r>
            <a:r>
              <a:rPr lang="en-GB" dirty="0"/>
              <a:t> </a:t>
            </a:r>
            <a:r>
              <a:rPr lang="en-GB" dirty="0" err="1"/>
              <a:t>socios</a:t>
            </a:r>
            <a:endParaRPr lang="en-GB" dirty="0"/>
          </a:p>
          <a:p>
            <a:pPr marL="273050" indent="-273050" eaLnBrk="1" hangingPunct="1">
              <a:lnSpc>
                <a:spcPct val="90000"/>
              </a:lnSpc>
              <a:buFont typeface="Wingdings 3" pitchFamily="18" charset="2"/>
              <a:buNone/>
            </a:pPr>
            <a:endParaRPr lang="en-GB" sz="2200" dirty="0"/>
          </a:p>
          <a:p>
            <a:pPr marL="273050" indent="-273050" eaLnBrk="1" hangingPunct="1">
              <a:lnSpc>
                <a:spcPct val="90000"/>
              </a:lnSpc>
            </a:pPr>
            <a:r>
              <a:rPr lang="en-GB" sz="2200" dirty="0" err="1"/>
              <a:t>Supone</a:t>
            </a:r>
            <a:r>
              <a:rPr lang="en-GB" sz="2200" dirty="0"/>
              <a:t> </a:t>
            </a:r>
            <a:r>
              <a:rPr lang="en-GB" sz="2200" dirty="0" err="1"/>
              <a:t>una</a:t>
            </a:r>
            <a:r>
              <a:rPr lang="en-GB" sz="2200" dirty="0"/>
              <a:t> </a:t>
            </a:r>
            <a:r>
              <a:rPr lang="en-GB" sz="2200" dirty="0" err="1"/>
              <a:t>alta</a:t>
            </a:r>
            <a:r>
              <a:rPr lang="en-GB" sz="2200" dirty="0"/>
              <a:t> </a:t>
            </a:r>
            <a:r>
              <a:rPr lang="en-GB" sz="2200" dirty="0" err="1"/>
              <a:t>inversión</a:t>
            </a:r>
            <a:r>
              <a:rPr lang="en-GB" sz="2200" dirty="0"/>
              <a:t> en capital </a:t>
            </a:r>
            <a:r>
              <a:rPr lang="en-GB" sz="2200" dirty="0" err="1"/>
              <a:t>humano</a:t>
            </a:r>
            <a:r>
              <a:rPr lang="en-GB" sz="2200" dirty="0"/>
              <a:t>:</a:t>
            </a:r>
          </a:p>
          <a:p>
            <a:pPr marL="547688" lvl="1" eaLnBrk="1" hangingPunct="1">
              <a:lnSpc>
                <a:spcPct val="90000"/>
              </a:lnSpc>
            </a:pPr>
            <a:r>
              <a:rPr lang="en-GB" dirty="0" err="1"/>
              <a:t>Estudiar</a:t>
            </a:r>
            <a:r>
              <a:rPr lang="en-GB" dirty="0"/>
              <a:t> en un “Law school” </a:t>
            </a:r>
            <a:r>
              <a:rPr lang="en-GB" dirty="0" err="1"/>
              <a:t>es</a:t>
            </a:r>
            <a:r>
              <a:rPr lang="en-GB" dirty="0"/>
              <a:t> </a:t>
            </a:r>
            <a:r>
              <a:rPr lang="en-GB" dirty="0" err="1"/>
              <a:t>costoso</a:t>
            </a:r>
            <a:r>
              <a:rPr lang="en-GB" dirty="0"/>
              <a:t>: </a:t>
            </a:r>
            <a:r>
              <a:rPr lang="en-GB" dirty="0" err="1"/>
              <a:t>sólo</a:t>
            </a:r>
            <a:r>
              <a:rPr lang="en-GB" dirty="0"/>
              <a:t> en </a:t>
            </a:r>
            <a:r>
              <a:rPr lang="en-GB" dirty="0" err="1"/>
              <a:t>matrícula</a:t>
            </a:r>
            <a:r>
              <a:rPr lang="en-GB" dirty="0"/>
              <a:t> </a:t>
            </a:r>
            <a:r>
              <a:rPr lang="es-ES" dirty="0"/>
              <a:t>más de $50 000 anuales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p:cNvSpPr>
          <p:nvPr>
            <p:ph type="title" idx="4294967295"/>
          </p:nvPr>
        </p:nvSpPr>
        <p:spPr bwMode="auto">
          <a:xfrm>
            <a:off x="457200" y="274638"/>
            <a:ext cx="8229600" cy="850900"/>
          </a:xfrm>
          <a:noFill/>
        </p:spPr>
        <p:txBody>
          <a:bodyPr/>
          <a:lstStyle/>
          <a:p>
            <a:r>
              <a:rPr lang="es-ES" b="0" dirty="0">
                <a:effectLst/>
                <a:latin typeface="Lucida Sans Unicode" pitchFamily="34" charset="0"/>
              </a:rPr>
              <a:t>2.- Datos: “</a:t>
            </a:r>
            <a:r>
              <a:rPr lang="es-ES" b="0" dirty="0" err="1">
                <a:effectLst/>
                <a:latin typeface="Lucida Sans Unicode" pitchFamily="34" charset="0"/>
              </a:rPr>
              <a:t>After</a:t>
            </a:r>
            <a:r>
              <a:rPr lang="es-ES" b="0" dirty="0">
                <a:effectLst/>
                <a:latin typeface="Lucida Sans Unicode" pitchFamily="34" charset="0"/>
              </a:rPr>
              <a:t> </a:t>
            </a:r>
            <a:r>
              <a:rPr lang="es-ES" b="0" dirty="0" err="1">
                <a:effectLst/>
                <a:latin typeface="Lucida Sans Unicode" pitchFamily="34" charset="0"/>
              </a:rPr>
              <a:t>the</a:t>
            </a:r>
            <a:r>
              <a:rPr lang="es-ES" b="0" dirty="0">
                <a:effectLst/>
                <a:latin typeface="Lucida Sans Unicode" pitchFamily="34" charset="0"/>
              </a:rPr>
              <a:t> JD </a:t>
            </a:r>
            <a:r>
              <a:rPr lang="es-ES" b="0" dirty="0" err="1">
                <a:effectLst/>
                <a:latin typeface="Lucida Sans Unicode" pitchFamily="34" charset="0"/>
              </a:rPr>
              <a:t>Study</a:t>
            </a:r>
            <a:r>
              <a:rPr lang="es-ES" b="0" dirty="0">
                <a:effectLst/>
                <a:latin typeface="Lucida Sans Unicode" pitchFamily="34" charset="0"/>
              </a:rPr>
              <a:t>” </a:t>
            </a:r>
          </a:p>
        </p:txBody>
      </p:sp>
      <p:sp>
        <p:nvSpPr>
          <p:cNvPr id="5" name="4 Marcador de número de diapositiva"/>
          <p:cNvSpPr>
            <a:spLocks noGrp="1"/>
          </p:cNvSpPr>
          <p:nvPr>
            <p:ph type="sldNum" sz="quarter" idx="12"/>
          </p:nvPr>
        </p:nvSpPr>
        <p:spPr/>
        <p:txBody>
          <a:bodyPr/>
          <a:lstStyle/>
          <a:p>
            <a:pPr>
              <a:defRPr/>
            </a:pPr>
            <a:fld id="{D53EB659-7DBC-4BBD-B230-3E2F73040EEF}" type="slidenum">
              <a:rPr lang="en-GB" smtClean="0"/>
              <a:pPr>
                <a:defRPr/>
              </a:pPr>
              <a:t>38</a:t>
            </a:fld>
            <a:endParaRPr lang="en-GB" dirty="0"/>
          </a:p>
        </p:txBody>
      </p:sp>
      <p:graphicFrame>
        <p:nvGraphicFramePr>
          <p:cNvPr id="2050" name="Object 10"/>
          <p:cNvGraphicFramePr>
            <a:graphicFrameLocks noChangeAspect="1"/>
          </p:cNvGraphicFramePr>
          <p:nvPr>
            <p:extLst>
              <p:ext uri="{D42A27DB-BD31-4B8C-83A1-F6EECF244321}">
                <p14:modId xmlns:p14="http://schemas.microsoft.com/office/powerpoint/2010/main" val="283143562"/>
              </p:ext>
            </p:extLst>
          </p:nvPr>
        </p:nvGraphicFramePr>
        <p:xfrm>
          <a:off x="539552" y="2276872"/>
          <a:ext cx="8208962" cy="4506913"/>
        </p:xfrm>
        <a:graphic>
          <a:graphicData uri="http://schemas.openxmlformats.org/presentationml/2006/ole">
            <mc:AlternateContent xmlns:mc="http://schemas.openxmlformats.org/markup-compatibility/2006">
              <mc:Choice xmlns:v="urn:schemas-microsoft-com:vml" Requires="v">
                <p:oleObj spid="_x0000_s2185" name="Worksheet" r:id="rId4" imgW="5713612" imgH="3136303" progId="Excel.Sheet.8">
                  <p:embed/>
                </p:oleObj>
              </mc:Choice>
              <mc:Fallback>
                <p:oleObj name="Worksheet" r:id="rId4" imgW="5713612" imgH="3136303"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276872"/>
                        <a:ext cx="8208962" cy="4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5 Rectángulo"/>
          <p:cNvSpPr>
            <a:spLocks noChangeArrowheads="1"/>
          </p:cNvSpPr>
          <p:nvPr/>
        </p:nvSpPr>
        <p:spPr bwMode="auto">
          <a:xfrm rot="16200000">
            <a:off x="3239294" y="1140935"/>
            <a:ext cx="2881313" cy="8569325"/>
          </a:xfrm>
          <a:prstGeom prst="rect">
            <a:avLst/>
          </a:prstGeom>
          <a:solidFill>
            <a:schemeClr val="bg1"/>
          </a:solidFill>
          <a:ln w="55000" cmpd="thickThin" algn="ctr">
            <a:noFill/>
            <a:miter lim="800000"/>
            <a:headEnd/>
            <a:tailEnd/>
          </a:ln>
        </p:spPr>
        <p:txBody>
          <a:bodyPr rot="10800000" anchor="ctr"/>
          <a:lstStyle/>
          <a:p>
            <a:pPr>
              <a:defRPr/>
            </a:pPr>
            <a:endParaRPr lang="es-ES">
              <a:solidFill>
                <a:schemeClr val="lt1"/>
              </a:solidFill>
              <a:latin typeface="+mn-lt"/>
            </a:endParaRPr>
          </a:p>
        </p:txBody>
      </p:sp>
      <p:sp>
        <p:nvSpPr>
          <p:cNvPr id="6" name="Content Placeholder 1"/>
          <p:cNvSpPr>
            <a:spLocks noGrp="1"/>
          </p:cNvSpPr>
          <p:nvPr>
            <p:ph sz="quarter" idx="4294967295"/>
          </p:nvPr>
        </p:nvSpPr>
        <p:spPr>
          <a:xfrm>
            <a:off x="395288" y="1052513"/>
            <a:ext cx="8291512" cy="4572000"/>
          </a:xfrm>
        </p:spPr>
        <p:txBody>
          <a:bodyPr/>
          <a:lstStyle/>
          <a:p>
            <a:pPr marL="273050" indent="-273050" eaLnBrk="1" hangingPunct="1"/>
            <a:r>
              <a:rPr lang="en-US" sz="2200" dirty="0" err="1"/>
              <a:t>Grupo</a:t>
            </a:r>
            <a:r>
              <a:rPr lang="en-US" sz="2200" dirty="0"/>
              <a:t> </a:t>
            </a:r>
            <a:r>
              <a:rPr lang="en-US" sz="2200" dirty="0" err="1"/>
              <a:t>representativo</a:t>
            </a:r>
            <a:r>
              <a:rPr lang="en-US" sz="2200" dirty="0"/>
              <a:t> del los </a:t>
            </a:r>
            <a:r>
              <a:rPr lang="en-US" sz="2200" dirty="0" err="1"/>
              <a:t>abogados</a:t>
            </a:r>
            <a:r>
              <a:rPr lang="en-US" sz="2200" dirty="0"/>
              <a:t> que </a:t>
            </a:r>
            <a:r>
              <a:rPr lang="en-US" sz="2200" dirty="0" err="1"/>
              <a:t>pasaron</a:t>
            </a:r>
            <a:r>
              <a:rPr lang="en-US" sz="2200" dirty="0"/>
              <a:t> el </a:t>
            </a:r>
            <a:br>
              <a:rPr lang="en-US" sz="2200" dirty="0"/>
            </a:br>
            <a:r>
              <a:rPr lang="en-US" sz="2200" dirty="0"/>
              <a:t>“bar exam” el </a:t>
            </a:r>
            <a:r>
              <a:rPr lang="en-US" sz="2200" dirty="0" err="1"/>
              <a:t>mismo</a:t>
            </a:r>
            <a:r>
              <a:rPr lang="en-US" sz="2200" dirty="0"/>
              <a:t> </a:t>
            </a:r>
            <a:r>
              <a:rPr lang="en-US" sz="2200" dirty="0" err="1"/>
              <a:t>año</a:t>
            </a:r>
            <a:r>
              <a:rPr lang="en-US" sz="2200" dirty="0"/>
              <a:t> (2000).</a:t>
            </a:r>
          </a:p>
          <a:p>
            <a:pPr marL="273050" indent="-273050" eaLnBrk="1" hangingPunct="1"/>
            <a:r>
              <a:rPr lang="en-US" sz="2200" dirty="0"/>
              <a:t>Nos </a:t>
            </a:r>
            <a:r>
              <a:rPr lang="en-US" sz="2200" dirty="0" err="1"/>
              <a:t>centramos</a:t>
            </a:r>
            <a:r>
              <a:rPr lang="en-US" sz="2200" dirty="0"/>
              <a:t> </a:t>
            </a:r>
            <a:r>
              <a:rPr lang="en-US" sz="2200" dirty="0" err="1"/>
              <a:t>en</a:t>
            </a:r>
            <a:r>
              <a:rPr lang="en-US" sz="2200" dirty="0"/>
              <a:t> </a:t>
            </a:r>
            <a:r>
              <a:rPr lang="en-US" dirty="0" err="1"/>
              <a:t>abogados</a:t>
            </a:r>
            <a:r>
              <a:rPr lang="en-US" dirty="0"/>
              <a:t> </a:t>
            </a:r>
            <a:r>
              <a:rPr lang="en-US" dirty="0" err="1"/>
              <a:t>en</a:t>
            </a:r>
            <a:r>
              <a:rPr lang="en-US" dirty="0"/>
              <a:t> </a:t>
            </a:r>
            <a:r>
              <a:rPr lang="en-US" dirty="0" err="1"/>
              <a:t>bufetes</a:t>
            </a:r>
            <a:r>
              <a:rPr lang="en-US" dirty="0"/>
              <a:t> y que </a:t>
            </a:r>
            <a:r>
              <a:rPr lang="en-US" dirty="0" err="1"/>
              <a:t>facturan</a:t>
            </a:r>
            <a:r>
              <a:rPr lang="en-US" dirty="0"/>
              <a:t> horas</a:t>
            </a:r>
          </a:p>
          <a:p>
            <a:pPr marL="292100" eaLnBrk="1" hangingPunct="1">
              <a:buNone/>
            </a:pPr>
            <a:endParaRPr lang="en-US" dirty="0"/>
          </a:p>
          <a:p>
            <a:pPr marL="547688" lvl="1"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395288" y="2060575"/>
            <a:ext cx="7715250" cy="500063"/>
          </a:xfrm>
          <a:prstGeom prst="rect">
            <a:avLst/>
          </a:prstGeom>
          <a:noFill/>
          <a:ln w="31750">
            <a:solidFill>
              <a:schemeClr val="accent1"/>
            </a:solidFill>
            <a:miter lim="800000"/>
            <a:headEnd/>
            <a:tailEnd/>
          </a:ln>
        </p:spPr>
        <p:txBody>
          <a:bodyPr wrap="none" anchor="ctr"/>
          <a:lstStyle/>
          <a:p>
            <a:pPr algn="l"/>
            <a:endParaRPr lang="es-ES"/>
          </a:p>
        </p:txBody>
      </p:sp>
      <p:sp>
        <p:nvSpPr>
          <p:cNvPr id="21507" name="Rectangle 9"/>
          <p:cNvSpPr>
            <a:spLocks noGrp="1"/>
          </p:cNvSpPr>
          <p:nvPr>
            <p:ph type="title" idx="4294967295"/>
          </p:nvPr>
        </p:nvSpPr>
        <p:spPr bwMode="auto">
          <a:noFill/>
        </p:spPr>
        <p:txBody>
          <a:bodyPr/>
          <a:lstStyle/>
          <a:p>
            <a:r>
              <a:rPr lang="es-ES" sz="3600" dirty="0">
                <a:effectLst/>
                <a:latin typeface="Lucida Sans Unicode" pitchFamily="34" charset="0"/>
              </a:rPr>
              <a:t>3.1 </a:t>
            </a:r>
            <a:r>
              <a:rPr lang="es-ES" sz="3400" dirty="0">
                <a:effectLst/>
                <a:latin typeface="Lucida Sans Unicode" pitchFamily="34" charset="0"/>
              </a:rPr>
              <a:t>Brecha en horas facturadas</a:t>
            </a: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F5521630-83D5-410B-8CE8-F45789781D31}" type="slidenum">
              <a:rPr lang="en-GB" sz="1000">
                <a:latin typeface="+mn-lt"/>
              </a:rPr>
              <a:pPr algn="r" fontAlgn="auto">
                <a:spcBef>
                  <a:spcPts val="0"/>
                </a:spcBef>
                <a:spcAft>
                  <a:spcPts val="0"/>
                </a:spcAft>
                <a:defRPr/>
              </a:pPr>
              <a:t>39</a:t>
            </a:fld>
            <a:endParaRPr lang="en-GB" sz="1000" dirty="0">
              <a:latin typeface="+mn-lt"/>
            </a:endParaRPr>
          </a:p>
        </p:txBody>
      </p:sp>
      <p:graphicFrame>
        <p:nvGraphicFramePr>
          <p:cNvPr id="11374" name="Group 110"/>
          <p:cNvGraphicFramePr>
            <a:graphicFrameLocks noGrp="1"/>
          </p:cNvGraphicFramePr>
          <p:nvPr/>
        </p:nvGraphicFramePr>
        <p:xfrm>
          <a:off x="900113" y="1412875"/>
          <a:ext cx="7097712" cy="3478217"/>
        </p:xfrm>
        <a:graphic>
          <a:graphicData uri="http://schemas.openxmlformats.org/drawingml/2006/table">
            <a:tbl>
              <a:tblPr/>
              <a:tblGrid>
                <a:gridCol w="1797050">
                  <a:extLst>
                    <a:ext uri="{9D8B030D-6E8A-4147-A177-3AD203B41FA5}">
                      <a16:colId xmlns:a16="http://schemas.microsoft.com/office/drawing/2014/main" val="20000"/>
                    </a:ext>
                  </a:extLst>
                </a:gridCol>
                <a:gridCol w="855662">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gridCol w="481013">
                  <a:extLst>
                    <a:ext uri="{9D8B030D-6E8A-4147-A177-3AD203B41FA5}">
                      <a16:colId xmlns:a16="http://schemas.microsoft.com/office/drawing/2014/main" val="20003"/>
                    </a:ext>
                  </a:extLst>
                </a:gridCol>
                <a:gridCol w="1582737">
                  <a:extLst>
                    <a:ext uri="{9D8B030D-6E8A-4147-A177-3AD203B41FA5}">
                      <a16:colId xmlns:a16="http://schemas.microsoft.com/office/drawing/2014/main" val="20004"/>
                    </a:ext>
                  </a:extLst>
                </a:gridCol>
                <a:gridCol w="974725">
                  <a:extLst>
                    <a:ext uri="{9D8B030D-6E8A-4147-A177-3AD203B41FA5}">
                      <a16:colId xmlns:a16="http://schemas.microsoft.com/office/drawing/2014/main" val="20005"/>
                    </a:ext>
                  </a:extLst>
                </a:gridCol>
                <a:gridCol w="466725">
                  <a:extLst>
                    <a:ext uri="{9D8B030D-6E8A-4147-A177-3AD203B41FA5}">
                      <a16:colId xmlns:a16="http://schemas.microsoft.com/office/drawing/2014/main" val="20006"/>
                    </a:ext>
                  </a:extLst>
                </a:gridCol>
              </a:tblGrid>
              <a:tr h="293688">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1" i="0" u="none" strike="noStrike" cap="none" normalizeH="0" baseline="0" dirty="0">
                        <a:ln>
                          <a:noFill/>
                        </a:ln>
                        <a:solidFill>
                          <a:schemeClr val="tx1"/>
                        </a:solidFill>
                        <a:effectLst/>
                        <a:latin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tx1"/>
                          </a:solidFill>
                          <a:effectLst/>
                          <a:latin typeface="Times New Roman" pitchFamily="18" charset="0"/>
                        </a:rPr>
                        <a:t>Hours Billed</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tx1"/>
                          </a:solidFill>
                          <a:effectLst/>
                          <a:latin typeface="Times New Roman" pitchFamily="18" charset="0"/>
                        </a:rPr>
                        <a:t>Target of Hours to Bill</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079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 </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[1]</a:t>
                      </a:r>
                    </a:p>
                  </a:txBody>
                  <a:tcPr marL="9525" marR="9525" marT="952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[2]</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rgbClr val="000000"/>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[4]</a:t>
                      </a:r>
                    </a:p>
                  </a:txBody>
                  <a:tcPr marL="9525" marR="9525" marT="952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[5]</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rgbClr val="000000"/>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93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Female</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-0.153***</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-0.105***</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-0.081</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-0.0562</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258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 </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[0.0329]</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[0.0315]</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[0.0502]</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[0.0462]</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93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Constant</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1.842***</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0.666</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1.566***</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1.439**</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293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 </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[0.0205]</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[0.477]</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[0.0317]</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[0.696]</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254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 </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 </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rgbClr val="000000"/>
                          </a:solidFill>
                          <a:effectLst/>
                          <a:latin typeface="Times New Roman" pitchFamily="18" charset="0"/>
                        </a:rPr>
                        <a:t>Firm</a:t>
                      </a:r>
                      <a:r>
                        <a:rPr kumimoji="0" lang="es-ES" sz="1600" b="0" i="0" u="none" strike="noStrike" cap="none" normalizeH="0" baseline="0" dirty="0">
                          <a:ln>
                            <a:noFill/>
                          </a:ln>
                          <a:solidFill>
                            <a:srgbClr val="000000"/>
                          </a:solidFill>
                          <a:effectLst/>
                          <a:latin typeface="Times New Roman" pitchFamily="18" charset="0"/>
                        </a:rPr>
                        <a:t> </a:t>
                      </a:r>
                      <a:r>
                        <a:rPr kumimoji="0" lang="es-ES" sz="1600" b="0" i="0" u="none" strike="noStrike" cap="none" normalizeH="0" baseline="0" dirty="0" err="1">
                          <a:ln>
                            <a:noFill/>
                          </a:ln>
                          <a:solidFill>
                            <a:srgbClr val="000000"/>
                          </a:solidFill>
                          <a:effectLst/>
                          <a:latin typeface="Times New Roman" pitchFamily="18" charset="0"/>
                        </a:rPr>
                        <a:t>Controls</a:t>
                      </a:r>
                      <a:endParaRPr kumimoji="0" lang="es-ES" sz="1600" b="0" i="0" u="none" strike="noStrike" cap="none" normalizeH="0" baseline="0" dirty="0">
                        <a:ln>
                          <a:noFill/>
                        </a:ln>
                        <a:solidFill>
                          <a:srgbClr val="000000"/>
                        </a:solidFill>
                        <a:effectLst/>
                        <a:latin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No</a:t>
                      </a:r>
                    </a:p>
                  </a:txBody>
                  <a:tcPr marL="9525" marR="9525" marT="952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Yes</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rgbClr val="000000"/>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Times New Roman" pitchFamily="18" charset="0"/>
                        </a:rPr>
                        <a:t>No</a:t>
                      </a:r>
                    </a:p>
                  </a:txBody>
                  <a:tcPr marL="9525" marR="9525" marT="952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Yes</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rgbClr val="000000"/>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7"/>
                  </a:ext>
                </a:extLst>
              </a:tr>
              <a:tr h="293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Region Fixed Effects</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Yes</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Yes</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rgbClr val="000000"/>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Yes</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Yes</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rgbClr val="000000"/>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293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Individual Controls</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No </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Yes</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rgbClr val="000000"/>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No</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Yes</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rgbClr val="000000"/>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293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Observations</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1039</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1014</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803</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800</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307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rgbClr val="000000"/>
                          </a:solidFill>
                          <a:effectLst/>
                          <a:latin typeface="Times New Roman" pitchFamily="18" charset="0"/>
                        </a:rPr>
                        <a:t>R-squared</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0.021</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0.3</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0.003</a:t>
                      </a:r>
                    </a:p>
                  </a:txBody>
                  <a:tcPr marL="9525" marR="9525" marT="9525"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18" charset="0"/>
                        </a:rPr>
                        <a:t>0.319</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Times New Roman" pitchFamily="18" charset="0"/>
                      </a:endParaRPr>
                    </a:p>
                  </a:txBody>
                  <a:tcPr marL="9525" marR="9525" marT="9525"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8" name="Rectangle 7"/>
          <p:cNvSpPr>
            <a:spLocks noChangeArrowheads="1"/>
          </p:cNvSpPr>
          <p:nvPr/>
        </p:nvSpPr>
        <p:spPr bwMode="auto">
          <a:xfrm>
            <a:off x="5000625" y="1412776"/>
            <a:ext cx="4013200" cy="4016474"/>
          </a:xfrm>
          <a:prstGeom prst="rect">
            <a:avLst/>
          </a:prstGeom>
          <a:solidFill>
            <a:schemeClr val="bg1"/>
          </a:solidFill>
          <a:ln w="9525">
            <a:noFill/>
            <a:miter lim="800000"/>
            <a:headEnd/>
            <a:tailEnd/>
          </a:ln>
        </p:spPr>
        <p:txBody>
          <a:bodyPr wrap="none" anchor="ctr"/>
          <a:lstStyle/>
          <a:p>
            <a:endParaRPr lang="es-ES"/>
          </a:p>
        </p:txBody>
      </p:sp>
      <p:sp>
        <p:nvSpPr>
          <p:cNvPr id="9" name="TextBox 3"/>
          <p:cNvSpPr txBox="1">
            <a:spLocks noChangeArrowheads="1"/>
          </p:cNvSpPr>
          <p:nvPr/>
        </p:nvSpPr>
        <p:spPr bwMode="auto">
          <a:xfrm>
            <a:off x="1000125" y="5786438"/>
            <a:ext cx="6911975" cy="707886"/>
          </a:xfrm>
          <a:prstGeom prst="rect">
            <a:avLst/>
          </a:prstGeom>
          <a:solidFill>
            <a:srgbClr val="CCFFFF"/>
          </a:solidFill>
          <a:ln w="9525">
            <a:noFill/>
            <a:miter lim="800000"/>
            <a:headEnd/>
            <a:tailEnd/>
          </a:ln>
        </p:spPr>
        <p:txBody>
          <a:bodyPr>
            <a:spAutoFit/>
          </a:bodyPr>
          <a:lstStyle/>
          <a:p>
            <a:pPr algn="l"/>
            <a:r>
              <a:rPr lang="en-US" sz="2000" dirty="0">
                <a:latin typeface="Times New Roman" pitchFamily="18" charset="0"/>
              </a:rPr>
              <a:t>En media, </a:t>
            </a:r>
            <a:r>
              <a:rPr lang="en-US" sz="2000" dirty="0" err="1">
                <a:latin typeface="Times New Roman" pitchFamily="18" charset="0"/>
              </a:rPr>
              <a:t>econtramos</a:t>
            </a:r>
            <a:r>
              <a:rPr lang="en-US" sz="2000" dirty="0">
                <a:latin typeface="Times New Roman" pitchFamily="18" charset="0"/>
              </a:rPr>
              <a:t> que </a:t>
            </a:r>
            <a:r>
              <a:rPr lang="en-US" sz="2000" dirty="0" err="1">
                <a:latin typeface="Times New Roman" pitchFamily="18" charset="0"/>
              </a:rPr>
              <a:t>los</a:t>
            </a:r>
            <a:r>
              <a:rPr lang="en-US" sz="2000" dirty="0">
                <a:latin typeface="Times New Roman" pitchFamily="18" charset="0"/>
              </a:rPr>
              <a:t> </a:t>
            </a:r>
            <a:r>
              <a:rPr lang="en-US" sz="2000" dirty="0" err="1">
                <a:latin typeface="Times New Roman" pitchFamily="18" charset="0"/>
              </a:rPr>
              <a:t>abogados</a:t>
            </a:r>
            <a:r>
              <a:rPr lang="en-US" sz="2000" dirty="0">
                <a:latin typeface="Times New Roman" pitchFamily="18" charset="0"/>
              </a:rPr>
              <a:t> </a:t>
            </a:r>
            <a:r>
              <a:rPr lang="en-US" sz="2000" dirty="0" err="1">
                <a:latin typeface="Times New Roman" pitchFamily="18" charset="0"/>
              </a:rPr>
              <a:t>facturan</a:t>
            </a:r>
            <a:r>
              <a:rPr lang="en-US" sz="2000" dirty="0">
                <a:latin typeface="Times New Roman" pitchFamily="18" charset="0"/>
              </a:rPr>
              <a:t> 150 hours (10%) </a:t>
            </a:r>
            <a:r>
              <a:rPr lang="en-US" sz="2000" dirty="0" err="1">
                <a:latin typeface="Times New Roman" pitchFamily="18" charset="0"/>
              </a:rPr>
              <a:t>más</a:t>
            </a:r>
            <a:r>
              <a:rPr lang="en-US" sz="2000" dirty="0">
                <a:latin typeface="Times New Roman" pitchFamily="18" charset="0"/>
              </a:rPr>
              <a:t> que las </a:t>
            </a:r>
            <a:r>
              <a:rPr lang="en-US" sz="2000" dirty="0" err="1">
                <a:latin typeface="Times New Roman" pitchFamily="18" charset="0"/>
              </a:rPr>
              <a:t>abogadas</a:t>
            </a:r>
            <a:endParaRPr lang="en-U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p:cNvSpPr>
          <p:nvPr>
            <p:ph type="title" idx="4294967295"/>
          </p:nvPr>
        </p:nvSpPr>
        <p:spPr bwMode="auto">
          <a:xfrm>
            <a:off x="468313" y="2852738"/>
            <a:ext cx="8229600" cy="1503362"/>
          </a:xfrm>
          <a:noFill/>
        </p:spPr>
        <p:txBody>
          <a:bodyPr>
            <a:normAutofit/>
          </a:bodyPr>
          <a:lstStyle/>
          <a:p>
            <a:pPr algn="r"/>
            <a:br>
              <a:rPr lang="es-ES" sz="4000" dirty="0">
                <a:effectLst/>
                <a:latin typeface="Lucida Sans Unicode" pitchFamily="34" charset="0"/>
              </a:rPr>
            </a:br>
            <a:endParaRPr lang="es-ES" sz="4000" dirty="0">
              <a:effectLst/>
              <a:latin typeface="Lucida Sans Unicode" pitchFamily="34" charset="0"/>
            </a:endParaRPr>
          </a:p>
        </p:txBody>
      </p:sp>
      <p:sp>
        <p:nvSpPr>
          <p:cNvPr id="3" name="2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844343CD-3205-466C-96EE-F35BE8A18AFD}" type="slidenum">
              <a:rPr lang="en-GB" sz="1000">
                <a:latin typeface="+mn-lt"/>
              </a:rPr>
              <a:pPr algn="r" fontAlgn="auto">
                <a:spcBef>
                  <a:spcPts val="0"/>
                </a:spcBef>
                <a:spcAft>
                  <a:spcPts val="0"/>
                </a:spcAft>
                <a:defRPr/>
              </a:pPr>
              <a:t>4</a:t>
            </a:fld>
            <a:endParaRPr lang="en-GB" sz="1000" dirty="0">
              <a:latin typeface="+mn-lt"/>
            </a:endParaRPr>
          </a:p>
        </p:txBody>
      </p:sp>
      <p:sp>
        <p:nvSpPr>
          <p:cNvPr id="5" name="Content Placeholder 2"/>
          <p:cNvSpPr>
            <a:spLocks noGrp="1"/>
          </p:cNvSpPr>
          <p:nvPr>
            <p:ph idx="4294967295"/>
          </p:nvPr>
        </p:nvSpPr>
        <p:spPr>
          <a:xfrm>
            <a:off x="395288" y="5819328"/>
            <a:ext cx="8748712" cy="954535"/>
          </a:xfrm>
        </p:spPr>
        <p:txBody>
          <a:bodyPr>
            <a:noAutofit/>
          </a:bodyPr>
          <a:lstStyle/>
          <a:p>
            <a:pPr marL="566738" indent="-457200">
              <a:lnSpc>
                <a:spcPct val="90000"/>
              </a:lnSpc>
              <a:buClr>
                <a:srgbClr val="009999"/>
              </a:buClr>
              <a:buFont typeface="Wingdings" panose="05000000000000000000" pitchFamily="2" charset="2"/>
              <a:buChar char="q"/>
            </a:pPr>
            <a:r>
              <a:rPr lang="es-ES" sz="2200" dirty="0">
                <a:latin typeface="Times New Roman" pitchFamily="18" charset="0"/>
              </a:rPr>
              <a:t>Si hay una brecha en nivel de estudios o en el tipo de estudios, esto ya automáticamente generará una brecha salarial</a:t>
            </a:r>
          </a:p>
          <a:p>
            <a:pPr marL="109538" indent="0">
              <a:lnSpc>
                <a:spcPct val="90000"/>
              </a:lnSpc>
              <a:buClr>
                <a:srgbClr val="009999"/>
              </a:buClr>
              <a:buNone/>
            </a:pPr>
            <a:r>
              <a:rPr lang="en-GB" sz="1400" u="sng" dirty="0">
                <a:latin typeface="Times New Roman" pitchFamily="18" charset="0"/>
              </a:rPr>
              <a:t>https://www.expansion.com/economia/2018/03/07/5a9ea4f8468aeb59088b45ef.html</a:t>
            </a:r>
          </a:p>
        </p:txBody>
      </p:sp>
      <p:pic>
        <p:nvPicPr>
          <p:cNvPr id="27650" name="Picture 2" descr="https://e00-expansion.uecdn.es/assets/multimedia/imagenes/2018/03/06/15203500698257.jpg"/>
          <p:cNvPicPr>
            <a:picLocks noChangeAspect="1" noChangeArrowheads="1"/>
          </p:cNvPicPr>
          <p:nvPr/>
        </p:nvPicPr>
        <p:blipFill rotWithShape="1">
          <a:blip r:embed="rId2">
            <a:extLst>
              <a:ext uri="{28A0092B-C50C-407E-A947-70E740481C1C}">
                <a14:useLocalDpi xmlns:a14="http://schemas.microsoft.com/office/drawing/2010/main" val="0"/>
              </a:ext>
            </a:extLst>
          </a:blip>
          <a:srcRect b="46789"/>
          <a:stretch/>
        </p:blipFill>
        <p:spPr bwMode="auto">
          <a:xfrm>
            <a:off x="1165350" y="1372518"/>
            <a:ext cx="6286500" cy="41306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755650" y="274638"/>
            <a:ext cx="6408738" cy="1143000"/>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Hay que tener en cuenta primero brecha en participación en el mercado laboral…</a:t>
            </a:r>
          </a:p>
        </p:txBody>
      </p:sp>
      <p:pic>
        <p:nvPicPr>
          <p:cNvPr id="8" name="Picture 2" descr="https://e00-expansion.uecdn.es/assets/multimedia/imagenes/2018/03/06/15203500698257.jpg"/>
          <p:cNvPicPr>
            <a:picLocks noChangeAspect="1" noChangeArrowheads="1"/>
          </p:cNvPicPr>
          <p:nvPr/>
        </p:nvPicPr>
        <p:blipFill rotWithShape="1">
          <a:blip r:embed="rId2">
            <a:extLst>
              <a:ext uri="{28A0092B-C50C-407E-A947-70E740481C1C}">
                <a14:useLocalDpi xmlns:a14="http://schemas.microsoft.com/office/drawing/2010/main" val="0"/>
              </a:ext>
            </a:extLst>
          </a:blip>
          <a:srcRect t="96564"/>
          <a:stretch/>
        </p:blipFill>
        <p:spPr bwMode="auto">
          <a:xfrm>
            <a:off x="1123430" y="5399436"/>
            <a:ext cx="6286500"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11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9"/>
          <p:cNvSpPr>
            <a:spLocks noGrp="1"/>
          </p:cNvSpPr>
          <p:nvPr>
            <p:ph type="title" idx="4294967295"/>
          </p:nvPr>
        </p:nvSpPr>
        <p:spPr bwMode="auto">
          <a:noFill/>
        </p:spPr>
        <p:txBody>
          <a:bodyPr/>
          <a:lstStyle/>
          <a:p>
            <a:r>
              <a:rPr lang="es-ES" sz="3600" b="0" dirty="0">
                <a:effectLst/>
                <a:latin typeface="Lucida Sans Unicode" pitchFamily="34" charset="0"/>
              </a:rPr>
              <a:t>3.1 </a:t>
            </a:r>
            <a:r>
              <a:rPr lang="es-ES" sz="3400" b="0" dirty="0">
                <a:effectLst/>
                <a:latin typeface="Lucida Sans Unicode" pitchFamily="34" charset="0"/>
              </a:rPr>
              <a:t>Brecha en horas facturadas</a:t>
            </a: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F5521630-83D5-410B-8CE8-F45789781D31}" type="slidenum">
              <a:rPr lang="en-GB" sz="1000">
                <a:latin typeface="+mn-lt"/>
              </a:rPr>
              <a:pPr algn="r" fontAlgn="auto">
                <a:spcBef>
                  <a:spcPts val="0"/>
                </a:spcBef>
                <a:spcAft>
                  <a:spcPts val="0"/>
                </a:spcAft>
                <a:defRPr/>
              </a:pPr>
              <a:t>40</a:t>
            </a:fld>
            <a:endParaRPr lang="en-GB" sz="1000" dirty="0">
              <a:latin typeface="+mn-lt"/>
            </a:endParaRPr>
          </a:p>
        </p:txBody>
      </p:sp>
      <p:sp>
        <p:nvSpPr>
          <p:cNvPr id="8" name="Rectangle 7"/>
          <p:cNvSpPr>
            <a:spLocks noChangeArrowheads="1"/>
          </p:cNvSpPr>
          <p:nvPr/>
        </p:nvSpPr>
        <p:spPr bwMode="auto">
          <a:xfrm>
            <a:off x="5000625" y="2564904"/>
            <a:ext cx="3208338" cy="2864346"/>
          </a:xfrm>
          <a:prstGeom prst="rect">
            <a:avLst/>
          </a:prstGeom>
          <a:solidFill>
            <a:schemeClr val="bg1"/>
          </a:solidFill>
          <a:ln w="9525">
            <a:noFill/>
            <a:miter lim="800000"/>
            <a:headEnd/>
            <a:tailEnd/>
          </a:ln>
        </p:spPr>
        <p:txBody>
          <a:bodyPr wrap="none" anchor="ctr"/>
          <a:lstStyle/>
          <a:p>
            <a:endParaRPr lang="es-ES"/>
          </a:p>
        </p:txBody>
      </p:sp>
      <p:sp>
        <p:nvSpPr>
          <p:cNvPr id="9" name="TextBox 3"/>
          <p:cNvSpPr txBox="1">
            <a:spLocks noChangeArrowheads="1"/>
          </p:cNvSpPr>
          <p:nvPr/>
        </p:nvSpPr>
        <p:spPr bwMode="auto">
          <a:xfrm>
            <a:off x="1000125" y="5786438"/>
            <a:ext cx="6911975" cy="707886"/>
          </a:xfrm>
          <a:prstGeom prst="rect">
            <a:avLst/>
          </a:prstGeom>
          <a:solidFill>
            <a:srgbClr val="CCFFFF"/>
          </a:solidFill>
          <a:ln w="9525">
            <a:noFill/>
            <a:miter lim="800000"/>
            <a:headEnd/>
            <a:tailEnd/>
          </a:ln>
        </p:spPr>
        <p:txBody>
          <a:bodyPr>
            <a:spAutoFit/>
          </a:bodyPr>
          <a:lstStyle/>
          <a:p>
            <a:pPr algn="l"/>
            <a:r>
              <a:rPr lang="en-US" sz="2000" b="1" u="sng" dirty="0">
                <a:latin typeface="Times New Roman" pitchFamily="18" charset="0"/>
              </a:rPr>
              <a:t>En media</a:t>
            </a:r>
            <a:r>
              <a:rPr lang="en-US" sz="2000" dirty="0">
                <a:latin typeface="Times New Roman" pitchFamily="18" charset="0"/>
              </a:rPr>
              <a:t>, </a:t>
            </a:r>
            <a:r>
              <a:rPr lang="en-US" sz="2000" dirty="0" err="1">
                <a:latin typeface="Times New Roman" pitchFamily="18" charset="0"/>
              </a:rPr>
              <a:t>encontramos</a:t>
            </a:r>
            <a:r>
              <a:rPr lang="en-US" sz="2000" dirty="0">
                <a:latin typeface="Times New Roman" pitchFamily="18" charset="0"/>
              </a:rPr>
              <a:t> que </a:t>
            </a:r>
            <a:r>
              <a:rPr lang="en-US" sz="2000" dirty="0" err="1">
                <a:latin typeface="Times New Roman" pitchFamily="18" charset="0"/>
              </a:rPr>
              <a:t>los</a:t>
            </a:r>
            <a:r>
              <a:rPr lang="en-US" sz="2000" dirty="0">
                <a:latin typeface="Times New Roman" pitchFamily="18" charset="0"/>
              </a:rPr>
              <a:t> </a:t>
            </a:r>
            <a:r>
              <a:rPr lang="en-US" sz="2000" dirty="0" err="1">
                <a:latin typeface="Times New Roman" pitchFamily="18" charset="0"/>
              </a:rPr>
              <a:t>abogados</a:t>
            </a:r>
            <a:r>
              <a:rPr lang="en-US" sz="2000" dirty="0">
                <a:latin typeface="Times New Roman" pitchFamily="18" charset="0"/>
              </a:rPr>
              <a:t> </a:t>
            </a:r>
            <a:r>
              <a:rPr lang="en-US" sz="2000" dirty="0" err="1">
                <a:latin typeface="Times New Roman" pitchFamily="18" charset="0"/>
              </a:rPr>
              <a:t>facturan</a:t>
            </a:r>
            <a:r>
              <a:rPr lang="en-US" sz="2000" dirty="0">
                <a:latin typeface="Times New Roman" pitchFamily="18" charset="0"/>
              </a:rPr>
              <a:t> 150 hours (10%) </a:t>
            </a:r>
            <a:r>
              <a:rPr lang="en-US" sz="2000" dirty="0" err="1">
                <a:latin typeface="Times New Roman" pitchFamily="18" charset="0"/>
              </a:rPr>
              <a:t>más</a:t>
            </a:r>
            <a:r>
              <a:rPr lang="en-US" sz="2000" dirty="0">
                <a:latin typeface="Times New Roman" pitchFamily="18" charset="0"/>
              </a:rPr>
              <a:t> que las </a:t>
            </a:r>
            <a:r>
              <a:rPr lang="en-US" sz="2000" dirty="0" err="1">
                <a:latin typeface="Times New Roman" pitchFamily="18" charset="0"/>
              </a:rPr>
              <a:t>abogadas</a:t>
            </a:r>
            <a:endParaRPr lang="en-US" sz="2000" dirty="0">
              <a:latin typeface="Times New Roman" pitchFamily="18" charset="0"/>
            </a:endParaRPr>
          </a:p>
        </p:txBody>
      </p:sp>
      <p:pic>
        <p:nvPicPr>
          <p:cNvPr id="10" name="Picture 3"/>
          <p:cNvPicPr>
            <a:picLocks noChangeAspect="1" noChangeArrowheads="1"/>
          </p:cNvPicPr>
          <p:nvPr/>
        </p:nvPicPr>
        <p:blipFill>
          <a:blip r:embed="rId3" cstate="print"/>
          <a:srcRect b="13690"/>
          <a:stretch>
            <a:fillRect/>
          </a:stretch>
        </p:blipFill>
        <p:spPr bwMode="auto">
          <a:xfrm>
            <a:off x="539552" y="1916832"/>
            <a:ext cx="5905500" cy="3727450"/>
          </a:xfrm>
          <a:prstGeom prst="rect">
            <a:avLst/>
          </a:prstGeom>
          <a:noFill/>
          <a:ln w="9525">
            <a:noFill/>
            <a:miter lim="800000"/>
            <a:headEnd/>
            <a:tailEnd/>
          </a:ln>
        </p:spPr>
      </p:pic>
      <p:sp>
        <p:nvSpPr>
          <p:cNvPr id="7" name="Text Box 6"/>
          <p:cNvSpPr txBox="1">
            <a:spLocks noChangeArrowheads="1"/>
          </p:cNvSpPr>
          <p:nvPr/>
        </p:nvSpPr>
        <p:spPr bwMode="auto">
          <a:xfrm>
            <a:off x="6948264" y="2705100"/>
            <a:ext cx="1368425" cy="854075"/>
          </a:xfrm>
          <a:prstGeom prst="rect">
            <a:avLst/>
          </a:prstGeom>
          <a:noFill/>
          <a:ln w="9525" algn="ctr">
            <a:noFill/>
            <a:miter lim="800000"/>
            <a:headEnd/>
            <a:tailEnd/>
          </a:ln>
        </p:spPr>
        <p:txBody>
          <a:bodyPr>
            <a:spAutoFit/>
          </a:bodyPr>
          <a:lstStyle/>
          <a:p>
            <a:pPr algn="r">
              <a:spcBef>
                <a:spcPct val="50000"/>
              </a:spcBef>
            </a:pPr>
            <a:r>
              <a:rPr lang="es-ES" sz="2000" dirty="0" err="1">
                <a:latin typeface="Times New Roman" pitchFamily="18" charset="0"/>
              </a:rPr>
              <a:t>Female</a:t>
            </a:r>
            <a:endParaRPr lang="es-ES" sz="2000" dirty="0">
              <a:latin typeface="Times New Roman" pitchFamily="18" charset="0"/>
            </a:endParaRPr>
          </a:p>
          <a:p>
            <a:pPr>
              <a:spcBef>
                <a:spcPct val="50000"/>
              </a:spcBef>
            </a:pPr>
            <a:r>
              <a:rPr lang="es-ES" sz="2000" dirty="0">
                <a:latin typeface="Times New Roman" pitchFamily="18" charset="0"/>
              </a:rPr>
              <a:t>    </a:t>
            </a:r>
            <a:r>
              <a:rPr lang="es-ES" sz="2000" dirty="0" err="1">
                <a:latin typeface="Times New Roman" pitchFamily="18" charset="0"/>
              </a:rPr>
              <a:t>Male</a:t>
            </a:r>
            <a:endParaRPr lang="es-ES" sz="2000" dirty="0">
              <a:latin typeface="Times New Roman" pitchFamily="18" charset="0"/>
            </a:endParaRPr>
          </a:p>
        </p:txBody>
      </p:sp>
      <p:sp>
        <p:nvSpPr>
          <p:cNvPr id="11" name="Line 7"/>
          <p:cNvSpPr>
            <a:spLocks noChangeShapeType="1"/>
          </p:cNvSpPr>
          <p:nvPr/>
        </p:nvSpPr>
        <p:spPr bwMode="auto">
          <a:xfrm>
            <a:off x="7092726" y="2921000"/>
            <a:ext cx="287338" cy="0"/>
          </a:xfrm>
          <a:prstGeom prst="line">
            <a:avLst/>
          </a:prstGeom>
          <a:noFill/>
          <a:ln w="38100">
            <a:solidFill>
              <a:srgbClr val="993366"/>
            </a:solidFill>
            <a:round/>
            <a:headEnd/>
            <a:tailEnd/>
          </a:ln>
        </p:spPr>
        <p:txBody>
          <a:bodyPr wrap="none" anchor="ctr"/>
          <a:lstStyle/>
          <a:p>
            <a:endParaRPr lang="es-ES"/>
          </a:p>
        </p:txBody>
      </p:sp>
      <p:sp>
        <p:nvSpPr>
          <p:cNvPr id="12" name="Line 8"/>
          <p:cNvSpPr>
            <a:spLocks noChangeShapeType="1"/>
          </p:cNvSpPr>
          <p:nvPr/>
        </p:nvSpPr>
        <p:spPr bwMode="auto">
          <a:xfrm>
            <a:off x="7092726" y="3352800"/>
            <a:ext cx="287338" cy="0"/>
          </a:xfrm>
          <a:prstGeom prst="line">
            <a:avLst/>
          </a:prstGeom>
          <a:noFill/>
          <a:ln w="38100">
            <a:solidFill>
              <a:srgbClr val="003366"/>
            </a:solidFill>
            <a:round/>
            <a:headEnd/>
            <a:tailEnd/>
          </a:ln>
        </p:spPr>
        <p:txBody>
          <a:bodyPr wrap="none" anchor="ctr"/>
          <a:lstStyle/>
          <a:p>
            <a:endParaRPr lang="es-ES"/>
          </a:p>
        </p:txBody>
      </p:sp>
    </p:spTree>
    <p:extLst>
      <p:ext uri="{BB962C8B-B14F-4D97-AF65-F5344CB8AC3E}">
        <p14:creationId xmlns:p14="http://schemas.microsoft.com/office/powerpoint/2010/main" val="304404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autoUpdateAnimBg="0"/>
      <p:bldP spid="7" grpId="0"/>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1547664" y="2132856"/>
            <a:ext cx="6264275" cy="503237"/>
          </a:xfrm>
          <a:prstGeom prst="rect">
            <a:avLst/>
          </a:prstGeom>
          <a:noFill/>
          <a:ln w="31750">
            <a:solidFill>
              <a:schemeClr val="accent1"/>
            </a:solidFill>
            <a:miter lim="800000"/>
            <a:headEnd/>
            <a:tailEnd/>
          </a:ln>
        </p:spPr>
        <p:txBody>
          <a:bodyPr wrap="none" anchor="ctr"/>
          <a:lstStyle/>
          <a:p>
            <a:pPr algn="l"/>
            <a:endParaRPr lang="es-ES"/>
          </a:p>
        </p:txBody>
      </p:sp>
      <p:sp>
        <p:nvSpPr>
          <p:cNvPr id="23555" name="Rectangle 9"/>
          <p:cNvSpPr>
            <a:spLocks noGrp="1"/>
          </p:cNvSpPr>
          <p:nvPr>
            <p:ph type="title" idx="4294967295"/>
          </p:nvPr>
        </p:nvSpPr>
        <p:spPr bwMode="auto">
          <a:noFill/>
        </p:spPr>
        <p:txBody>
          <a:bodyPr/>
          <a:lstStyle/>
          <a:p>
            <a:r>
              <a:rPr lang="es-ES" b="0" dirty="0">
                <a:effectLst/>
                <a:latin typeface="Lucida Sans Unicode" pitchFamily="34" charset="0"/>
              </a:rPr>
              <a:t>3.2 </a:t>
            </a:r>
            <a:r>
              <a:rPr lang="es-ES" sz="3000" b="0" dirty="0">
                <a:effectLst/>
                <a:latin typeface="Lucida Sans Unicode" pitchFamily="34" charset="0"/>
              </a:rPr>
              <a:t>Brecha en facturación </a:t>
            </a:r>
            <a:br>
              <a:rPr lang="es-ES" sz="3000" b="0" dirty="0">
                <a:effectLst/>
                <a:latin typeface="Lucida Sans Unicode" pitchFamily="34" charset="0"/>
              </a:rPr>
            </a:br>
            <a:r>
              <a:rPr lang="es-ES" sz="3000" b="0" dirty="0">
                <a:effectLst/>
                <a:latin typeface="Lucida Sans Unicode" pitchFamily="34" charset="0"/>
              </a:rPr>
              <a:t>por nuevos clientes</a:t>
            </a: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C14BBF25-934F-4BFE-9EEA-6114BC3A19C3}" type="slidenum">
              <a:rPr lang="en-GB" sz="1000">
                <a:latin typeface="+mn-lt"/>
              </a:rPr>
              <a:pPr algn="r" fontAlgn="auto">
                <a:spcBef>
                  <a:spcPts val="0"/>
                </a:spcBef>
                <a:spcAft>
                  <a:spcPts val="0"/>
                </a:spcAft>
                <a:defRPr/>
              </a:pPr>
              <a:t>41</a:t>
            </a:fld>
            <a:endParaRPr lang="en-GB" sz="1000" dirty="0">
              <a:latin typeface="+mn-lt"/>
            </a:endParaRPr>
          </a:p>
        </p:txBody>
      </p:sp>
      <p:pic>
        <p:nvPicPr>
          <p:cNvPr id="23557" name="Picture 7"/>
          <p:cNvPicPr>
            <a:picLocks noChangeAspect="1" noChangeArrowheads="1"/>
          </p:cNvPicPr>
          <p:nvPr/>
        </p:nvPicPr>
        <p:blipFill>
          <a:blip r:embed="rId3" cstate="print"/>
          <a:srcRect/>
          <a:stretch>
            <a:fillRect/>
          </a:stretch>
        </p:blipFill>
        <p:spPr bwMode="auto">
          <a:xfrm>
            <a:off x="1692275" y="1628775"/>
            <a:ext cx="5688013" cy="3925888"/>
          </a:xfrm>
          <a:prstGeom prst="rect">
            <a:avLst/>
          </a:prstGeom>
          <a:noFill/>
          <a:ln w="9525" algn="ctr">
            <a:noFill/>
            <a:miter lim="800000"/>
            <a:headEnd/>
            <a:tailEnd/>
          </a:ln>
        </p:spPr>
      </p:pic>
      <p:sp>
        <p:nvSpPr>
          <p:cNvPr id="4" name="TextBox 3"/>
          <p:cNvSpPr txBox="1">
            <a:spLocks noChangeArrowheads="1"/>
          </p:cNvSpPr>
          <p:nvPr/>
        </p:nvSpPr>
        <p:spPr bwMode="auto">
          <a:xfrm>
            <a:off x="1116013" y="6092825"/>
            <a:ext cx="6911975" cy="707886"/>
          </a:xfrm>
          <a:prstGeom prst="rect">
            <a:avLst/>
          </a:prstGeom>
          <a:solidFill>
            <a:srgbClr val="CCFFFF"/>
          </a:solidFill>
          <a:ln w="9525">
            <a:noFill/>
            <a:miter lim="800000"/>
            <a:headEnd/>
            <a:tailEnd/>
          </a:ln>
        </p:spPr>
        <p:txBody>
          <a:bodyPr>
            <a:spAutoFit/>
          </a:bodyPr>
          <a:lstStyle/>
          <a:p>
            <a:pPr algn="l"/>
            <a:r>
              <a:rPr lang="en-US" sz="2000" b="1" u="sng" dirty="0" err="1">
                <a:latin typeface="Times New Roman" pitchFamily="18" charset="0"/>
              </a:rPr>
              <a:t>En</a:t>
            </a:r>
            <a:r>
              <a:rPr lang="en-US" sz="2000" b="1" u="sng" dirty="0">
                <a:latin typeface="Times New Roman" pitchFamily="18" charset="0"/>
              </a:rPr>
              <a:t> media </a:t>
            </a:r>
            <a:r>
              <a:rPr lang="en-US" sz="2000" dirty="0" err="1">
                <a:latin typeface="Times New Roman" pitchFamily="18" charset="0"/>
              </a:rPr>
              <a:t>encontramos</a:t>
            </a:r>
            <a:r>
              <a:rPr lang="en-US" sz="2000" dirty="0">
                <a:latin typeface="Times New Roman" pitchFamily="18" charset="0"/>
              </a:rPr>
              <a:t> que </a:t>
            </a:r>
            <a:r>
              <a:rPr lang="en-US" sz="2000" dirty="0" err="1">
                <a:latin typeface="Times New Roman" pitchFamily="18" charset="0"/>
              </a:rPr>
              <a:t>los</a:t>
            </a:r>
            <a:r>
              <a:rPr lang="en-US" sz="2000" dirty="0">
                <a:latin typeface="Times New Roman" pitchFamily="18" charset="0"/>
              </a:rPr>
              <a:t> </a:t>
            </a:r>
            <a:r>
              <a:rPr lang="en-US" sz="2000" dirty="0" err="1">
                <a:latin typeface="Times New Roman" pitchFamily="18" charset="0"/>
              </a:rPr>
              <a:t>abogados</a:t>
            </a:r>
            <a:r>
              <a:rPr lang="en-US" sz="2000" dirty="0">
                <a:latin typeface="Times New Roman" pitchFamily="18" charset="0"/>
              </a:rPr>
              <a:t> </a:t>
            </a:r>
            <a:r>
              <a:rPr lang="en-US" sz="2000" dirty="0" err="1">
                <a:latin typeface="Times New Roman" pitchFamily="18" charset="0"/>
              </a:rPr>
              <a:t>atraen</a:t>
            </a:r>
            <a:r>
              <a:rPr lang="en-US" sz="2000" dirty="0">
                <a:latin typeface="Times New Roman" pitchFamily="18" charset="0"/>
              </a:rPr>
              <a:t> $30 000 </a:t>
            </a:r>
            <a:r>
              <a:rPr lang="en-US" sz="2000" dirty="0" err="1">
                <a:latin typeface="Times New Roman" pitchFamily="18" charset="0"/>
              </a:rPr>
              <a:t>más</a:t>
            </a:r>
            <a:r>
              <a:rPr lang="en-US" sz="2000" dirty="0">
                <a:latin typeface="Times New Roman" pitchFamily="18" charset="0"/>
              </a:rPr>
              <a:t> en </a:t>
            </a:r>
            <a:r>
              <a:rPr lang="en-US" sz="2000" dirty="0" err="1">
                <a:latin typeface="Times New Roman" pitchFamily="18" charset="0"/>
              </a:rPr>
              <a:t>nueva</a:t>
            </a:r>
            <a:r>
              <a:rPr lang="en-US" sz="2000" dirty="0">
                <a:latin typeface="Times New Roman" pitchFamily="18" charset="0"/>
              </a:rPr>
              <a:t> </a:t>
            </a:r>
            <a:r>
              <a:rPr lang="en-US" sz="2000" dirty="0" err="1">
                <a:latin typeface="Times New Roman" pitchFamily="18" charset="0"/>
              </a:rPr>
              <a:t>facturación</a:t>
            </a:r>
            <a:r>
              <a:rPr lang="en-US" sz="2000" dirty="0">
                <a:latin typeface="Times New Roman" pitchFamily="18" charset="0"/>
              </a:rPr>
              <a:t> que las </a:t>
            </a:r>
            <a:r>
              <a:rPr lang="en-US" sz="2000" dirty="0" err="1">
                <a:latin typeface="Times New Roman" pitchFamily="18" charset="0"/>
              </a:rPr>
              <a:t>abogadas</a:t>
            </a:r>
            <a:endParaRPr lang="en-U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9"/>
          <p:cNvSpPr>
            <a:spLocks noGrp="1"/>
          </p:cNvSpPr>
          <p:nvPr>
            <p:ph type="title" idx="4294967295"/>
          </p:nvPr>
        </p:nvSpPr>
        <p:spPr bwMode="auto">
          <a:noFill/>
        </p:spPr>
        <p:txBody>
          <a:bodyPr/>
          <a:lstStyle/>
          <a:p>
            <a:r>
              <a:rPr lang="es-ES" b="0" dirty="0">
                <a:effectLst/>
                <a:latin typeface="Lucida Sans Unicode" pitchFamily="34" charset="0"/>
              </a:rPr>
              <a:t>3.2 </a:t>
            </a:r>
            <a:r>
              <a:rPr lang="es-ES" sz="3000" b="0" dirty="0">
                <a:effectLst/>
                <a:latin typeface="Lucida Sans Unicode" pitchFamily="34" charset="0"/>
              </a:rPr>
              <a:t>Brecha en facturación por </a:t>
            </a:r>
            <a:br>
              <a:rPr lang="es-ES" sz="3000" b="0" dirty="0">
                <a:effectLst/>
                <a:latin typeface="Lucida Sans Unicode" pitchFamily="34" charset="0"/>
              </a:rPr>
            </a:br>
            <a:r>
              <a:rPr lang="es-ES" sz="3000" b="0" dirty="0">
                <a:effectLst/>
                <a:latin typeface="Lucida Sans Unicode" pitchFamily="34" charset="0"/>
              </a:rPr>
              <a:t>nuevos clientes</a:t>
            </a: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C14BBF25-934F-4BFE-9EEA-6114BC3A19C3}" type="slidenum">
              <a:rPr lang="en-GB" sz="1000">
                <a:latin typeface="+mn-lt"/>
              </a:rPr>
              <a:pPr algn="r" fontAlgn="auto">
                <a:spcBef>
                  <a:spcPts val="0"/>
                </a:spcBef>
                <a:spcAft>
                  <a:spcPts val="0"/>
                </a:spcAft>
                <a:defRPr/>
              </a:pPr>
              <a:t>42</a:t>
            </a:fld>
            <a:endParaRPr lang="en-GB" sz="1000" dirty="0">
              <a:latin typeface="+mn-lt"/>
            </a:endParaRPr>
          </a:p>
        </p:txBody>
      </p:sp>
      <p:sp>
        <p:nvSpPr>
          <p:cNvPr id="4" name="TextBox 3"/>
          <p:cNvSpPr txBox="1">
            <a:spLocks noChangeArrowheads="1"/>
          </p:cNvSpPr>
          <p:nvPr/>
        </p:nvSpPr>
        <p:spPr bwMode="auto">
          <a:xfrm>
            <a:off x="1116013" y="6092825"/>
            <a:ext cx="6911975" cy="707886"/>
          </a:xfrm>
          <a:prstGeom prst="rect">
            <a:avLst/>
          </a:prstGeom>
          <a:solidFill>
            <a:srgbClr val="CCFFFF"/>
          </a:solidFill>
          <a:ln w="9525">
            <a:noFill/>
            <a:miter lim="800000"/>
            <a:headEnd/>
            <a:tailEnd/>
          </a:ln>
        </p:spPr>
        <p:txBody>
          <a:bodyPr>
            <a:spAutoFit/>
          </a:bodyPr>
          <a:lstStyle/>
          <a:p>
            <a:pPr algn="l"/>
            <a:r>
              <a:rPr lang="en-US" sz="2000" b="1" u="sng" dirty="0" err="1">
                <a:latin typeface="Times New Roman" pitchFamily="18" charset="0"/>
              </a:rPr>
              <a:t>En</a:t>
            </a:r>
            <a:r>
              <a:rPr lang="en-US" sz="2000" b="1" u="sng" dirty="0">
                <a:latin typeface="Times New Roman" pitchFamily="18" charset="0"/>
              </a:rPr>
              <a:t> media </a:t>
            </a:r>
            <a:r>
              <a:rPr lang="en-US" sz="2000" dirty="0" err="1">
                <a:latin typeface="Times New Roman" pitchFamily="18" charset="0"/>
              </a:rPr>
              <a:t>encontramos</a:t>
            </a:r>
            <a:r>
              <a:rPr lang="en-US" sz="2000" dirty="0">
                <a:latin typeface="Times New Roman" pitchFamily="18" charset="0"/>
              </a:rPr>
              <a:t> que </a:t>
            </a:r>
            <a:r>
              <a:rPr lang="en-US" sz="2000" dirty="0" err="1">
                <a:latin typeface="Times New Roman" pitchFamily="18" charset="0"/>
              </a:rPr>
              <a:t>los</a:t>
            </a:r>
            <a:r>
              <a:rPr lang="en-US" sz="2000" dirty="0">
                <a:latin typeface="Times New Roman" pitchFamily="18" charset="0"/>
              </a:rPr>
              <a:t> </a:t>
            </a:r>
            <a:r>
              <a:rPr lang="en-US" sz="2000" dirty="0" err="1">
                <a:latin typeface="Times New Roman" pitchFamily="18" charset="0"/>
              </a:rPr>
              <a:t>abogados</a:t>
            </a:r>
            <a:r>
              <a:rPr lang="en-US" sz="2000" dirty="0">
                <a:latin typeface="Times New Roman" pitchFamily="18" charset="0"/>
              </a:rPr>
              <a:t> </a:t>
            </a:r>
            <a:r>
              <a:rPr lang="en-US" sz="2000" dirty="0" err="1">
                <a:latin typeface="Times New Roman" pitchFamily="18" charset="0"/>
              </a:rPr>
              <a:t>atraen</a:t>
            </a:r>
            <a:r>
              <a:rPr lang="en-US" sz="2000" dirty="0">
                <a:latin typeface="Times New Roman" pitchFamily="18" charset="0"/>
              </a:rPr>
              <a:t> $30 000 </a:t>
            </a:r>
            <a:r>
              <a:rPr lang="en-US" sz="2000" dirty="0" err="1">
                <a:latin typeface="Times New Roman" pitchFamily="18" charset="0"/>
              </a:rPr>
              <a:t>más</a:t>
            </a:r>
            <a:r>
              <a:rPr lang="en-US" sz="2000" dirty="0">
                <a:latin typeface="Times New Roman" pitchFamily="18" charset="0"/>
              </a:rPr>
              <a:t> en </a:t>
            </a:r>
            <a:r>
              <a:rPr lang="en-US" sz="2000" dirty="0" err="1">
                <a:latin typeface="Times New Roman" pitchFamily="18" charset="0"/>
              </a:rPr>
              <a:t>nueva</a:t>
            </a:r>
            <a:r>
              <a:rPr lang="en-US" sz="2000" dirty="0">
                <a:latin typeface="Times New Roman" pitchFamily="18" charset="0"/>
              </a:rPr>
              <a:t> </a:t>
            </a:r>
            <a:r>
              <a:rPr lang="en-US" sz="2000" dirty="0" err="1">
                <a:latin typeface="Times New Roman" pitchFamily="18" charset="0"/>
              </a:rPr>
              <a:t>facturación</a:t>
            </a:r>
            <a:r>
              <a:rPr lang="en-US" sz="2000" dirty="0">
                <a:latin typeface="Times New Roman" pitchFamily="18" charset="0"/>
              </a:rPr>
              <a:t> que las </a:t>
            </a:r>
            <a:r>
              <a:rPr lang="en-US" sz="2000" dirty="0" err="1">
                <a:latin typeface="Times New Roman" pitchFamily="18" charset="0"/>
              </a:rPr>
              <a:t>abogadas</a:t>
            </a:r>
            <a:endParaRPr lang="en-US" sz="2000" dirty="0">
              <a:latin typeface="Times New Roman" pitchFamily="18" charset="0"/>
            </a:endParaRPr>
          </a:p>
        </p:txBody>
      </p:sp>
      <p:graphicFrame>
        <p:nvGraphicFramePr>
          <p:cNvPr id="7" name="Chart 8"/>
          <p:cNvGraphicFramePr>
            <a:graphicFrameLocks/>
          </p:cNvGraphicFramePr>
          <p:nvPr>
            <p:extLst>
              <p:ext uri="{D42A27DB-BD31-4B8C-83A1-F6EECF244321}">
                <p14:modId xmlns:p14="http://schemas.microsoft.com/office/powerpoint/2010/main" val="1404888079"/>
              </p:ext>
            </p:extLst>
          </p:nvPr>
        </p:nvGraphicFramePr>
        <p:xfrm>
          <a:off x="395536" y="1628800"/>
          <a:ext cx="7103879" cy="4286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171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p:cNvSpPr>
          <p:nvPr>
            <p:ph type="title" idx="4294967295"/>
          </p:nvPr>
        </p:nvSpPr>
        <p:spPr bwMode="auto">
          <a:xfrm>
            <a:off x="457200" y="274638"/>
            <a:ext cx="8229600" cy="1066130"/>
          </a:xfrm>
          <a:noFill/>
        </p:spPr>
        <p:txBody>
          <a:bodyPr>
            <a:normAutofit/>
          </a:bodyPr>
          <a:lstStyle/>
          <a:p>
            <a:r>
              <a:rPr lang="en-US" sz="3000" b="0" dirty="0">
                <a:effectLst/>
                <a:latin typeface="Lucida Sans Unicode" pitchFamily="34" charset="0"/>
              </a:rPr>
              <a:t>3.3¿Qué </a:t>
            </a:r>
            <a:r>
              <a:rPr lang="en-US" sz="3000" b="0" dirty="0" err="1">
                <a:effectLst/>
                <a:latin typeface="Lucida Sans Unicode" pitchFamily="34" charset="0"/>
              </a:rPr>
              <a:t>explica</a:t>
            </a:r>
            <a:r>
              <a:rPr lang="en-US" sz="3000" b="0" dirty="0">
                <a:effectLst/>
                <a:latin typeface="Lucida Sans Unicode" pitchFamily="34" charset="0"/>
              </a:rPr>
              <a:t> la </a:t>
            </a:r>
            <a:r>
              <a:rPr lang="en-US" sz="3000" b="0" dirty="0" err="1">
                <a:effectLst/>
                <a:latin typeface="Lucida Sans Unicode" pitchFamily="34" charset="0"/>
              </a:rPr>
              <a:t>brecha</a:t>
            </a:r>
            <a:r>
              <a:rPr lang="en-US" sz="3000" b="0" dirty="0">
                <a:effectLst/>
                <a:latin typeface="Lucida Sans Unicode" pitchFamily="34" charset="0"/>
              </a:rPr>
              <a:t> </a:t>
            </a:r>
            <a:r>
              <a:rPr lang="en-US" sz="3000" b="0" dirty="0" err="1">
                <a:effectLst/>
                <a:latin typeface="Lucida Sans Unicode" pitchFamily="34" charset="0"/>
              </a:rPr>
              <a:t>en</a:t>
            </a:r>
            <a:r>
              <a:rPr lang="en-US" sz="3000" b="0" dirty="0">
                <a:effectLst/>
                <a:latin typeface="Lucida Sans Unicode" pitchFamily="34" charset="0"/>
              </a:rPr>
              <a:t> </a:t>
            </a:r>
            <a:br>
              <a:rPr lang="en-US" sz="3000" b="0" dirty="0">
                <a:effectLst/>
                <a:latin typeface="Lucida Sans Unicode" pitchFamily="34" charset="0"/>
              </a:rPr>
            </a:br>
            <a:r>
              <a:rPr lang="en-US" sz="3000" b="0" dirty="0" err="1">
                <a:effectLst/>
                <a:latin typeface="Lucida Sans Unicode" pitchFamily="34" charset="0"/>
              </a:rPr>
              <a:t>rendimiento</a:t>
            </a:r>
            <a:r>
              <a:rPr lang="en-US" sz="3000" b="0" dirty="0">
                <a:effectLst/>
                <a:latin typeface="Lucida Sans Unicode" pitchFamily="34" charset="0"/>
              </a:rPr>
              <a:t>?</a:t>
            </a:r>
          </a:p>
        </p:txBody>
      </p:sp>
      <p:sp>
        <p:nvSpPr>
          <p:cNvPr id="21506" name="Content Placeholder 1"/>
          <p:cNvSpPr>
            <a:spLocks noGrp="1"/>
          </p:cNvSpPr>
          <p:nvPr>
            <p:ph idx="4294967295"/>
          </p:nvPr>
        </p:nvSpPr>
        <p:spPr>
          <a:xfrm>
            <a:off x="395288" y="1412875"/>
            <a:ext cx="8497887" cy="2592189"/>
          </a:xfrm>
        </p:spPr>
        <p:txBody>
          <a:bodyPr/>
          <a:lstStyle/>
          <a:p>
            <a:pPr eaLnBrk="1" hangingPunct="1">
              <a:buFont typeface="Wingdings 3" pitchFamily="18" charset="2"/>
              <a:buNone/>
            </a:pPr>
            <a:r>
              <a:rPr lang="en-US" b="1" dirty="0">
                <a:solidFill>
                  <a:srgbClr val="278DA5"/>
                </a:solidFill>
              </a:rPr>
              <a:t>1)</a:t>
            </a:r>
            <a:r>
              <a:rPr lang="en-US" sz="2000" dirty="0"/>
              <a:t> ¿</a:t>
            </a:r>
            <a:r>
              <a:rPr lang="en-US" dirty="0" err="1"/>
              <a:t>Discriminación</a:t>
            </a:r>
            <a:r>
              <a:rPr lang="en-US" dirty="0"/>
              <a:t> </a:t>
            </a:r>
            <a:r>
              <a:rPr lang="en-US" dirty="0" err="1"/>
              <a:t>por</a:t>
            </a:r>
            <a:r>
              <a:rPr lang="en-US" dirty="0"/>
              <a:t> parte del </a:t>
            </a:r>
            <a:r>
              <a:rPr lang="en-US" dirty="0" err="1"/>
              <a:t>bufete</a:t>
            </a:r>
            <a:r>
              <a:rPr lang="en-US" dirty="0"/>
              <a:t>?</a:t>
            </a:r>
          </a:p>
          <a:p>
            <a:pPr eaLnBrk="1" hangingPunct="1"/>
            <a:r>
              <a:rPr lang="en-US" sz="2000" dirty="0"/>
              <a:t>No </a:t>
            </a:r>
            <a:r>
              <a:rPr lang="en-US" sz="2000" dirty="0" err="1"/>
              <a:t>encontramos</a:t>
            </a:r>
            <a:r>
              <a:rPr lang="en-US" sz="2000" dirty="0"/>
              <a:t> </a:t>
            </a:r>
            <a:r>
              <a:rPr lang="en-US" sz="2000" dirty="0" err="1"/>
              <a:t>diferencias</a:t>
            </a:r>
            <a:r>
              <a:rPr lang="en-US" sz="2000" dirty="0"/>
              <a:t> en la </a:t>
            </a:r>
            <a:r>
              <a:rPr lang="en-US" sz="2000" dirty="0" err="1"/>
              <a:t>carga</a:t>
            </a:r>
            <a:r>
              <a:rPr lang="en-US" sz="2000" dirty="0"/>
              <a:t> de </a:t>
            </a:r>
            <a:r>
              <a:rPr lang="en-US" sz="2000" dirty="0" err="1"/>
              <a:t>trabajo</a:t>
            </a:r>
            <a:r>
              <a:rPr lang="en-US" sz="2000" dirty="0"/>
              <a:t> </a:t>
            </a:r>
            <a:r>
              <a:rPr lang="en-US" sz="2000" dirty="0">
                <a:solidFill>
                  <a:srgbClr val="278DA5"/>
                </a:solidFill>
                <a:hlinkClick r:id="rId3" action="ppaction://hlinksldjump"/>
              </a:rPr>
              <a:t>[TABLE]</a:t>
            </a:r>
            <a:endParaRPr lang="en-US" sz="2000" dirty="0">
              <a:solidFill>
                <a:srgbClr val="278DA5"/>
              </a:solidFill>
            </a:endParaRPr>
          </a:p>
          <a:p>
            <a:pPr eaLnBrk="1" hangingPunct="1"/>
            <a:r>
              <a:rPr lang="en-US" sz="2000" dirty="0"/>
              <a:t>No </a:t>
            </a:r>
            <a:r>
              <a:rPr lang="en-US" sz="2000" dirty="0" err="1"/>
              <a:t>encontramos</a:t>
            </a:r>
            <a:r>
              <a:rPr lang="en-US" sz="2000" dirty="0"/>
              <a:t> </a:t>
            </a:r>
            <a:r>
              <a:rPr lang="en-US" sz="2000" dirty="0" err="1"/>
              <a:t>diferencias</a:t>
            </a:r>
            <a:r>
              <a:rPr lang="en-US" sz="2000" dirty="0"/>
              <a:t> en </a:t>
            </a:r>
            <a:r>
              <a:rPr lang="en-US" sz="2000" dirty="0" err="1"/>
              <a:t>horas</a:t>
            </a:r>
            <a:r>
              <a:rPr lang="en-US" sz="2000" dirty="0"/>
              <a:t> </a:t>
            </a:r>
            <a:r>
              <a:rPr lang="en-US" sz="2000" dirty="0" err="1"/>
              <a:t>descontadas</a:t>
            </a:r>
            <a:r>
              <a:rPr lang="en-US" sz="2000" dirty="0"/>
              <a:t> </a:t>
            </a:r>
            <a:r>
              <a:rPr lang="en-US" sz="2000" dirty="0" err="1"/>
              <a:t>por</a:t>
            </a:r>
            <a:r>
              <a:rPr lang="en-US" sz="2000" dirty="0"/>
              <a:t> los </a:t>
            </a:r>
            <a:r>
              <a:rPr lang="en-US" sz="2000" dirty="0" err="1"/>
              <a:t>socios</a:t>
            </a:r>
            <a:r>
              <a:rPr lang="en-US" sz="2000" dirty="0"/>
              <a:t> </a:t>
            </a:r>
            <a:r>
              <a:rPr lang="en-US" sz="2000" dirty="0">
                <a:solidFill>
                  <a:srgbClr val="278DA5"/>
                </a:solidFill>
                <a:hlinkClick r:id="rId3" action="ppaction://hlinksldjump"/>
              </a:rPr>
              <a:t>[TABLE</a:t>
            </a:r>
            <a:r>
              <a:rPr lang="en-US" sz="2000" dirty="0">
                <a:solidFill>
                  <a:srgbClr val="278DA5"/>
                </a:solidFill>
                <a:hlinkClick r:id="rId4" action="ppaction://hlinksldjump"/>
              </a:rPr>
              <a:t>]</a:t>
            </a:r>
            <a:endParaRPr lang="en-US" sz="2000" dirty="0">
              <a:solidFill>
                <a:srgbClr val="278DA5"/>
              </a:solidFill>
            </a:endParaRPr>
          </a:p>
          <a:p>
            <a:pPr eaLnBrk="1" hangingPunct="1"/>
            <a:r>
              <a:rPr lang="en-US" sz="2000" dirty="0"/>
              <a:t>No </a:t>
            </a:r>
            <a:r>
              <a:rPr lang="en-US" sz="2000" dirty="0" err="1"/>
              <a:t>encontramos</a:t>
            </a:r>
            <a:r>
              <a:rPr lang="en-US" sz="2000" dirty="0"/>
              <a:t> </a:t>
            </a:r>
            <a:r>
              <a:rPr lang="en-US" sz="2000" dirty="0" err="1"/>
              <a:t>que</a:t>
            </a:r>
            <a:r>
              <a:rPr lang="en-US" sz="2000" dirty="0"/>
              <a:t> </a:t>
            </a:r>
            <a:r>
              <a:rPr lang="en-US" sz="2000" dirty="0" err="1"/>
              <a:t>las</a:t>
            </a:r>
            <a:r>
              <a:rPr lang="en-US" sz="2000" dirty="0"/>
              <a:t> </a:t>
            </a:r>
            <a:r>
              <a:rPr lang="en-US" sz="2000" dirty="0" err="1"/>
              <a:t>mujeres</a:t>
            </a:r>
            <a:r>
              <a:rPr lang="en-US" sz="2000" dirty="0"/>
              <a:t> </a:t>
            </a:r>
            <a:r>
              <a:rPr lang="en-US" sz="2000" dirty="0" err="1"/>
              <a:t>tengan</a:t>
            </a:r>
            <a:r>
              <a:rPr lang="en-US" sz="2000" dirty="0"/>
              <a:t> </a:t>
            </a:r>
            <a:r>
              <a:rPr lang="en-US" sz="2000" dirty="0" err="1"/>
              <a:t>tareas</a:t>
            </a:r>
            <a:r>
              <a:rPr lang="en-US" sz="2000" dirty="0"/>
              <a:t> </a:t>
            </a:r>
            <a:r>
              <a:rPr lang="en-US" sz="2000" dirty="0" err="1"/>
              <a:t>menos</a:t>
            </a:r>
            <a:r>
              <a:rPr lang="en-US" sz="2000" dirty="0"/>
              <a:t> </a:t>
            </a:r>
            <a:r>
              <a:rPr lang="en-US" sz="2000" dirty="0" err="1"/>
              <a:t>motivadoras</a:t>
            </a:r>
            <a:r>
              <a:rPr lang="en-US" sz="2000" dirty="0"/>
              <a:t> </a:t>
            </a:r>
            <a:r>
              <a:rPr lang="en-US" sz="2000" dirty="0" err="1"/>
              <a:t>ni</a:t>
            </a:r>
            <a:r>
              <a:rPr lang="en-US" sz="2000" dirty="0"/>
              <a:t> </a:t>
            </a:r>
            <a:r>
              <a:rPr lang="en-US" sz="2000" dirty="0" err="1"/>
              <a:t>que</a:t>
            </a:r>
            <a:r>
              <a:rPr lang="en-US" sz="2000" dirty="0"/>
              <a:t> </a:t>
            </a:r>
            <a:r>
              <a:rPr lang="en-US" sz="2000" dirty="0" err="1"/>
              <a:t>interactúen</a:t>
            </a:r>
            <a:r>
              <a:rPr lang="en-US" sz="2000" dirty="0"/>
              <a:t> </a:t>
            </a:r>
            <a:r>
              <a:rPr lang="en-US" sz="2000" dirty="0" err="1"/>
              <a:t>menos</a:t>
            </a:r>
            <a:r>
              <a:rPr lang="en-US" sz="2000" dirty="0"/>
              <a:t> con los </a:t>
            </a:r>
            <a:r>
              <a:rPr lang="en-US" sz="2000" dirty="0" err="1"/>
              <a:t>clientes</a:t>
            </a:r>
            <a:r>
              <a:rPr lang="en-US" sz="2000" dirty="0"/>
              <a:t>.</a:t>
            </a:r>
            <a:endParaRPr lang="en-US" sz="2000" dirty="0">
              <a:solidFill>
                <a:srgbClr val="278DA5"/>
              </a:solidFill>
            </a:endParaRPr>
          </a:p>
          <a:p>
            <a:pPr eaLnBrk="1" hangingPunct="1"/>
            <a:r>
              <a:rPr lang="en-US" sz="2000" dirty="0" err="1"/>
              <a:t>Sí</a:t>
            </a:r>
            <a:r>
              <a:rPr lang="en-US" sz="2000" dirty="0"/>
              <a:t> hay </a:t>
            </a:r>
            <a:r>
              <a:rPr lang="en-US" sz="2000" dirty="0" err="1"/>
              <a:t>mujeres</a:t>
            </a:r>
            <a:r>
              <a:rPr lang="en-US" sz="2000" dirty="0"/>
              <a:t> </a:t>
            </a:r>
            <a:r>
              <a:rPr lang="en-US" sz="2000" dirty="0" err="1"/>
              <a:t>que</a:t>
            </a:r>
            <a:r>
              <a:rPr lang="en-US" sz="2000" dirty="0"/>
              <a:t> </a:t>
            </a:r>
            <a:r>
              <a:rPr lang="en-US" sz="2000" dirty="0" err="1"/>
              <a:t>declaran</a:t>
            </a:r>
            <a:r>
              <a:rPr lang="en-US" sz="2000" dirty="0"/>
              <a:t> </a:t>
            </a:r>
            <a:r>
              <a:rPr lang="en-US" sz="2000" dirty="0" err="1"/>
              <a:t>haber</a:t>
            </a:r>
            <a:r>
              <a:rPr lang="en-US" sz="2000" dirty="0"/>
              <a:t> </a:t>
            </a:r>
            <a:r>
              <a:rPr lang="en-US" sz="2000" dirty="0" err="1"/>
              <a:t>sufrido</a:t>
            </a:r>
            <a:r>
              <a:rPr lang="en-US" sz="2000" dirty="0"/>
              <a:t> </a:t>
            </a:r>
            <a:r>
              <a:rPr lang="en-US" sz="2000" dirty="0" err="1"/>
              <a:t>discriminación</a:t>
            </a:r>
            <a:r>
              <a:rPr lang="en-US" sz="2000" dirty="0"/>
              <a:t>, PERO no </a:t>
            </a:r>
            <a:r>
              <a:rPr lang="en-US" sz="2000" dirty="0" err="1"/>
              <a:t>tiene</a:t>
            </a:r>
            <a:r>
              <a:rPr lang="en-US" sz="2000" dirty="0"/>
              <a:t> un </a:t>
            </a:r>
            <a:r>
              <a:rPr lang="en-US" sz="2000" dirty="0" err="1"/>
              <a:t>rendimiento</a:t>
            </a:r>
            <a:r>
              <a:rPr lang="en-US" sz="2000" dirty="0"/>
              <a:t> </a:t>
            </a:r>
            <a:r>
              <a:rPr lang="en-US" sz="2000" dirty="0" err="1"/>
              <a:t>significativamente</a:t>
            </a:r>
            <a:r>
              <a:rPr lang="en-US" sz="2000" dirty="0"/>
              <a:t> inferior.</a:t>
            </a:r>
          </a:p>
          <a:p>
            <a:pPr eaLnBrk="1" hangingPunct="1">
              <a:buNone/>
            </a:pPr>
            <a:endParaRPr lang="en-US" sz="2000" dirty="0"/>
          </a:p>
          <a:p>
            <a:pPr eaLnBrk="1" hangingPunct="1"/>
            <a:endParaRPr lang="en-US" sz="2000" dirty="0"/>
          </a:p>
          <a:p>
            <a:pPr eaLnBrk="1" hangingPunct="1">
              <a:buFont typeface="Wingdings 3" pitchFamily="18" charset="2"/>
              <a:buNone/>
            </a:pPr>
            <a:endParaRPr lang="es-ES" sz="2000" dirty="0"/>
          </a:p>
          <a:p>
            <a:pPr eaLnBrk="1" hangingPunct="1">
              <a:buFont typeface="Wingdings 3" pitchFamily="18" charset="2"/>
              <a:buNone/>
            </a:pPr>
            <a:endParaRPr lang="en-US" sz="2000" dirty="0"/>
          </a:p>
        </p:txBody>
      </p:sp>
      <p:sp>
        <p:nvSpPr>
          <p:cNvPr id="4" name="3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FF18435D-AF9E-4E4C-9521-7FA22C4DCB41}" type="slidenum">
              <a:rPr lang="en-GB" sz="1000">
                <a:latin typeface="+mn-lt"/>
              </a:rPr>
              <a:pPr algn="r" fontAlgn="auto">
                <a:spcBef>
                  <a:spcPts val="0"/>
                </a:spcBef>
                <a:spcAft>
                  <a:spcPts val="0"/>
                </a:spcAft>
                <a:defRPr/>
              </a:pPr>
              <a:t>43</a:t>
            </a:fld>
            <a:endParaRPr lang="en-GB" sz="1000" dirty="0">
              <a:latin typeface="+mn-lt"/>
            </a:endParaRPr>
          </a:p>
        </p:txBody>
      </p:sp>
      <p:graphicFrame>
        <p:nvGraphicFramePr>
          <p:cNvPr id="7" name="6 Tabla"/>
          <p:cNvGraphicFramePr>
            <a:graphicFrameLocks noGrp="1"/>
          </p:cNvGraphicFramePr>
          <p:nvPr/>
        </p:nvGraphicFramePr>
        <p:xfrm>
          <a:off x="899592" y="4077072"/>
          <a:ext cx="7344816" cy="1752600"/>
        </p:xfrm>
        <a:graphic>
          <a:graphicData uri="http://schemas.openxmlformats.org/drawingml/2006/table">
            <a:tbl>
              <a:tblPr firstRow="1" bandRow="1">
                <a:tableStyleId>{5C22544A-7EE6-4342-B048-85BDC9FD1C3A}</a:tableStyleId>
              </a:tblPr>
              <a:tblGrid>
                <a:gridCol w="3990934">
                  <a:extLst>
                    <a:ext uri="{9D8B030D-6E8A-4147-A177-3AD203B41FA5}">
                      <a16:colId xmlns:a16="http://schemas.microsoft.com/office/drawing/2014/main" val="20000"/>
                    </a:ext>
                  </a:extLst>
                </a:gridCol>
                <a:gridCol w="1821948">
                  <a:extLst>
                    <a:ext uri="{9D8B030D-6E8A-4147-A177-3AD203B41FA5}">
                      <a16:colId xmlns:a16="http://schemas.microsoft.com/office/drawing/2014/main" val="20001"/>
                    </a:ext>
                  </a:extLst>
                </a:gridCol>
                <a:gridCol w="1531934">
                  <a:extLst>
                    <a:ext uri="{9D8B030D-6E8A-4147-A177-3AD203B41FA5}">
                      <a16:colId xmlns:a16="http://schemas.microsoft.com/office/drawing/2014/main" val="20002"/>
                    </a:ext>
                  </a:extLst>
                </a:gridCol>
              </a:tblGrid>
              <a:tr h="370840">
                <a:tc>
                  <a:txBody>
                    <a:bodyPr/>
                    <a:lstStyle/>
                    <a:p>
                      <a:r>
                        <a:rPr lang="es-ES" dirty="0"/>
                        <a:t>Percepción de discriminación</a:t>
                      </a:r>
                      <a:r>
                        <a:rPr lang="es-ES" baseline="0" dirty="0"/>
                        <a:t> por raza, sexo, </a:t>
                      </a:r>
                      <a:r>
                        <a:rPr lang="es-ES" baseline="0" dirty="0" err="1"/>
                        <a:t>religion</a:t>
                      </a:r>
                      <a:endParaRPr lang="es-ES" dirty="0"/>
                    </a:p>
                  </a:txBody>
                  <a:tcPr/>
                </a:tc>
                <a:tc>
                  <a:txBody>
                    <a:bodyPr/>
                    <a:lstStyle/>
                    <a:p>
                      <a:r>
                        <a:rPr lang="es-ES" dirty="0"/>
                        <a:t>Hombres (%)</a:t>
                      </a:r>
                    </a:p>
                  </a:txBody>
                  <a:tcPr/>
                </a:tc>
                <a:tc>
                  <a:txBody>
                    <a:bodyPr/>
                    <a:lstStyle/>
                    <a:p>
                      <a:r>
                        <a:rPr lang="es-ES" dirty="0"/>
                        <a:t>Mujeres (%)</a:t>
                      </a:r>
                    </a:p>
                  </a:txBody>
                  <a:tcPr/>
                </a:tc>
                <a:extLst>
                  <a:ext uri="{0D108BD9-81ED-4DB2-BD59-A6C34878D82A}">
                    <a16:rowId xmlns:a16="http://schemas.microsoft.com/office/drawing/2014/main" val="10000"/>
                  </a:ext>
                </a:extLst>
              </a:tr>
              <a:tr h="370840">
                <a:tc>
                  <a:txBody>
                    <a:bodyPr/>
                    <a:lstStyle/>
                    <a:p>
                      <a:r>
                        <a:rPr lang="es-ES" dirty="0"/>
                        <a:t>Comentarios despectivos</a:t>
                      </a:r>
                    </a:p>
                  </a:txBody>
                  <a:tcPr/>
                </a:tc>
                <a:tc>
                  <a:txBody>
                    <a:bodyPr/>
                    <a:lstStyle/>
                    <a:p>
                      <a:r>
                        <a:rPr lang="es-ES" dirty="0"/>
                        <a:t>0.06</a:t>
                      </a:r>
                    </a:p>
                  </a:txBody>
                  <a:tcPr/>
                </a:tc>
                <a:tc>
                  <a:txBody>
                    <a:bodyPr/>
                    <a:lstStyle/>
                    <a:p>
                      <a:r>
                        <a:rPr lang="es-ES" dirty="0"/>
                        <a:t>0.19</a:t>
                      </a:r>
                    </a:p>
                  </a:txBody>
                  <a:tcPr/>
                </a:tc>
                <a:extLst>
                  <a:ext uri="{0D108BD9-81ED-4DB2-BD59-A6C34878D82A}">
                    <a16:rowId xmlns:a16="http://schemas.microsoft.com/office/drawing/2014/main" val="10001"/>
                  </a:ext>
                </a:extLst>
              </a:tr>
              <a:tr h="370840">
                <a:tc>
                  <a:txBody>
                    <a:bodyPr/>
                    <a:lstStyle/>
                    <a:p>
                      <a:r>
                        <a:rPr lang="es-ES" dirty="0"/>
                        <a:t>No</a:t>
                      </a:r>
                      <a:r>
                        <a:rPr lang="es-ES" baseline="0" dirty="0"/>
                        <a:t> conseguir la asignación de un caso</a:t>
                      </a:r>
                      <a:endParaRPr lang="es-ES" dirty="0"/>
                    </a:p>
                  </a:txBody>
                  <a:tcPr/>
                </a:tc>
                <a:tc>
                  <a:txBody>
                    <a:bodyPr/>
                    <a:lstStyle/>
                    <a:p>
                      <a:r>
                        <a:rPr lang="es-ES" dirty="0"/>
                        <a:t>0.06</a:t>
                      </a:r>
                    </a:p>
                  </a:txBody>
                  <a:tcPr/>
                </a:tc>
                <a:tc>
                  <a:txBody>
                    <a:bodyPr/>
                    <a:lstStyle/>
                    <a:p>
                      <a:r>
                        <a:rPr lang="es-ES" dirty="0"/>
                        <a:t>0.13</a:t>
                      </a:r>
                    </a:p>
                  </a:txBody>
                  <a:tcPr/>
                </a:tc>
                <a:extLst>
                  <a:ext uri="{0D108BD9-81ED-4DB2-BD59-A6C34878D82A}">
                    <a16:rowId xmlns:a16="http://schemas.microsoft.com/office/drawing/2014/main" val="10002"/>
                  </a:ext>
                </a:extLst>
              </a:tr>
              <a:tr h="370840">
                <a:tc>
                  <a:txBody>
                    <a:bodyPr/>
                    <a:lstStyle/>
                    <a:p>
                      <a:r>
                        <a:rPr lang="es-ES" dirty="0"/>
                        <a:t>Que un cliente pida</a:t>
                      </a:r>
                      <a:r>
                        <a:rPr lang="es-ES" baseline="0" dirty="0"/>
                        <a:t> otro abogado</a:t>
                      </a:r>
                      <a:endParaRPr lang="es-ES" dirty="0"/>
                    </a:p>
                  </a:txBody>
                  <a:tcPr/>
                </a:tc>
                <a:tc>
                  <a:txBody>
                    <a:bodyPr/>
                    <a:lstStyle/>
                    <a:p>
                      <a:r>
                        <a:rPr lang="es-ES" dirty="0"/>
                        <a:t>0.07</a:t>
                      </a:r>
                    </a:p>
                  </a:txBody>
                  <a:tcPr/>
                </a:tc>
                <a:tc>
                  <a:txBody>
                    <a:bodyPr/>
                    <a:lstStyle/>
                    <a:p>
                      <a:r>
                        <a:rPr lang="es-ES" dirty="0"/>
                        <a:t>0.10</a:t>
                      </a:r>
                    </a:p>
                  </a:txBody>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p:cNvSpPr>
          <p:nvPr>
            <p:ph type="title" idx="4294967295"/>
          </p:nvPr>
        </p:nvSpPr>
        <p:spPr bwMode="auto">
          <a:xfrm>
            <a:off x="457200" y="274638"/>
            <a:ext cx="8229600" cy="1138138"/>
          </a:xfrm>
          <a:noFill/>
        </p:spPr>
        <p:txBody>
          <a:bodyPr>
            <a:normAutofit/>
          </a:bodyPr>
          <a:lstStyle/>
          <a:p>
            <a:r>
              <a:rPr lang="en-US" sz="3000" b="0" dirty="0">
                <a:effectLst/>
                <a:latin typeface="Lucida Sans Unicode" pitchFamily="34" charset="0"/>
              </a:rPr>
              <a:t>3.3 ¿</a:t>
            </a:r>
            <a:r>
              <a:rPr lang="en-US" sz="3000" b="0" dirty="0" err="1">
                <a:effectLst/>
                <a:latin typeface="Lucida Sans Unicode" pitchFamily="34" charset="0"/>
              </a:rPr>
              <a:t>Qué</a:t>
            </a:r>
            <a:r>
              <a:rPr lang="en-US" sz="3000" b="0" dirty="0">
                <a:effectLst/>
                <a:latin typeface="Lucida Sans Unicode" pitchFamily="34" charset="0"/>
              </a:rPr>
              <a:t> </a:t>
            </a:r>
            <a:r>
              <a:rPr lang="en-US" sz="3000" b="0" dirty="0" err="1">
                <a:effectLst/>
                <a:latin typeface="Lucida Sans Unicode" pitchFamily="34" charset="0"/>
              </a:rPr>
              <a:t>explica</a:t>
            </a:r>
            <a:r>
              <a:rPr lang="en-US" sz="3000" b="0" dirty="0">
                <a:effectLst/>
                <a:latin typeface="Lucida Sans Unicode" pitchFamily="34" charset="0"/>
              </a:rPr>
              <a:t> la </a:t>
            </a:r>
            <a:r>
              <a:rPr lang="en-US" sz="3000" b="0" dirty="0" err="1">
                <a:effectLst/>
                <a:latin typeface="Lucida Sans Unicode" pitchFamily="34" charset="0"/>
              </a:rPr>
              <a:t>brecha</a:t>
            </a:r>
            <a:r>
              <a:rPr lang="en-US" sz="3000" b="0" dirty="0">
                <a:effectLst/>
                <a:latin typeface="Lucida Sans Unicode" pitchFamily="34" charset="0"/>
              </a:rPr>
              <a:t> </a:t>
            </a:r>
            <a:r>
              <a:rPr lang="en-US" sz="3000" b="0" dirty="0" err="1">
                <a:effectLst/>
                <a:latin typeface="Lucida Sans Unicode" pitchFamily="34" charset="0"/>
              </a:rPr>
              <a:t>en</a:t>
            </a:r>
            <a:r>
              <a:rPr lang="en-US" sz="3000" b="0" dirty="0">
                <a:effectLst/>
                <a:latin typeface="Lucida Sans Unicode" pitchFamily="34" charset="0"/>
              </a:rPr>
              <a:t> </a:t>
            </a:r>
            <a:br>
              <a:rPr lang="en-US" sz="3000" b="0" dirty="0">
                <a:effectLst/>
                <a:latin typeface="Lucida Sans Unicode" pitchFamily="34" charset="0"/>
              </a:rPr>
            </a:br>
            <a:r>
              <a:rPr lang="en-US" sz="3000" b="0" dirty="0" err="1">
                <a:effectLst/>
                <a:latin typeface="Lucida Sans Unicode" pitchFamily="34" charset="0"/>
              </a:rPr>
              <a:t>rendimiento</a:t>
            </a:r>
            <a:r>
              <a:rPr lang="en-US" sz="3000" b="0" dirty="0">
                <a:effectLst/>
                <a:latin typeface="Lucida Sans Unicode" pitchFamily="34" charset="0"/>
              </a:rPr>
              <a:t>?</a:t>
            </a:r>
          </a:p>
        </p:txBody>
      </p:sp>
      <p:sp>
        <p:nvSpPr>
          <p:cNvPr id="21506" name="Content Placeholder 1"/>
          <p:cNvSpPr>
            <a:spLocks noGrp="1"/>
          </p:cNvSpPr>
          <p:nvPr>
            <p:ph idx="4294967295"/>
          </p:nvPr>
        </p:nvSpPr>
        <p:spPr>
          <a:xfrm>
            <a:off x="395288" y="1412875"/>
            <a:ext cx="8497887" cy="4679950"/>
          </a:xfrm>
        </p:spPr>
        <p:txBody>
          <a:bodyPr/>
          <a:lstStyle/>
          <a:p>
            <a:pPr eaLnBrk="1" hangingPunct="1">
              <a:buFont typeface="Wingdings 3" pitchFamily="18" charset="2"/>
              <a:buNone/>
            </a:pPr>
            <a:r>
              <a:rPr lang="en-US" b="1" dirty="0">
                <a:solidFill>
                  <a:srgbClr val="278DA5"/>
                </a:solidFill>
              </a:rPr>
              <a:t>2)</a:t>
            </a:r>
            <a:r>
              <a:rPr lang="en-US" sz="2000" dirty="0"/>
              <a:t> </a:t>
            </a:r>
            <a:r>
              <a:rPr lang="en-US" dirty="0" err="1"/>
              <a:t>Maternidad</a:t>
            </a:r>
            <a:r>
              <a:rPr lang="en-US" dirty="0"/>
              <a:t> vs. </a:t>
            </a:r>
            <a:r>
              <a:rPr lang="en-US" dirty="0" err="1"/>
              <a:t>paternidad</a:t>
            </a:r>
            <a:endParaRPr lang="en-US" dirty="0"/>
          </a:p>
          <a:p>
            <a:pPr eaLnBrk="1" hangingPunct="1">
              <a:buFont typeface="Wingdings 3" pitchFamily="18" charset="2"/>
              <a:buNone/>
            </a:pPr>
            <a:endParaRPr lang="en-US" dirty="0"/>
          </a:p>
          <a:p>
            <a:pPr eaLnBrk="1" hangingPunct="1"/>
            <a:r>
              <a:rPr lang="en-US" sz="2000" dirty="0"/>
              <a:t>Las </a:t>
            </a:r>
            <a:r>
              <a:rPr lang="en-US" sz="2000" dirty="0" err="1"/>
              <a:t>mujeres</a:t>
            </a:r>
            <a:r>
              <a:rPr lang="en-US" sz="2000" dirty="0"/>
              <a:t> con </a:t>
            </a:r>
            <a:r>
              <a:rPr lang="en-US" sz="2000" dirty="0" err="1"/>
              <a:t>niños</a:t>
            </a:r>
            <a:r>
              <a:rPr lang="en-US" sz="2000" dirty="0"/>
              <a:t> &lt; 4 </a:t>
            </a:r>
            <a:r>
              <a:rPr lang="en-US" sz="2000" dirty="0" err="1"/>
              <a:t>años</a:t>
            </a:r>
            <a:r>
              <a:rPr lang="en-US" sz="2000" dirty="0"/>
              <a:t> </a:t>
            </a:r>
            <a:r>
              <a:rPr lang="en-US" sz="2000" dirty="0" err="1"/>
              <a:t>facturan</a:t>
            </a:r>
            <a:r>
              <a:rPr lang="en-US" sz="2000" dirty="0"/>
              <a:t> 160 </a:t>
            </a:r>
            <a:r>
              <a:rPr lang="en-US" sz="2000" dirty="0" err="1"/>
              <a:t>horas</a:t>
            </a:r>
            <a:r>
              <a:rPr lang="en-US" sz="2000" dirty="0"/>
              <a:t> </a:t>
            </a:r>
            <a:r>
              <a:rPr lang="en-US" sz="2000" dirty="0" err="1"/>
              <a:t>menos</a:t>
            </a:r>
            <a:r>
              <a:rPr lang="en-US" sz="2000" dirty="0"/>
              <a:t>  </a:t>
            </a:r>
            <a:r>
              <a:rPr lang="en-US" sz="2000" dirty="0">
                <a:solidFill>
                  <a:srgbClr val="278DA5"/>
                </a:solidFill>
                <a:hlinkClick r:id="rId3" action="ppaction://hlinksldjump"/>
              </a:rPr>
              <a:t>[TABLE]</a:t>
            </a:r>
            <a:endParaRPr lang="en-US" sz="2000" dirty="0"/>
          </a:p>
          <a:p>
            <a:pPr eaLnBrk="1" hangingPunct="1"/>
            <a:r>
              <a:rPr lang="en-US" sz="2000" dirty="0" err="1"/>
              <a:t>Paternidad</a:t>
            </a:r>
            <a:r>
              <a:rPr lang="en-US" sz="2000" dirty="0"/>
              <a:t> no </a:t>
            </a:r>
            <a:r>
              <a:rPr lang="en-US" sz="2000" dirty="0" err="1"/>
              <a:t>afecta</a:t>
            </a:r>
            <a:r>
              <a:rPr lang="en-US" sz="2000" dirty="0"/>
              <a:t> a la </a:t>
            </a:r>
            <a:r>
              <a:rPr lang="en-US" sz="2000" dirty="0" err="1"/>
              <a:t>facturación</a:t>
            </a:r>
            <a:r>
              <a:rPr lang="en-US" sz="2000" dirty="0"/>
              <a:t> de los hombres</a:t>
            </a:r>
          </a:p>
          <a:p>
            <a:pPr eaLnBrk="1" hangingPunct="1"/>
            <a:r>
              <a:rPr lang="en-US" sz="2000" dirty="0"/>
              <a:t>No </a:t>
            </a:r>
            <a:r>
              <a:rPr lang="en-US" sz="2000" dirty="0" err="1"/>
              <a:t>afecta</a:t>
            </a:r>
            <a:r>
              <a:rPr lang="en-US" sz="2000" dirty="0"/>
              <a:t> a la </a:t>
            </a:r>
            <a:r>
              <a:rPr lang="en-US" sz="2000" dirty="0" err="1"/>
              <a:t>creación</a:t>
            </a:r>
            <a:r>
              <a:rPr lang="en-US" sz="2000" dirty="0"/>
              <a:t> de </a:t>
            </a:r>
            <a:r>
              <a:rPr lang="en-US" sz="2000" dirty="0" err="1"/>
              <a:t>nuevos</a:t>
            </a:r>
            <a:r>
              <a:rPr lang="en-US" sz="2000" dirty="0"/>
              <a:t> </a:t>
            </a:r>
            <a:r>
              <a:rPr lang="en-US" sz="2000" dirty="0" err="1"/>
              <a:t>clientes</a:t>
            </a:r>
            <a:r>
              <a:rPr lang="en-US" sz="2000" dirty="0"/>
              <a:t>. </a:t>
            </a:r>
          </a:p>
          <a:p>
            <a:pPr eaLnBrk="1" hangingPunct="1">
              <a:buFont typeface="Wingdings 3" pitchFamily="18" charset="2"/>
              <a:buNone/>
            </a:pPr>
            <a:endParaRPr lang="en-US" sz="2000" dirty="0"/>
          </a:p>
        </p:txBody>
      </p:sp>
      <p:sp>
        <p:nvSpPr>
          <p:cNvPr id="4" name="3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FF18435D-AF9E-4E4C-9521-7FA22C4DCB41}" type="slidenum">
              <a:rPr lang="en-GB" sz="1000">
                <a:latin typeface="+mn-lt"/>
              </a:rPr>
              <a:pPr algn="r" fontAlgn="auto">
                <a:spcBef>
                  <a:spcPts val="0"/>
                </a:spcBef>
                <a:spcAft>
                  <a:spcPts val="0"/>
                </a:spcAft>
                <a:defRPr/>
              </a:pPr>
              <a:t>44</a:t>
            </a:fld>
            <a:endParaRPr lang="en-GB" sz="1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p:cNvSpPr>
          <p:nvPr>
            <p:ph type="title" idx="4294967295"/>
          </p:nvPr>
        </p:nvSpPr>
        <p:spPr bwMode="auto">
          <a:xfrm>
            <a:off x="457200" y="274638"/>
            <a:ext cx="8229600" cy="922337"/>
          </a:xfrm>
          <a:noFill/>
        </p:spPr>
        <p:txBody>
          <a:bodyPr>
            <a:normAutofit fontScale="90000"/>
          </a:bodyPr>
          <a:lstStyle/>
          <a:p>
            <a:r>
              <a:rPr lang="en-US" sz="2800" b="0" dirty="0">
                <a:effectLst/>
                <a:latin typeface="Lucida Sans Unicode" pitchFamily="34" charset="0"/>
              </a:rPr>
              <a:t> </a:t>
            </a:r>
            <a:r>
              <a:rPr lang="en-US" sz="3300" b="0" dirty="0">
                <a:effectLst/>
                <a:latin typeface="Lucida Sans Unicode" pitchFamily="34" charset="0"/>
              </a:rPr>
              <a:t>3.3 ¿</a:t>
            </a:r>
            <a:r>
              <a:rPr lang="en-US" sz="3300" b="0" dirty="0" err="1">
                <a:effectLst/>
                <a:latin typeface="Lucida Sans Unicode" pitchFamily="34" charset="0"/>
              </a:rPr>
              <a:t>Qué</a:t>
            </a:r>
            <a:r>
              <a:rPr lang="en-US" sz="3300" b="0" dirty="0">
                <a:effectLst/>
                <a:latin typeface="Lucida Sans Unicode" pitchFamily="34" charset="0"/>
              </a:rPr>
              <a:t> </a:t>
            </a:r>
            <a:r>
              <a:rPr lang="en-US" sz="3300" b="0" dirty="0" err="1">
                <a:effectLst/>
                <a:latin typeface="Lucida Sans Unicode" pitchFamily="34" charset="0"/>
              </a:rPr>
              <a:t>explica</a:t>
            </a:r>
            <a:r>
              <a:rPr lang="en-US" sz="3300" b="0" dirty="0">
                <a:effectLst/>
                <a:latin typeface="Lucida Sans Unicode" pitchFamily="34" charset="0"/>
              </a:rPr>
              <a:t> la </a:t>
            </a:r>
            <a:r>
              <a:rPr lang="en-US" sz="3300" b="0" dirty="0" err="1">
                <a:effectLst/>
                <a:latin typeface="Lucida Sans Unicode" pitchFamily="34" charset="0"/>
              </a:rPr>
              <a:t>brecha</a:t>
            </a:r>
            <a:r>
              <a:rPr lang="en-US" sz="3300" b="0" dirty="0">
                <a:effectLst/>
                <a:latin typeface="Lucida Sans Unicode" pitchFamily="34" charset="0"/>
              </a:rPr>
              <a:t> </a:t>
            </a:r>
            <a:r>
              <a:rPr lang="en-US" sz="3300" b="0" dirty="0" err="1">
                <a:effectLst/>
                <a:latin typeface="Lucida Sans Unicode" pitchFamily="34" charset="0"/>
              </a:rPr>
              <a:t>en</a:t>
            </a:r>
            <a:r>
              <a:rPr lang="en-US" sz="3300" b="0" dirty="0">
                <a:effectLst/>
                <a:latin typeface="Lucida Sans Unicode" pitchFamily="34" charset="0"/>
              </a:rPr>
              <a:t> </a:t>
            </a:r>
            <a:br>
              <a:rPr lang="en-US" sz="3300" b="0" dirty="0">
                <a:effectLst/>
                <a:latin typeface="Lucida Sans Unicode" pitchFamily="34" charset="0"/>
              </a:rPr>
            </a:br>
            <a:r>
              <a:rPr lang="en-US" sz="3300" b="0" dirty="0" err="1">
                <a:effectLst/>
                <a:latin typeface="Lucida Sans Unicode" pitchFamily="34" charset="0"/>
              </a:rPr>
              <a:t>rendimiento</a:t>
            </a:r>
            <a:r>
              <a:rPr lang="en-US" sz="3300" b="0" dirty="0">
                <a:effectLst/>
                <a:latin typeface="Lucida Sans Unicode" pitchFamily="34" charset="0"/>
              </a:rPr>
              <a:t>?</a:t>
            </a:r>
          </a:p>
        </p:txBody>
      </p:sp>
      <p:sp>
        <p:nvSpPr>
          <p:cNvPr id="21506" name="Content Placeholder 1"/>
          <p:cNvSpPr>
            <a:spLocks noGrp="1"/>
          </p:cNvSpPr>
          <p:nvPr>
            <p:ph idx="4294967295"/>
          </p:nvPr>
        </p:nvSpPr>
        <p:spPr>
          <a:xfrm>
            <a:off x="395288" y="1052513"/>
            <a:ext cx="8497887" cy="5545137"/>
          </a:xfrm>
        </p:spPr>
        <p:txBody>
          <a:bodyPr/>
          <a:lstStyle/>
          <a:p>
            <a:pPr eaLnBrk="1" hangingPunct="1">
              <a:buFont typeface="Wingdings 3" pitchFamily="18" charset="2"/>
              <a:buNone/>
            </a:pPr>
            <a:endParaRPr lang="en-US" sz="2000" dirty="0"/>
          </a:p>
          <a:p>
            <a:pPr eaLnBrk="1" hangingPunct="1">
              <a:buFont typeface="Wingdings 3" pitchFamily="18" charset="2"/>
              <a:buNone/>
            </a:pPr>
            <a:r>
              <a:rPr lang="en-US" b="1" dirty="0">
                <a:solidFill>
                  <a:srgbClr val="278DA5"/>
                </a:solidFill>
              </a:rPr>
              <a:t>3)</a:t>
            </a:r>
            <a:r>
              <a:rPr lang="en-US" sz="2000" dirty="0"/>
              <a:t> ¿</a:t>
            </a:r>
            <a:r>
              <a:rPr lang="en-US" dirty="0" err="1"/>
              <a:t>Diferencias</a:t>
            </a:r>
            <a:r>
              <a:rPr lang="en-US" dirty="0"/>
              <a:t> en </a:t>
            </a:r>
            <a:r>
              <a:rPr lang="en-US" dirty="0" err="1"/>
              <a:t>preferencias</a:t>
            </a:r>
            <a:r>
              <a:rPr lang="en-US" dirty="0"/>
              <a:t> o </a:t>
            </a:r>
            <a:r>
              <a:rPr lang="en-US" dirty="0" err="1"/>
              <a:t>comportamiento</a:t>
            </a:r>
            <a:endParaRPr lang="en-US" sz="2000" dirty="0">
              <a:solidFill>
                <a:srgbClr val="278DA5"/>
              </a:solidFill>
            </a:endParaRPr>
          </a:p>
          <a:p>
            <a:pPr eaLnBrk="1" hangingPunct="1">
              <a:buFont typeface="Wingdings 3" pitchFamily="18" charset="2"/>
              <a:buNone/>
            </a:pPr>
            <a:r>
              <a:rPr lang="en-US" sz="2200" dirty="0"/>
              <a:t>La </a:t>
            </a:r>
            <a:r>
              <a:rPr lang="en-US" sz="2200" dirty="0" err="1"/>
              <a:t>brecha</a:t>
            </a:r>
            <a:r>
              <a:rPr lang="en-US" sz="2200" dirty="0"/>
              <a:t> en </a:t>
            </a:r>
            <a:r>
              <a:rPr lang="en-US" sz="2200" dirty="0" err="1"/>
              <a:t>creación</a:t>
            </a:r>
            <a:r>
              <a:rPr lang="en-US" sz="2200" dirty="0"/>
              <a:t> de </a:t>
            </a:r>
            <a:r>
              <a:rPr lang="en-US" sz="2200" dirty="0" err="1"/>
              <a:t>clientes</a:t>
            </a:r>
            <a:r>
              <a:rPr lang="en-US" sz="2200" dirty="0"/>
              <a:t> se </a:t>
            </a:r>
            <a:r>
              <a:rPr lang="en-US" sz="2200" dirty="0" err="1"/>
              <a:t>puede</a:t>
            </a:r>
            <a:r>
              <a:rPr lang="en-US" sz="2200" dirty="0"/>
              <a:t> </a:t>
            </a:r>
            <a:r>
              <a:rPr lang="en-US" sz="2200" dirty="0" err="1"/>
              <a:t>relacionar</a:t>
            </a:r>
            <a:r>
              <a:rPr lang="en-US" sz="2200" dirty="0"/>
              <a:t> con: </a:t>
            </a:r>
          </a:p>
          <a:p>
            <a:pPr eaLnBrk="1" hangingPunct="1"/>
            <a:r>
              <a:rPr lang="en-US" sz="2000" dirty="0" err="1"/>
              <a:t>Una</a:t>
            </a:r>
            <a:r>
              <a:rPr lang="en-US" sz="2000" dirty="0"/>
              <a:t> </a:t>
            </a:r>
            <a:r>
              <a:rPr lang="en-US" sz="2000" dirty="0" err="1"/>
              <a:t>brecha</a:t>
            </a:r>
            <a:r>
              <a:rPr lang="en-US" sz="2000" dirty="0"/>
              <a:t> en </a:t>
            </a:r>
            <a:r>
              <a:rPr lang="en-US" sz="2000" dirty="0" err="1"/>
              <a:t>aspiraciones</a:t>
            </a:r>
            <a:r>
              <a:rPr lang="en-US" sz="2000" dirty="0"/>
              <a:t> a ascender</a:t>
            </a:r>
          </a:p>
          <a:p>
            <a:pPr eaLnBrk="1" hangingPunct="1">
              <a:buFont typeface="Wingdings 3" pitchFamily="18" charset="2"/>
              <a:buNone/>
            </a:pPr>
            <a:endParaRPr lang="en-US" sz="2000" dirty="0"/>
          </a:p>
          <a:p>
            <a:pPr eaLnBrk="1" hangingPunct="1">
              <a:buFont typeface="Wingdings 3" pitchFamily="18" charset="2"/>
              <a:buNone/>
            </a:pPr>
            <a:r>
              <a:rPr lang="en-US" sz="2200" dirty="0" err="1"/>
              <a:t>También</a:t>
            </a:r>
            <a:r>
              <a:rPr lang="en-US" sz="2200" dirty="0"/>
              <a:t> </a:t>
            </a:r>
            <a:r>
              <a:rPr lang="en-US" sz="2200" dirty="0" err="1"/>
              <a:t>efectos</a:t>
            </a:r>
            <a:r>
              <a:rPr lang="en-US" sz="2200" dirty="0"/>
              <a:t> </a:t>
            </a:r>
            <a:r>
              <a:rPr lang="en-US" sz="2200" dirty="0" err="1"/>
              <a:t>significativos</a:t>
            </a:r>
            <a:r>
              <a:rPr lang="en-US" sz="2200" dirty="0"/>
              <a:t> </a:t>
            </a:r>
            <a:r>
              <a:rPr lang="en-US" sz="2200" dirty="0" err="1"/>
              <a:t>pero</a:t>
            </a:r>
            <a:r>
              <a:rPr lang="en-US" sz="2200" dirty="0"/>
              <a:t> </a:t>
            </a:r>
            <a:r>
              <a:rPr lang="en-US" sz="2200" dirty="0" err="1"/>
              <a:t>pequeños</a:t>
            </a:r>
            <a:r>
              <a:rPr lang="en-US" sz="2200" dirty="0"/>
              <a:t> en:</a:t>
            </a:r>
          </a:p>
          <a:p>
            <a:pPr eaLnBrk="1" hangingPunct="1"/>
            <a:r>
              <a:rPr lang="en-US" sz="2000" dirty="0" err="1"/>
              <a:t>Diferencias</a:t>
            </a:r>
            <a:r>
              <a:rPr lang="en-US" sz="2000" dirty="0"/>
              <a:t> de </a:t>
            </a:r>
            <a:r>
              <a:rPr lang="en-US" sz="2000" dirty="0" err="1"/>
              <a:t>género</a:t>
            </a:r>
            <a:r>
              <a:rPr lang="en-US" sz="2000" dirty="0"/>
              <a:t> en la forma de </a:t>
            </a:r>
            <a:r>
              <a:rPr lang="en-US" sz="2000" dirty="0" err="1"/>
              <a:t>facturar</a:t>
            </a:r>
            <a:r>
              <a:rPr lang="en-US" sz="2000" dirty="0">
                <a:solidFill>
                  <a:srgbClr val="278DA5"/>
                </a:solidFill>
                <a:hlinkClick r:id="rId3" action="ppaction://hlinksldjump"/>
              </a:rPr>
              <a:t>[TABLE]</a:t>
            </a:r>
            <a:endParaRPr lang="en-US" sz="2000" dirty="0">
              <a:solidFill>
                <a:srgbClr val="278DA5"/>
              </a:solidFill>
            </a:endParaRPr>
          </a:p>
          <a:p>
            <a:pPr eaLnBrk="1" hangingPunct="1"/>
            <a:r>
              <a:rPr lang="en-US" sz="2000" dirty="0" err="1"/>
              <a:t>Diferencias</a:t>
            </a:r>
            <a:r>
              <a:rPr lang="en-US" sz="2000" dirty="0"/>
              <a:t> de </a:t>
            </a:r>
            <a:r>
              <a:rPr lang="en-US" sz="2000" dirty="0" err="1"/>
              <a:t>género</a:t>
            </a:r>
            <a:r>
              <a:rPr lang="en-US" sz="2000" dirty="0"/>
              <a:t> en networking </a:t>
            </a:r>
            <a:r>
              <a:rPr lang="en-US" sz="2000" dirty="0">
                <a:hlinkClick r:id="rId4" action="ppaction://hlinksldjump"/>
              </a:rPr>
              <a:t>[TABLE]</a:t>
            </a:r>
            <a:endParaRPr lang="en-US" sz="2000" dirty="0"/>
          </a:p>
          <a:p>
            <a:pPr eaLnBrk="1" hangingPunct="1"/>
            <a:r>
              <a:rPr lang="en-US" sz="2000" dirty="0" err="1"/>
              <a:t>Diferencias</a:t>
            </a:r>
            <a:r>
              <a:rPr lang="en-US" sz="2000" dirty="0"/>
              <a:t> de </a:t>
            </a:r>
            <a:r>
              <a:rPr lang="en-US" sz="2000" dirty="0" err="1"/>
              <a:t>género</a:t>
            </a:r>
            <a:r>
              <a:rPr lang="en-US" sz="2000" dirty="0"/>
              <a:t> en el </a:t>
            </a:r>
            <a:r>
              <a:rPr lang="en-US" sz="2000" dirty="0" err="1"/>
              <a:t>área</a:t>
            </a:r>
            <a:r>
              <a:rPr lang="en-US" sz="2000" dirty="0"/>
              <a:t> de </a:t>
            </a:r>
            <a:r>
              <a:rPr lang="en-US" sz="2000" dirty="0" err="1"/>
              <a:t>especialización</a:t>
            </a:r>
            <a:r>
              <a:rPr lang="en-US" sz="2000" dirty="0"/>
              <a:t>  </a:t>
            </a:r>
            <a:r>
              <a:rPr lang="en-US" sz="2000" dirty="0">
                <a:solidFill>
                  <a:srgbClr val="278DA5"/>
                </a:solidFill>
                <a:hlinkClick r:id="rId5" action="ppaction://hlinksldjump"/>
              </a:rPr>
              <a:t>[TABLE]</a:t>
            </a:r>
            <a:endParaRPr lang="en-US" sz="2000" dirty="0">
              <a:solidFill>
                <a:srgbClr val="278DA5"/>
              </a:solidFill>
            </a:endParaRPr>
          </a:p>
          <a:p>
            <a:pPr eaLnBrk="1" hangingPunct="1"/>
            <a:endParaRPr lang="en-US" sz="2000" dirty="0"/>
          </a:p>
        </p:txBody>
      </p:sp>
      <p:sp>
        <p:nvSpPr>
          <p:cNvPr id="4" name="3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23191E42-CC7B-4A77-B00C-E792253F73BC}" type="slidenum">
              <a:rPr lang="en-GB" sz="1000">
                <a:latin typeface="+mn-lt"/>
              </a:rPr>
              <a:pPr algn="r" fontAlgn="auto">
                <a:spcBef>
                  <a:spcPts val="0"/>
                </a:spcBef>
                <a:spcAft>
                  <a:spcPts val="0"/>
                </a:spcAft>
                <a:defRPr/>
              </a:pPr>
              <a:t>45</a:t>
            </a:fld>
            <a:endParaRPr lang="en-GB" sz="1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p:cNvSpPr>
          <p:nvPr>
            <p:ph type="title" idx="4294967295"/>
          </p:nvPr>
        </p:nvSpPr>
        <p:spPr bwMode="auto">
          <a:xfrm>
            <a:off x="468313" y="404813"/>
            <a:ext cx="8229600" cy="792162"/>
          </a:xfrm>
          <a:noFill/>
        </p:spPr>
        <p:txBody>
          <a:bodyPr>
            <a:normAutofit/>
          </a:bodyPr>
          <a:lstStyle/>
          <a:p>
            <a:r>
              <a:rPr lang="es-ES" b="0" dirty="0">
                <a:effectLst/>
                <a:latin typeface="Lucida Sans Unicode" pitchFamily="34" charset="0"/>
              </a:rPr>
              <a:t>Aspiraciones a ser socio del bufete</a:t>
            </a:r>
          </a:p>
        </p:txBody>
      </p:sp>
      <p:sp>
        <p:nvSpPr>
          <p:cNvPr id="63498" name="Text Box 10"/>
          <p:cNvSpPr txBox="1">
            <a:spLocks noChangeArrowheads="1"/>
          </p:cNvSpPr>
          <p:nvPr/>
        </p:nvSpPr>
        <p:spPr bwMode="auto">
          <a:xfrm>
            <a:off x="250825" y="5300663"/>
            <a:ext cx="9074150" cy="1015663"/>
          </a:xfrm>
          <a:prstGeom prst="rect">
            <a:avLst/>
          </a:prstGeom>
          <a:noFill/>
          <a:ln w="9525">
            <a:noFill/>
            <a:miter lim="800000"/>
            <a:headEnd/>
            <a:tailEnd/>
          </a:ln>
        </p:spPr>
        <p:txBody>
          <a:bodyPr>
            <a:spAutoFit/>
          </a:bodyPr>
          <a:lstStyle/>
          <a:p>
            <a:pPr algn="l">
              <a:spcBef>
                <a:spcPct val="50000"/>
              </a:spcBef>
            </a:pPr>
            <a:r>
              <a:rPr lang="es-ES" sz="2000" dirty="0">
                <a:latin typeface="Times New Roman" pitchFamily="18" charset="0"/>
              </a:rPr>
              <a:t>Predecimos estas aspiraciones de 2007 usando respuestas de 2002 a: </a:t>
            </a:r>
            <a:br>
              <a:rPr lang="es-ES" sz="2000" dirty="0">
                <a:latin typeface="Times New Roman" pitchFamily="18" charset="0"/>
              </a:rPr>
            </a:br>
            <a:r>
              <a:rPr lang="es-ES" sz="2000" b="1" dirty="0">
                <a:solidFill>
                  <a:srgbClr val="278DA5"/>
                </a:solidFill>
                <a:latin typeface="Times New Roman" pitchFamily="18" charset="0"/>
              </a:rPr>
              <a:t>1)</a:t>
            </a:r>
            <a:r>
              <a:rPr lang="es-ES" sz="2000" dirty="0">
                <a:latin typeface="Times New Roman" pitchFamily="18" charset="0"/>
              </a:rPr>
              <a:t> “</a:t>
            </a:r>
            <a:r>
              <a:rPr lang="es-ES" sz="2000" dirty="0" err="1">
                <a:latin typeface="Times New Roman" pitchFamily="18" charset="0"/>
              </a:rPr>
              <a:t>How</a:t>
            </a:r>
            <a:r>
              <a:rPr lang="es-ES" sz="2000" dirty="0">
                <a:latin typeface="Times New Roman" pitchFamily="18" charset="0"/>
              </a:rPr>
              <a:t> </a:t>
            </a:r>
            <a:r>
              <a:rPr lang="es-ES" sz="2000" dirty="0" err="1">
                <a:latin typeface="Times New Roman" pitchFamily="18" charset="0"/>
              </a:rPr>
              <a:t>much</a:t>
            </a:r>
            <a:r>
              <a:rPr lang="es-ES" sz="2000" dirty="0">
                <a:latin typeface="Times New Roman" pitchFamily="18" charset="0"/>
              </a:rPr>
              <a:t> </a:t>
            </a:r>
            <a:r>
              <a:rPr lang="es-ES" sz="2000" dirty="0" err="1">
                <a:latin typeface="Times New Roman" pitchFamily="18" charset="0"/>
              </a:rPr>
              <a:t>longer</a:t>
            </a:r>
            <a:r>
              <a:rPr lang="es-ES" sz="2000" dirty="0">
                <a:latin typeface="Times New Roman" pitchFamily="18" charset="0"/>
              </a:rPr>
              <a:t> </a:t>
            </a:r>
            <a:r>
              <a:rPr lang="es-ES" sz="2000" dirty="0" err="1">
                <a:latin typeface="Times New Roman" pitchFamily="18" charset="0"/>
              </a:rPr>
              <a:t>would</a:t>
            </a:r>
            <a:r>
              <a:rPr lang="es-ES" sz="2000" dirty="0">
                <a:latin typeface="Times New Roman" pitchFamily="18" charset="0"/>
              </a:rPr>
              <a:t> </a:t>
            </a:r>
            <a:r>
              <a:rPr lang="es-ES" sz="2000" dirty="0" err="1">
                <a:latin typeface="Times New Roman" pitchFamily="18" charset="0"/>
              </a:rPr>
              <a:t>you</a:t>
            </a:r>
            <a:r>
              <a:rPr lang="es-ES" sz="2000" dirty="0">
                <a:latin typeface="Times New Roman" pitchFamily="18" charset="0"/>
              </a:rPr>
              <a:t> </a:t>
            </a:r>
            <a:r>
              <a:rPr lang="es-ES" sz="2000" dirty="0" err="1">
                <a:latin typeface="Times New Roman" pitchFamily="18" charset="0"/>
              </a:rPr>
              <a:t>like</a:t>
            </a:r>
            <a:r>
              <a:rPr lang="es-ES" sz="2000" dirty="0">
                <a:latin typeface="Times New Roman" pitchFamily="18" charset="0"/>
              </a:rPr>
              <a:t> </a:t>
            </a:r>
            <a:r>
              <a:rPr lang="es-ES" sz="2000" dirty="0" err="1">
                <a:latin typeface="Times New Roman" pitchFamily="18" charset="0"/>
              </a:rPr>
              <a:t>to</a:t>
            </a:r>
            <a:r>
              <a:rPr lang="es-ES" sz="2000" dirty="0">
                <a:latin typeface="Times New Roman" pitchFamily="18" charset="0"/>
              </a:rPr>
              <a:t> </a:t>
            </a:r>
            <a:r>
              <a:rPr lang="es-ES" sz="2000" dirty="0" err="1">
                <a:latin typeface="Times New Roman" pitchFamily="18" charset="0"/>
              </a:rPr>
              <a:t>stay</a:t>
            </a:r>
            <a:r>
              <a:rPr lang="es-ES" sz="2000" dirty="0">
                <a:latin typeface="Times New Roman" pitchFamily="18" charset="0"/>
              </a:rPr>
              <a:t> </a:t>
            </a:r>
            <a:r>
              <a:rPr lang="es-ES" sz="2000" dirty="0" err="1">
                <a:latin typeface="Times New Roman" pitchFamily="18" charset="0"/>
              </a:rPr>
              <a:t>with</a:t>
            </a:r>
            <a:r>
              <a:rPr lang="es-ES" sz="2000" dirty="0">
                <a:latin typeface="Times New Roman" pitchFamily="18" charset="0"/>
              </a:rPr>
              <a:t> </a:t>
            </a:r>
            <a:r>
              <a:rPr lang="es-ES" sz="2000" dirty="0" err="1">
                <a:latin typeface="Times New Roman" pitchFamily="18" charset="0"/>
              </a:rPr>
              <a:t>current</a:t>
            </a:r>
            <a:r>
              <a:rPr lang="es-ES" sz="2000" dirty="0">
                <a:latin typeface="Times New Roman" pitchFamily="18" charset="0"/>
              </a:rPr>
              <a:t> </a:t>
            </a:r>
            <a:r>
              <a:rPr lang="es-ES" sz="2000" dirty="0" err="1">
                <a:latin typeface="Times New Roman" pitchFamily="18" charset="0"/>
              </a:rPr>
              <a:t>employer</a:t>
            </a:r>
            <a:r>
              <a:rPr lang="es-ES" sz="2000" dirty="0">
                <a:latin typeface="Times New Roman" pitchFamily="18" charset="0"/>
              </a:rPr>
              <a:t>?”</a:t>
            </a:r>
            <a:br>
              <a:rPr lang="es-ES" sz="2000" dirty="0">
                <a:latin typeface="Times New Roman" pitchFamily="18" charset="0"/>
              </a:rPr>
            </a:br>
            <a:r>
              <a:rPr lang="es-ES" sz="2000" b="1" dirty="0">
                <a:solidFill>
                  <a:srgbClr val="278DA5"/>
                </a:solidFill>
                <a:latin typeface="Times New Roman" pitchFamily="18" charset="0"/>
              </a:rPr>
              <a:t>2)</a:t>
            </a:r>
            <a:r>
              <a:rPr lang="es-ES" sz="2000" dirty="0">
                <a:latin typeface="Times New Roman" pitchFamily="18" charset="0"/>
              </a:rPr>
              <a:t> “</a:t>
            </a:r>
            <a:r>
              <a:rPr lang="es-ES" sz="2000" dirty="0" err="1">
                <a:latin typeface="Times New Roman" pitchFamily="18" charset="0"/>
              </a:rPr>
              <a:t>How</a:t>
            </a:r>
            <a:r>
              <a:rPr lang="es-ES" sz="2000" dirty="0">
                <a:latin typeface="Times New Roman" pitchFamily="18" charset="0"/>
              </a:rPr>
              <a:t> </a:t>
            </a:r>
            <a:r>
              <a:rPr lang="es-ES" sz="2000" dirty="0" err="1">
                <a:latin typeface="Times New Roman" pitchFamily="18" charset="0"/>
              </a:rPr>
              <a:t>satisfied</a:t>
            </a:r>
            <a:r>
              <a:rPr lang="es-ES" sz="2000" dirty="0">
                <a:latin typeface="Times New Roman" pitchFamily="18" charset="0"/>
              </a:rPr>
              <a:t> are </a:t>
            </a:r>
            <a:r>
              <a:rPr lang="es-ES" sz="2000" dirty="0" err="1">
                <a:latin typeface="Times New Roman" pitchFamily="18" charset="0"/>
              </a:rPr>
              <a:t>you</a:t>
            </a:r>
            <a:r>
              <a:rPr lang="es-ES" sz="2000" dirty="0">
                <a:latin typeface="Times New Roman" pitchFamily="18" charset="0"/>
              </a:rPr>
              <a:t> </a:t>
            </a:r>
            <a:r>
              <a:rPr lang="es-ES" sz="2000" dirty="0" err="1">
                <a:latin typeface="Times New Roman" pitchFamily="18" charset="0"/>
              </a:rPr>
              <a:t>with</a:t>
            </a:r>
            <a:r>
              <a:rPr lang="es-ES" sz="2000" dirty="0">
                <a:latin typeface="Times New Roman" pitchFamily="18" charset="0"/>
              </a:rPr>
              <a:t> </a:t>
            </a:r>
            <a:r>
              <a:rPr lang="es-ES" sz="2000" dirty="0" err="1">
                <a:latin typeface="Times New Roman" pitchFamily="18" charset="0"/>
              </a:rPr>
              <a:t>the</a:t>
            </a:r>
            <a:r>
              <a:rPr lang="es-ES" sz="2000" dirty="0">
                <a:latin typeface="Times New Roman" pitchFamily="18" charset="0"/>
              </a:rPr>
              <a:t> </a:t>
            </a:r>
            <a:r>
              <a:rPr lang="es-ES" sz="2000" dirty="0" err="1">
                <a:latin typeface="Times New Roman" pitchFamily="18" charset="0"/>
              </a:rPr>
              <a:t>decision</a:t>
            </a:r>
            <a:r>
              <a:rPr lang="es-ES" sz="2000" dirty="0">
                <a:latin typeface="Times New Roman" pitchFamily="18" charset="0"/>
              </a:rPr>
              <a:t> </a:t>
            </a:r>
            <a:r>
              <a:rPr lang="es-ES" sz="2000" dirty="0" err="1">
                <a:latin typeface="Times New Roman" pitchFamily="18" charset="0"/>
              </a:rPr>
              <a:t>to</a:t>
            </a:r>
            <a:r>
              <a:rPr lang="es-ES" sz="2000" dirty="0">
                <a:latin typeface="Times New Roman" pitchFamily="18" charset="0"/>
              </a:rPr>
              <a:t> </a:t>
            </a:r>
            <a:r>
              <a:rPr lang="es-ES" sz="2000" dirty="0" err="1">
                <a:latin typeface="Times New Roman" pitchFamily="18" charset="0"/>
              </a:rPr>
              <a:t>become</a:t>
            </a:r>
            <a:r>
              <a:rPr lang="es-ES" sz="2000" dirty="0">
                <a:latin typeface="Times New Roman" pitchFamily="18" charset="0"/>
              </a:rPr>
              <a:t> a </a:t>
            </a:r>
            <a:r>
              <a:rPr lang="es-ES" sz="2000" dirty="0" err="1">
                <a:latin typeface="Times New Roman" pitchFamily="18" charset="0"/>
              </a:rPr>
              <a:t>lawyer</a:t>
            </a:r>
            <a:r>
              <a:rPr lang="es-ES" sz="2000" dirty="0">
                <a:latin typeface="Times New Roman" pitchFamily="18" charset="0"/>
              </a:rPr>
              <a:t>?” </a:t>
            </a:r>
          </a:p>
        </p:txBody>
      </p:sp>
      <p:sp>
        <p:nvSpPr>
          <p:cNvPr id="7" name="6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34AC1C7E-3A86-40CA-BD53-E0C4800CC7B2}" type="slidenum">
              <a:rPr lang="en-GB" sz="1000">
                <a:latin typeface="+mn-lt"/>
              </a:rPr>
              <a:pPr algn="r" fontAlgn="auto">
                <a:spcBef>
                  <a:spcPts val="0"/>
                </a:spcBef>
                <a:spcAft>
                  <a:spcPts val="0"/>
                </a:spcAft>
                <a:defRPr/>
              </a:pPr>
              <a:t>46</a:t>
            </a:fld>
            <a:endParaRPr lang="en-GB" sz="1000" dirty="0">
              <a:latin typeface="+mn-lt"/>
            </a:endParaRPr>
          </a:p>
        </p:txBody>
      </p:sp>
      <p:graphicFrame>
        <p:nvGraphicFramePr>
          <p:cNvPr id="26631" name="Object 7"/>
          <p:cNvGraphicFramePr>
            <a:graphicFrameLocks noChangeAspect="1"/>
          </p:cNvGraphicFramePr>
          <p:nvPr>
            <p:extLst>
              <p:ext uri="{D42A27DB-BD31-4B8C-83A1-F6EECF244321}">
                <p14:modId xmlns:p14="http://schemas.microsoft.com/office/powerpoint/2010/main" val="4044951683"/>
              </p:ext>
            </p:extLst>
          </p:nvPr>
        </p:nvGraphicFramePr>
        <p:xfrm>
          <a:off x="827584" y="1335881"/>
          <a:ext cx="6696075" cy="4186238"/>
        </p:xfrm>
        <a:graphic>
          <a:graphicData uri="http://schemas.openxmlformats.org/presentationml/2006/ole">
            <mc:AlternateContent xmlns:mc="http://schemas.openxmlformats.org/markup-compatibility/2006">
              <mc:Choice xmlns:v="urn:schemas-microsoft-com:vml" Requires="v">
                <p:oleObj spid="_x0000_s26765" name="Chart" r:id="rId4" imgW="4448138" imgH="2781447" progId="Excel.Sheet.8">
                  <p:embed/>
                </p:oleObj>
              </mc:Choice>
              <mc:Fallback>
                <p:oleObj name="Chart" r:id="rId4" imgW="4448138" imgH="2781447" progId="Excel.Sheet.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335881"/>
                        <a:ext cx="6696075"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8"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1331913" y="1628775"/>
            <a:ext cx="5903912" cy="574675"/>
          </a:xfrm>
          <a:prstGeom prst="rect">
            <a:avLst/>
          </a:prstGeom>
          <a:noFill/>
          <a:ln w="31750">
            <a:solidFill>
              <a:schemeClr val="accent1"/>
            </a:solidFill>
            <a:miter lim="800000"/>
            <a:headEnd/>
            <a:tailEnd/>
          </a:ln>
        </p:spPr>
        <p:txBody>
          <a:bodyPr wrap="none" anchor="ctr"/>
          <a:lstStyle/>
          <a:p>
            <a:pPr algn="l"/>
            <a:endParaRPr lang="es-ES"/>
          </a:p>
        </p:txBody>
      </p:sp>
      <p:sp>
        <p:nvSpPr>
          <p:cNvPr id="27651" name="Rectangle 9"/>
          <p:cNvSpPr>
            <a:spLocks noGrp="1"/>
          </p:cNvSpPr>
          <p:nvPr>
            <p:ph type="title" idx="4294967295"/>
          </p:nvPr>
        </p:nvSpPr>
        <p:spPr bwMode="auto">
          <a:xfrm>
            <a:off x="449273" y="188640"/>
            <a:ext cx="8229600" cy="765175"/>
          </a:xfrm>
          <a:noFill/>
        </p:spPr>
        <p:txBody>
          <a:bodyPr>
            <a:normAutofit fontScale="90000"/>
          </a:bodyPr>
          <a:lstStyle/>
          <a:p>
            <a:r>
              <a:rPr lang="es-ES" dirty="0">
                <a:effectLst/>
                <a:latin typeface="Lucida Sans Unicode" pitchFamily="34" charset="0"/>
              </a:rPr>
              <a:t>Efecto de aspiraciones en </a:t>
            </a:r>
            <a:br>
              <a:rPr lang="es-ES" dirty="0">
                <a:effectLst/>
                <a:latin typeface="Lucida Sans Unicode" pitchFamily="34" charset="0"/>
              </a:rPr>
            </a:br>
            <a:r>
              <a:rPr lang="es-ES" dirty="0">
                <a:effectLst/>
                <a:latin typeface="Lucida Sans Unicode" pitchFamily="34" charset="0"/>
              </a:rPr>
              <a:t>horas facturadas</a:t>
            </a: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92B322A4-820B-4123-A7B4-1B93C66DAF7F}" type="slidenum">
              <a:rPr lang="en-GB" sz="1000">
                <a:latin typeface="+mn-lt"/>
              </a:rPr>
              <a:pPr algn="r" fontAlgn="auto">
                <a:spcBef>
                  <a:spcPts val="0"/>
                </a:spcBef>
                <a:spcAft>
                  <a:spcPts val="0"/>
                </a:spcAft>
                <a:defRPr/>
              </a:pPr>
              <a:t>47</a:t>
            </a:fld>
            <a:endParaRPr lang="en-GB" sz="1000" dirty="0">
              <a:latin typeface="+mn-lt"/>
            </a:endParaRPr>
          </a:p>
        </p:txBody>
      </p:sp>
      <p:graphicFrame>
        <p:nvGraphicFramePr>
          <p:cNvPr id="79051" name="Group 1227"/>
          <p:cNvGraphicFramePr>
            <a:graphicFrameLocks noGrp="1"/>
          </p:cNvGraphicFramePr>
          <p:nvPr/>
        </p:nvGraphicFramePr>
        <p:xfrm>
          <a:off x="1547813" y="1069975"/>
          <a:ext cx="5470525" cy="5794698"/>
        </p:xfrm>
        <a:graphic>
          <a:graphicData uri="http://schemas.openxmlformats.org/drawingml/2006/table">
            <a:tbl>
              <a:tblPr/>
              <a:tblGrid>
                <a:gridCol w="2117725">
                  <a:extLst>
                    <a:ext uri="{9D8B030D-6E8A-4147-A177-3AD203B41FA5}">
                      <a16:colId xmlns:a16="http://schemas.microsoft.com/office/drawing/2014/main" val="20000"/>
                    </a:ext>
                  </a:extLst>
                </a:gridCol>
                <a:gridCol w="831850">
                  <a:extLst>
                    <a:ext uri="{9D8B030D-6E8A-4147-A177-3AD203B41FA5}">
                      <a16:colId xmlns:a16="http://schemas.microsoft.com/office/drawing/2014/main" val="20001"/>
                    </a:ext>
                  </a:extLst>
                </a:gridCol>
                <a:gridCol w="882650">
                  <a:extLst>
                    <a:ext uri="{9D8B030D-6E8A-4147-A177-3AD203B41FA5}">
                      <a16:colId xmlns:a16="http://schemas.microsoft.com/office/drawing/2014/main" val="20002"/>
                    </a:ext>
                  </a:extLst>
                </a:gridCol>
                <a:gridCol w="831850">
                  <a:extLst>
                    <a:ext uri="{9D8B030D-6E8A-4147-A177-3AD203B41FA5}">
                      <a16:colId xmlns:a16="http://schemas.microsoft.com/office/drawing/2014/main" val="20003"/>
                    </a:ext>
                  </a:extLst>
                </a:gridCol>
                <a:gridCol w="806450">
                  <a:extLst>
                    <a:ext uri="{9D8B030D-6E8A-4147-A177-3AD203B41FA5}">
                      <a16:colId xmlns:a16="http://schemas.microsoft.com/office/drawing/2014/main" val="20004"/>
                    </a:ext>
                  </a:extLst>
                </a:gridCol>
              </a:tblGrid>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pitchFamily="34" charset="0"/>
                      </a:endParaRPr>
                    </a:p>
                  </a:txBody>
                  <a:tcPr anchor="b" horzOverflow="overflow">
                    <a:lnL cap="flat">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gridSpan="4">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pitchFamily="18" charset="0"/>
                          <a:cs typeface="Times New Roman" pitchFamily="18" charset="0"/>
                        </a:rPr>
                        <a:t>Hours Billed</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w="254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[1]</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[4]</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Female</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-0.0848**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-0.0967***</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-0.0731**</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-0.0934**</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27463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[0.0344]</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[0.0369]</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[0.0365]</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[0.0403]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Long-run Aspirations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0.0224***</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0.0214***</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7463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[0.00504]</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[0.00563]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Predicted Long-run Aspirations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0.0292***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0.0233**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7463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[0.00895]</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[0.0111]</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7463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[0.0178]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[0.0184]</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Constant</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0.509</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0.982*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0.382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0.573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27463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[0.500]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[0.521]</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[0.507]</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[0.520]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Individual Controls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1"/>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Firm Controls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Education Controls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Region Fixed Effects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4"/>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Areas of Law</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No</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No</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5"/>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Controls from Table X</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No</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No</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6"/>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Observations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617</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558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616</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558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6" name="5 Rectángulo"/>
          <p:cNvSpPr/>
          <p:nvPr/>
        </p:nvSpPr>
        <p:spPr>
          <a:xfrm>
            <a:off x="5364163" y="1341438"/>
            <a:ext cx="3024187" cy="551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1619250" y="1341438"/>
            <a:ext cx="6265863" cy="647700"/>
          </a:xfrm>
          <a:prstGeom prst="rect">
            <a:avLst/>
          </a:prstGeom>
          <a:noFill/>
          <a:ln w="31750">
            <a:solidFill>
              <a:schemeClr val="accent1"/>
            </a:solidFill>
            <a:miter lim="800000"/>
            <a:headEnd/>
            <a:tailEnd/>
          </a:ln>
        </p:spPr>
        <p:txBody>
          <a:bodyPr wrap="none" anchor="ctr"/>
          <a:lstStyle/>
          <a:p>
            <a:pPr algn="l"/>
            <a:endParaRPr lang="es-ES"/>
          </a:p>
        </p:txBody>
      </p:sp>
      <p:sp>
        <p:nvSpPr>
          <p:cNvPr id="28675" name="Rectangle 10"/>
          <p:cNvSpPr>
            <a:spLocks noGrp="1"/>
          </p:cNvSpPr>
          <p:nvPr>
            <p:ph type="title" idx="4294967295"/>
          </p:nvPr>
        </p:nvSpPr>
        <p:spPr bwMode="auto">
          <a:xfrm>
            <a:off x="468313" y="0"/>
            <a:ext cx="8229600" cy="765175"/>
          </a:xfrm>
          <a:noFill/>
        </p:spPr>
        <p:txBody>
          <a:bodyPr>
            <a:normAutofit/>
          </a:bodyPr>
          <a:lstStyle/>
          <a:p>
            <a:r>
              <a:rPr lang="es-ES" dirty="0">
                <a:effectLst/>
                <a:latin typeface="Lucida Sans Unicode" pitchFamily="34" charset="0"/>
              </a:rPr>
              <a:t>Efectos de aspiraciones</a:t>
            </a: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9F31F36D-EAF3-4628-ADA7-61BC53E598E9}" type="slidenum">
              <a:rPr lang="en-GB" sz="1000">
                <a:latin typeface="+mn-lt"/>
              </a:rPr>
              <a:pPr algn="r" fontAlgn="auto">
                <a:spcBef>
                  <a:spcPts val="0"/>
                </a:spcBef>
                <a:spcAft>
                  <a:spcPts val="0"/>
                </a:spcAft>
                <a:defRPr/>
              </a:pPr>
              <a:t>48</a:t>
            </a:fld>
            <a:endParaRPr lang="en-GB" sz="1000" dirty="0">
              <a:latin typeface="+mn-lt"/>
            </a:endParaRPr>
          </a:p>
        </p:txBody>
      </p:sp>
      <p:graphicFrame>
        <p:nvGraphicFramePr>
          <p:cNvPr id="29246" name="Group 574"/>
          <p:cNvGraphicFramePr>
            <a:graphicFrameLocks noGrp="1"/>
          </p:cNvGraphicFramePr>
          <p:nvPr/>
        </p:nvGraphicFramePr>
        <p:xfrm>
          <a:off x="1835150" y="765175"/>
          <a:ext cx="5216525" cy="5794698"/>
        </p:xfrm>
        <a:graphic>
          <a:graphicData uri="http://schemas.openxmlformats.org/drawingml/2006/table">
            <a:tbl>
              <a:tblPr/>
              <a:tblGrid>
                <a:gridCol w="2117725">
                  <a:extLst>
                    <a:ext uri="{9D8B030D-6E8A-4147-A177-3AD203B41FA5}">
                      <a16:colId xmlns:a16="http://schemas.microsoft.com/office/drawing/2014/main" val="20000"/>
                    </a:ext>
                  </a:extLst>
                </a:gridCol>
                <a:gridCol w="831850">
                  <a:extLst>
                    <a:ext uri="{9D8B030D-6E8A-4147-A177-3AD203B41FA5}">
                      <a16:colId xmlns:a16="http://schemas.microsoft.com/office/drawing/2014/main" val="20001"/>
                    </a:ext>
                  </a:extLst>
                </a:gridCol>
                <a:gridCol w="755650">
                  <a:extLst>
                    <a:ext uri="{9D8B030D-6E8A-4147-A177-3AD203B41FA5}">
                      <a16:colId xmlns:a16="http://schemas.microsoft.com/office/drawing/2014/main" val="20002"/>
                    </a:ext>
                  </a:extLst>
                </a:gridCol>
                <a:gridCol w="755650">
                  <a:extLst>
                    <a:ext uri="{9D8B030D-6E8A-4147-A177-3AD203B41FA5}">
                      <a16:colId xmlns:a16="http://schemas.microsoft.com/office/drawing/2014/main" val="20003"/>
                    </a:ext>
                  </a:extLst>
                </a:gridCol>
                <a:gridCol w="755650">
                  <a:extLst>
                    <a:ext uri="{9D8B030D-6E8A-4147-A177-3AD203B41FA5}">
                      <a16:colId xmlns:a16="http://schemas.microsoft.com/office/drawing/2014/main" val="20004"/>
                    </a:ext>
                  </a:extLst>
                </a:gridCol>
              </a:tblGrid>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pitchFamily="34" charset="0"/>
                      </a:endParaRPr>
                    </a:p>
                  </a:txBody>
                  <a:tcPr anchor="b" horzOverflow="overflow">
                    <a:lnL cap="flat">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gridSpan="4">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pitchFamily="18" charset="0"/>
                          <a:cs typeface="Times New Roman" pitchFamily="18" charset="0"/>
                        </a:rPr>
                        <a:t>Client Revenue</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w="254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[1]</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[4]</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Female</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-0.146</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-0.201</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-0.0271</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-0.0719</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27463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[0.129]</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[0.150]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[0.140]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[0.166]</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Long-run Aspirations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0.0662***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0.0562**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7463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[0.0190]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[0.0229]</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Predicted Long-run Aspirations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0.135***</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0.132***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7463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[0.0343]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[0.0455]</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7463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[0.0723]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[0.0757]</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Constant</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-0.927</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-1.631</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-1.819</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-2.452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27463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s-ES" sz="2000" b="0" i="0" u="none" strike="noStrike" cap="none" normalizeH="0" baseline="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[1.883]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[2.117]</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[1.940]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[2.138]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Individual Controls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1"/>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Firm Controls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Education Controls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Region Fixed Effects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4"/>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Areas of Law</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No</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No</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5"/>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Controls from Table X</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No</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No</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Yes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6"/>
                  </a:ext>
                </a:extLst>
              </a:tr>
              <a:tr h="274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Observations</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617</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558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616</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558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6" name="5 Rectángulo"/>
          <p:cNvSpPr/>
          <p:nvPr/>
        </p:nvSpPr>
        <p:spPr>
          <a:xfrm>
            <a:off x="5508625" y="1052513"/>
            <a:ext cx="3143250" cy="5616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p:cNvSpPr>
          <p:nvPr>
            <p:ph type="title" idx="4294967295"/>
          </p:nvPr>
        </p:nvSpPr>
        <p:spPr bwMode="auto"/>
        <p:txBody>
          <a:bodyPr>
            <a:normAutofit fontScale="90000"/>
          </a:bodyPr>
          <a:lstStyle/>
          <a:p>
            <a:pPr>
              <a:defRPr/>
            </a:pPr>
            <a:r>
              <a:rPr lang="es-ES" sz="3600" b="0" dirty="0">
                <a:effectLst/>
                <a:latin typeface="Lucida Sans Unicode" pitchFamily="34" charset="0"/>
              </a:rPr>
              <a:t>4.- Rendimiento y brecha </a:t>
            </a:r>
            <a:br>
              <a:rPr lang="es-ES" sz="3600" b="0" dirty="0">
                <a:effectLst/>
                <a:latin typeface="Lucida Sans Unicode" pitchFamily="34" charset="0"/>
              </a:rPr>
            </a:br>
            <a:r>
              <a:rPr lang="es-ES" sz="3600" b="0" dirty="0">
                <a:effectLst/>
                <a:latin typeface="Lucida Sans Unicode" pitchFamily="34" charset="0"/>
              </a:rPr>
              <a:t>en salarios</a:t>
            </a:r>
          </a:p>
        </p:txBody>
      </p:sp>
      <p:sp>
        <p:nvSpPr>
          <p:cNvPr id="21506" name="Content Placeholder 1"/>
          <p:cNvSpPr>
            <a:spLocks noGrp="1"/>
          </p:cNvSpPr>
          <p:nvPr>
            <p:ph idx="4294967295"/>
          </p:nvPr>
        </p:nvSpPr>
        <p:spPr>
          <a:xfrm>
            <a:off x="395288" y="1484313"/>
            <a:ext cx="7834312" cy="4525962"/>
          </a:xfrm>
        </p:spPr>
        <p:txBody>
          <a:bodyPr/>
          <a:lstStyle/>
          <a:p>
            <a:pPr eaLnBrk="1" hangingPunct="1"/>
            <a:r>
              <a:rPr lang="en-US" sz="2200" dirty="0"/>
              <a:t>La </a:t>
            </a:r>
            <a:r>
              <a:rPr lang="en-US" sz="2200" dirty="0" err="1"/>
              <a:t>diferencia</a:t>
            </a:r>
            <a:r>
              <a:rPr lang="en-US" sz="2200" dirty="0"/>
              <a:t> de </a:t>
            </a:r>
            <a:r>
              <a:rPr lang="en-US" sz="2200" dirty="0" err="1"/>
              <a:t>género</a:t>
            </a:r>
            <a:r>
              <a:rPr lang="en-US" sz="2200" dirty="0"/>
              <a:t> en </a:t>
            </a:r>
            <a:r>
              <a:rPr lang="en-US" sz="2200" dirty="0" err="1"/>
              <a:t>salario</a:t>
            </a:r>
            <a:r>
              <a:rPr lang="en-US" sz="2200" dirty="0"/>
              <a:t> </a:t>
            </a:r>
            <a:r>
              <a:rPr lang="en-US" sz="2200" dirty="0" err="1"/>
              <a:t>es</a:t>
            </a:r>
            <a:r>
              <a:rPr lang="en-US" sz="2200" dirty="0"/>
              <a:t> de $17 000. </a:t>
            </a:r>
          </a:p>
          <a:p>
            <a:pPr eaLnBrk="1" hangingPunct="1">
              <a:buFont typeface="Wingdings 3" pitchFamily="18" charset="2"/>
              <a:buNone/>
            </a:pPr>
            <a:endParaRPr lang="en-US" sz="2200" dirty="0"/>
          </a:p>
          <a:p>
            <a:pPr eaLnBrk="1" hangingPunct="1"/>
            <a:r>
              <a:rPr lang="en-US" sz="2200" dirty="0"/>
              <a:t>Las </a:t>
            </a:r>
            <a:r>
              <a:rPr lang="en-US" sz="2200" dirty="0" err="1"/>
              <a:t>características</a:t>
            </a:r>
            <a:r>
              <a:rPr lang="en-US" sz="2200" dirty="0"/>
              <a:t> de los </a:t>
            </a:r>
            <a:r>
              <a:rPr lang="en-US" sz="2200" dirty="0" err="1"/>
              <a:t>individuos</a:t>
            </a:r>
            <a:r>
              <a:rPr lang="en-US" sz="2200" dirty="0"/>
              <a:t> y el </a:t>
            </a:r>
            <a:r>
              <a:rPr lang="en-US" sz="2200" dirty="0" err="1"/>
              <a:t>bufete</a:t>
            </a:r>
            <a:r>
              <a:rPr lang="en-US" sz="2200" dirty="0"/>
              <a:t> </a:t>
            </a:r>
            <a:r>
              <a:rPr lang="en-US" sz="2200" dirty="0" err="1"/>
              <a:t>explican</a:t>
            </a:r>
            <a:r>
              <a:rPr lang="en-US" sz="2200" dirty="0"/>
              <a:t> el 40%</a:t>
            </a:r>
          </a:p>
          <a:p>
            <a:pPr lvl="1" eaLnBrk="1" hangingPunct="1"/>
            <a:r>
              <a:rPr lang="en-US" sz="2000" dirty="0" err="1"/>
              <a:t>Características</a:t>
            </a:r>
            <a:r>
              <a:rPr lang="en-US" sz="2000" dirty="0"/>
              <a:t> </a:t>
            </a:r>
            <a:r>
              <a:rPr lang="en-US" sz="2000" dirty="0" err="1"/>
              <a:t>individuales</a:t>
            </a:r>
            <a:r>
              <a:rPr lang="en-US" sz="2000" dirty="0"/>
              <a:t>: </a:t>
            </a:r>
            <a:r>
              <a:rPr lang="en-US" sz="2000" dirty="0" err="1"/>
              <a:t>raza</a:t>
            </a:r>
            <a:r>
              <a:rPr lang="en-US" sz="2000" dirty="0"/>
              <a:t>, </a:t>
            </a:r>
            <a:r>
              <a:rPr lang="en-US" sz="2000" dirty="0" err="1"/>
              <a:t>estado</a:t>
            </a:r>
            <a:r>
              <a:rPr lang="en-US" sz="2000" dirty="0"/>
              <a:t> civil, </a:t>
            </a:r>
            <a:r>
              <a:rPr lang="en-US" sz="2000" dirty="0" err="1"/>
              <a:t>años</a:t>
            </a:r>
            <a:r>
              <a:rPr lang="en-US" sz="2000" dirty="0"/>
              <a:t> en la </a:t>
            </a:r>
            <a:r>
              <a:rPr lang="en-US" sz="2000" dirty="0" err="1"/>
              <a:t>empresa</a:t>
            </a:r>
            <a:r>
              <a:rPr lang="en-US" sz="2000" dirty="0"/>
              <a:t>....</a:t>
            </a:r>
          </a:p>
          <a:p>
            <a:pPr lvl="1" eaLnBrk="1" hangingPunct="1"/>
            <a:r>
              <a:rPr lang="en-US" sz="2000" dirty="0" err="1"/>
              <a:t>Características</a:t>
            </a:r>
            <a:r>
              <a:rPr lang="en-US" sz="2000" dirty="0"/>
              <a:t> del </a:t>
            </a:r>
            <a:r>
              <a:rPr lang="en-US" sz="2000" dirty="0" err="1"/>
              <a:t>bufete</a:t>
            </a:r>
            <a:r>
              <a:rPr lang="en-US" sz="2000" dirty="0"/>
              <a:t>: </a:t>
            </a:r>
            <a:r>
              <a:rPr lang="en-US" sz="2000" dirty="0" err="1"/>
              <a:t>tamaño</a:t>
            </a:r>
            <a:r>
              <a:rPr lang="en-US" sz="2000" dirty="0"/>
              <a:t> del </a:t>
            </a:r>
            <a:r>
              <a:rPr lang="en-US" sz="2000" dirty="0" err="1"/>
              <a:t>bufete</a:t>
            </a:r>
            <a:endParaRPr lang="en-US" sz="2000" dirty="0"/>
          </a:p>
          <a:p>
            <a:pPr eaLnBrk="1" hangingPunct="1">
              <a:buFont typeface="Wingdings 3" pitchFamily="18" charset="2"/>
              <a:buNone/>
            </a:pPr>
            <a:endParaRPr lang="es-ES" sz="2000" dirty="0"/>
          </a:p>
          <a:p>
            <a:pPr eaLnBrk="1" hangingPunct="1"/>
            <a:r>
              <a:rPr lang="en-US" sz="2200" dirty="0"/>
              <a:t>Sin </a:t>
            </a:r>
            <a:r>
              <a:rPr lang="en-US" sz="2200" dirty="0" err="1"/>
              <a:t>utilizar</a:t>
            </a:r>
            <a:r>
              <a:rPr lang="en-US" sz="2200" dirty="0"/>
              <a:t> las </a:t>
            </a:r>
            <a:r>
              <a:rPr lang="en-US" sz="2200" dirty="0" err="1"/>
              <a:t>medidas</a:t>
            </a:r>
            <a:r>
              <a:rPr lang="en-US" sz="2200" dirty="0"/>
              <a:t> de </a:t>
            </a:r>
            <a:r>
              <a:rPr lang="en-US" sz="2200" dirty="0" err="1"/>
              <a:t>rendimiento</a:t>
            </a:r>
            <a:r>
              <a:rPr lang="en-US" sz="2200" dirty="0"/>
              <a:t> no </a:t>
            </a:r>
            <a:r>
              <a:rPr lang="en-US" sz="2200" dirty="0" err="1"/>
              <a:t>somos</a:t>
            </a:r>
            <a:r>
              <a:rPr lang="en-US" sz="2200" dirty="0"/>
              <a:t> </a:t>
            </a:r>
            <a:r>
              <a:rPr lang="en-US" sz="2200" dirty="0" err="1"/>
              <a:t>capaces</a:t>
            </a:r>
            <a:r>
              <a:rPr lang="en-US" sz="2200" dirty="0"/>
              <a:t> de </a:t>
            </a:r>
            <a:r>
              <a:rPr lang="en-US" sz="2200" dirty="0" err="1"/>
              <a:t>explicar</a:t>
            </a:r>
            <a:r>
              <a:rPr lang="en-US" sz="2200" dirty="0"/>
              <a:t> el resto. </a:t>
            </a:r>
          </a:p>
          <a:p>
            <a:pPr eaLnBrk="1" hangingPunct="1"/>
            <a:r>
              <a:rPr lang="en-US" sz="2200" dirty="0" err="1"/>
              <a:t>Diferencias</a:t>
            </a:r>
            <a:r>
              <a:rPr lang="en-US" sz="2200" dirty="0"/>
              <a:t> </a:t>
            </a:r>
            <a:r>
              <a:rPr lang="en-US" sz="2200" dirty="0" err="1"/>
              <a:t>en</a:t>
            </a:r>
            <a:r>
              <a:rPr lang="en-US" sz="2200" dirty="0"/>
              <a:t> </a:t>
            </a:r>
            <a:r>
              <a:rPr lang="en-US" sz="2200" dirty="0" err="1"/>
              <a:t>rendimiento</a:t>
            </a:r>
            <a:r>
              <a:rPr lang="en-US" sz="2200" dirty="0"/>
              <a:t> </a:t>
            </a:r>
            <a:r>
              <a:rPr lang="en-US" sz="2200" dirty="0" err="1"/>
              <a:t>ayudan</a:t>
            </a:r>
            <a:r>
              <a:rPr lang="en-US" sz="2200" dirty="0"/>
              <a:t> a </a:t>
            </a:r>
            <a:r>
              <a:rPr lang="en-US" sz="2200" dirty="0" err="1"/>
              <a:t>explicar</a:t>
            </a:r>
            <a:r>
              <a:rPr lang="en-US" sz="2200" dirty="0"/>
              <a:t> un parte considerable de la </a:t>
            </a:r>
            <a:r>
              <a:rPr lang="en-US" sz="2200" dirty="0" err="1"/>
              <a:t>brecha</a:t>
            </a:r>
            <a:r>
              <a:rPr lang="en-US" sz="2200" dirty="0"/>
              <a:t> </a:t>
            </a:r>
            <a:r>
              <a:rPr lang="en-US" sz="2200" dirty="0" err="1"/>
              <a:t>salarial</a:t>
            </a:r>
            <a:r>
              <a:rPr lang="en-US" sz="2200" dirty="0"/>
              <a:t>. </a:t>
            </a:r>
          </a:p>
          <a:p>
            <a:pPr lvl="1" eaLnBrk="1" hangingPunct="1"/>
            <a:endParaRPr lang="en-US" dirty="0"/>
          </a:p>
          <a:p>
            <a:pPr lvl="1" eaLnBrk="1" hangingPunct="1"/>
            <a:endParaRPr lang="en-US" sz="2000" dirty="0"/>
          </a:p>
        </p:txBody>
      </p:sp>
      <p:sp>
        <p:nvSpPr>
          <p:cNvPr id="4" name="3 Marcador de número de diapositiva"/>
          <p:cNvSpPr>
            <a:spLocks noGrp="1"/>
          </p:cNvSpPr>
          <p:nvPr>
            <p:ph type="sldNum" sz="quarter" idx="12"/>
          </p:nvPr>
        </p:nvSpPr>
        <p:spPr/>
        <p:txBody>
          <a:bodyPr/>
          <a:lstStyle/>
          <a:p>
            <a:pPr>
              <a:defRPr/>
            </a:pPr>
            <a:fld id="{6FFA621E-ABFD-42B6-8014-FCCF8D9412A2}" type="slidenum">
              <a:rPr lang="en-GB" smtClean="0"/>
              <a:pPr>
                <a:defRPr/>
              </a:pPr>
              <a:t>49</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p:cNvSpPr>
          <p:nvPr>
            <p:ph type="title" idx="4294967295"/>
          </p:nvPr>
        </p:nvSpPr>
        <p:spPr bwMode="auto">
          <a:xfrm>
            <a:off x="468313" y="2852738"/>
            <a:ext cx="8229600" cy="1503362"/>
          </a:xfrm>
          <a:noFill/>
        </p:spPr>
        <p:txBody>
          <a:bodyPr>
            <a:normAutofit/>
          </a:bodyPr>
          <a:lstStyle/>
          <a:p>
            <a:pPr algn="r"/>
            <a:br>
              <a:rPr lang="es-ES" sz="4000" dirty="0">
                <a:effectLst/>
                <a:latin typeface="Lucida Sans Unicode" pitchFamily="34" charset="0"/>
              </a:rPr>
            </a:br>
            <a:endParaRPr lang="es-ES" sz="4000" dirty="0">
              <a:effectLst/>
              <a:latin typeface="Lucida Sans Unicode" pitchFamily="34" charset="0"/>
            </a:endParaRPr>
          </a:p>
        </p:txBody>
      </p:sp>
      <p:sp>
        <p:nvSpPr>
          <p:cNvPr id="3" name="2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844343CD-3205-466C-96EE-F35BE8A18AFD}" type="slidenum">
              <a:rPr lang="en-GB" sz="1000">
                <a:latin typeface="+mn-lt"/>
              </a:rPr>
              <a:pPr algn="r" fontAlgn="auto">
                <a:spcBef>
                  <a:spcPts val="0"/>
                </a:spcBef>
                <a:spcAft>
                  <a:spcPts val="0"/>
                </a:spcAft>
                <a:defRPr/>
              </a:pPr>
              <a:t>5</a:t>
            </a:fld>
            <a:endParaRPr lang="en-GB" sz="1000" dirty="0">
              <a:latin typeface="+mn-lt"/>
            </a:endParaRPr>
          </a:p>
        </p:txBody>
      </p:sp>
      <p:sp>
        <p:nvSpPr>
          <p:cNvPr id="5" name="Content Placeholder 2"/>
          <p:cNvSpPr>
            <a:spLocks noGrp="1"/>
          </p:cNvSpPr>
          <p:nvPr>
            <p:ph idx="4294967295"/>
          </p:nvPr>
        </p:nvSpPr>
        <p:spPr>
          <a:xfrm>
            <a:off x="539552" y="4696520"/>
            <a:ext cx="8748712" cy="2077343"/>
          </a:xfrm>
        </p:spPr>
        <p:txBody>
          <a:bodyPr>
            <a:noAutofit/>
          </a:bodyPr>
          <a:lstStyle/>
          <a:p>
            <a:pPr marL="566738" indent="-457200">
              <a:lnSpc>
                <a:spcPct val="90000"/>
              </a:lnSpc>
              <a:buClr>
                <a:srgbClr val="009999"/>
              </a:buClr>
              <a:buFont typeface="Wingdings" panose="05000000000000000000" pitchFamily="2" charset="2"/>
              <a:buChar char="q"/>
            </a:pPr>
            <a:r>
              <a:rPr lang="en-US" sz="2200" dirty="0">
                <a:latin typeface="Times New Roman" pitchFamily="18" charset="0"/>
              </a:rPr>
              <a:t>La </a:t>
            </a:r>
            <a:r>
              <a:rPr lang="en-US" sz="2200" dirty="0" err="1">
                <a:latin typeface="Times New Roman" pitchFamily="18" charset="0"/>
              </a:rPr>
              <a:t>brecha</a:t>
            </a:r>
            <a:r>
              <a:rPr lang="en-US" sz="2200" dirty="0">
                <a:latin typeface="Times New Roman" pitchFamily="18" charset="0"/>
              </a:rPr>
              <a:t> </a:t>
            </a:r>
            <a:r>
              <a:rPr lang="en-US" sz="2200" dirty="0" err="1">
                <a:latin typeface="Times New Roman" pitchFamily="18" charset="0"/>
              </a:rPr>
              <a:t>salarial</a:t>
            </a:r>
            <a:r>
              <a:rPr lang="en-US" sz="2200" dirty="0">
                <a:latin typeface="Times New Roman" pitchFamily="18" charset="0"/>
              </a:rPr>
              <a:t> </a:t>
            </a:r>
            <a:r>
              <a:rPr lang="en-US" sz="2200" dirty="0" err="1">
                <a:latin typeface="Times New Roman" pitchFamily="18" charset="0"/>
              </a:rPr>
              <a:t>es</a:t>
            </a:r>
            <a:r>
              <a:rPr lang="en-US" sz="2200" dirty="0">
                <a:latin typeface="Times New Roman" pitchFamily="18" charset="0"/>
              </a:rPr>
              <a:t> </a:t>
            </a:r>
            <a:r>
              <a:rPr lang="en-US" sz="2200" dirty="0" err="1">
                <a:latin typeface="Times New Roman" pitchFamily="18" charset="0"/>
              </a:rPr>
              <a:t>en</a:t>
            </a:r>
            <a:r>
              <a:rPr lang="en-US" sz="2200" dirty="0">
                <a:latin typeface="Times New Roman" pitchFamily="18" charset="0"/>
              </a:rPr>
              <a:t> </a:t>
            </a:r>
            <a:r>
              <a:rPr lang="en-US" sz="2200" dirty="0" err="1">
                <a:latin typeface="Times New Roman" pitchFamily="18" charset="0"/>
              </a:rPr>
              <a:t>realidad</a:t>
            </a:r>
            <a:r>
              <a:rPr lang="en-US" sz="2200" dirty="0">
                <a:latin typeface="Times New Roman" pitchFamily="18" charset="0"/>
              </a:rPr>
              <a:t> </a:t>
            </a:r>
            <a:r>
              <a:rPr lang="en-US" sz="2200" dirty="0" err="1">
                <a:latin typeface="Times New Roman" pitchFamily="18" charset="0"/>
              </a:rPr>
              <a:t>considerablemente</a:t>
            </a:r>
            <a:r>
              <a:rPr lang="en-US" sz="2200" dirty="0">
                <a:latin typeface="Times New Roman" pitchFamily="18" charset="0"/>
              </a:rPr>
              <a:t> </a:t>
            </a:r>
            <a:r>
              <a:rPr lang="en-US" sz="2200" dirty="0" err="1">
                <a:latin typeface="Times New Roman" pitchFamily="18" charset="0"/>
              </a:rPr>
              <a:t>más</a:t>
            </a:r>
            <a:r>
              <a:rPr lang="en-US" sz="2200" dirty="0">
                <a:latin typeface="Times New Roman" pitchFamily="18" charset="0"/>
              </a:rPr>
              <a:t> </a:t>
            </a:r>
            <a:r>
              <a:rPr lang="en-US" sz="2200" dirty="0" err="1">
                <a:latin typeface="Times New Roman" pitchFamily="18" charset="0"/>
              </a:rPr>
              <a:t>pequeña</a:t>
            </a:r>
            <a:r>
              <a:rPr lang="en-US" sz="2200" dirty="0">
                <a:latin typeface="Times New Roman" pitchFamily="18" charset="0"/>
              </a:rPr>
              <a:t>  </a:t>
            </a:r>
            <a:r>
              <a:rPr lang="en-US" sz="2200" dirty="0" err="1">
                <a:latin typeface="Times New Roman" pitchFamily="18" charset="0"/>
              </a:rPr>
              <a:t>cuando</a:t>
            </a:r>
            <a:r>
              <a:rPr lang="en-US" sz="2200" dirty="0">
                <a:latin typeface="Times New Roman" pitchFamily="18" charset="0"/>
              </a:rPr>
              <a:t> </a:t>
            </a:r>
            <a:r>
              <a:rPr lang="en-US" sz="2200" dirty="0" err="1">
                <a:latin typeface="Times New Roman" pitchFamily="18" charset="0"/>
              </a:rPr>
              <a:t>tenemos</a:t>
            </a:r>
            <a:r>
              <a:rPr lang="en-US" sz="2200" dirty="0">
                <a:latin typeface="Times New Roman" pitchFamily="18" charset="0"/>
              </a:rPr>
              <a:t> </a:t>
            </a:r>
            <a:r>
              <a:rPr lang="en-US" sz="2200" dirty="0" err="1">
                <a:latin typeface="Times New Roman" pitchFamily="18" charset="0"/>
              </a:rPr>
              <a:t>en</a:t>
            </a:r>
            <a:r>
              <a:rPr lang="en-US" sz="2200" dirty="0">
                <a:latin typeface="Times New Roman" pitchFamily="18" charset="0"/>
              </a:rPr>
              <a:t> </a:t>
            </a:r>
            <a:r>
              <a:rPr lang="en-US" sz="2200" dirty="0" err="1">
                <a:latin typeface="Times New Roman" pitchFamily="18" charset="0"/>
              </a:rPr>
              <a:t>cuenta</a:t>
            </a:r>
            <a:r>
              <a:rPr lang="en-US" sz="2200" dirty="0">
                <a:latin typeface="Times New Roman" pitchFamily="18" charset="0"/>
              </a:rPr>
              <a:t> la </a:t>
            </a:r>
            <a:r>
              <a:rPr lang="en-US" sz="2200" dirty="0" err="1">
                <a:latin typeface="Times New Roman" pitchFamily="18" charset="0"/>
              </a:rPr>
              <a:t>antigüedad</a:t>
            </a:r>
            <a:r>
              <a:rPr lang="en-US" sz="2200" dirty="0">
                <a:latin typeface="Times New Roman" pitchFamily="18" charset="0"/>
              </a:rPr>
              <a:t>, el </a:t>
            </a:r>
            <a:r>
              <a:rPr lang="en-US" sz="2200" dirty="0" err="1">
                <a:latin typeface="Times New Roman" pitchFamily="18" charset="0"/>
              </a:rPr>
              <a:t>tipo</a:t>
            </a:r>
            <a:r>
              <a:rPr lang="en-US" sz="2200" dirty="0">
                <a:latin typeface="Times New Roman" pitchFamily="18" charset="0"/>
              </a:rPr>
              <a:t> de </a:t>
            </a:r>
            <a:r>
              <a:rPr lang="en-US" sz="2200" dirty="0" err="1">
                <a:latin typeface="Times New Roman" pitchFamily="18" charset="0"/>
              </a:rPr>
              <a:t>contrato</a:t>
            </a:r>
            <a:r>
              <a:rPr lang="en-US" sz="2200" dirty="0">
                <a:latin typeface="Times New Roman" pitchFamily="18" charset="0"/>
              </a:rPr>
              <a:t>, el sector y el </a:t>
            </a:r>
            <a:r>
              <a:rPr lang="en-US" sz="2200" dirty="0" err="1">
                <a:latin typeface="Times New Roman" pitchFamily="18" charset="0"/>
              </a:rPr>
              <a:t>tipo</a:t>
            </a:r>
            <a:r>
              <a:rPr lang="en-US" sz="2200" dirty="0">
                <a:latin typeface="Times New Roman" pitchFamily="18" charset="0"/>
              </a:rPr>
              <a:t> de </a:t>
            </a:r>
            <a:r>
              <a:rPr lang="en-US" sz="2200" dirty="0" err="1">
                <a:latin typeface="Times New Roman" pitchFamily="18" charset="0"/>
              </a:rPr>
              <a:t>ocupación</a:t>
            </a:r>
            <a:r>
              <a:rPr lang="en-US" sz="2200" dirty="0">
                <a:latin typeface="Times New Roman" pitchFamily="18" charset="0"/>
              </a:rPr>
              <a:t> (</a:t>
            </a:r>
            <a:r>
              <a:rPr lang="en-US" sz="2200" dirty="0" err="1">
                <a:latin typeface="Times New Roman" pitchFamily="18" charset="0"/>
              </a:rPr>
              <a:t>línea</a:t>
            </a:r>
            <a:r>
              <a:rPr lang="en-US" sz="2200" dirty="0">
                <a:latin typeface="Times New Roman" pitchFamily="18" charset="0"/>
              </a:rPr>
              <a:t>             ) </a:t>
            </a:r>
            <a:endParaRPr lang="en-GB" sz="2200" u="sng" dirty="0">
              <a:latin typeface="Times New Roman" pitchFamily="18" charset="0"/>
            </a:endParaRPr>
          </a:p>
        </p:txBody>
      </p:sp>
      <p:pic>
        <p:nvPicPr>
          <p:cNvPr id="27650" name="Picture 2" descr="https://e00-expansion.uecdn.es/assets/multimedia/imagenes/2018/03/06/15203500698257.jpg"/>
          <p:cNvPicPr>
            <a:picLocks noChangeAspect="1" noChangeArrowheads="1"/>
          </p:cNvPicPr>
          <p:nvPr/>
        </p:nvPicPr>
        <p:blipFill rotWithShape="1">
          <a:blip r:embed="rId3">
            <a:extLst>
              <a:ext uri="{28A0092B-C50C-407E-A947-70E740481C1C}">
                <a14:useLocalDpi xmlns:a14="http://schemas.microsoft.com/office/drawing/2010/main" val="0"/>
              </a:ext>
            </a:extLst>
          </a:blip>
          <a:srcRect t="55501"/>
          <a:stretch/>
        </p:blipFill>
        <p:spPr bwMode="auto">
          <a:xfrm>
            <a:off x="539552" y="980728"/>
            <a:ext cx="6286500" cy="34544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3 Conector recto"/>
          <p:cNvCxnSpPr/>
          <p:nvPr/>
        </p:nvCxnSpPr>
        <p:spPr>
          <a:xfrm>
            <a:off x="4355976" y="5517232"/>
            <a:ext cx="504056" cy="0"/>
          </a:xfrm>
          <a:prstGeom prst="line">
            <a:avLst/>
          </a:prstGeom>
          <a:ln w="25400">
            <a:solidFill>
              <a:srgbClr val="E65CC8"/>
            </a:solidFill>
          </a:ln>
        </p:spPr>
        <p:style>
          <a:lnRef idx="1">
            <a:schemeClr val="accent1"/>
          </a:lnRef>
          <a:fillRef idx="0">
            <a:schemeClr val="accent1"/>
          </a:fillRef>
          <a:effectRef idx="0">
            <a:schemeClr val="accent1"/>
          </a:effectRef>
          <a:fontRef idx="minor">
            <a:schemeClr val="tx1"/>
          </a:fontRef>
        </p:style>
      </p:cxnSp>
      <p:pic>
        <p:nvPicPr>
          <p:cNvPr id="7" name="Picture 2" descr="https://e00-expansion.uecdn.es/assets/multimedia/imagenes/2018/03/06/15203500698257.jpg"/>
          <p:cNvPicPr/>
          <p:nvPr/>
        </p:nvPicPr>
        <p:blipFill rotWithShape="1">
          <a:blip r:embed="rId3">
            <a:extLst>
              <a:ext uri="{28A0092B-C50C-407E-A947-70E740481C1C}">
                <a14:useLocalDpi xmlns:a14="http://schemas.microsoft.com/office/drawing/2010/main" val="0"/>
              </a:ext>
            </a:extLst>
          </a:blip>
          <a:srcRect t="47714" r="48685" b="46789"/>
          <a:stretch/>
        </p:blipFill>
        <p:spPr bwMode="auto">
          <a:xfrm>
            <a:off x="541616" y="3645024"/>
            <a:ext cx="3143250" cy="5040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787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9"/>
          <p:cNvSpPr>
            <a:spLocks noGrp="1"/>
          </p:cNvSpPr>
          <p:nvPr>
            <p:ph type="title" idx="4294967295"/>
          </p:nvPr>
        </p:nvSpPr>
        <p:spPr bwMode="auto">
          <a:xfrm>
            <a:off x="457200" y="274638"/>
            <a:ext cx="8229600" cy="1143000"/>
          </a:xfrm>
          <a:noFill/>
        </p:spPr>
        <p:txBody>
          <a:bodyPr/>
          <a:lstStyle/>
          <a:p>
            <a:r>
              <a:rPr lang="en-US" dirty="0" err="1">
                <a:effectLst/>
                <a:latin typeface="Lucida Sans Unicode" pitchFamily="34" charset="0"/>
              </a:rPr>
              <a:t>Salarios</a:t>
            </a:r>
            <a:r>
              <a:rPr lang="en-US" dirty="0">
                <a:effectLst/>
                <a:latin typeface="Lucida Sans Unicode" pitchFamily="34" charset="0"/>
              </a:rPr>
              <a:t> </a:t>
            </a:r>
          </a:p>
        </p:txBody>
      </p:sp>
      <p:sp>
        <p:nvSpPr>
          <p:cNvPr id="5" name="4 Marcador de número de diapositiva"/>
          <p:cNvSpPr>
            <a:spLocks noGrp="1"/>
          </p:cNvSpPr>
          <p:nvPr>
            <p:ph type="sldNum" sz="quarter" idx="12"/>
          </p:nvPr>
        </p:nvSpPr>
        <p:spPr/>
        <p:txBody>
          <a:bodyPr/>
          <a:lstStyle/>
          <a:p>
            <a:pPr>
              <a:defRPr/>
            </a:pPr>
            <a:fld id="{442C9CD4-BDA9-4398-B215-7CEA72EEEAF3}" type="slidenum">
              <a:rPr lang="en-GB" smtClean="0"/>
              <a:pPr>
                <a:defRPr/>
              </a:pPr>
              <a:t>50</a:t>
            </a:fld>
            <a:endParaRPr lang="en-GB" dirty="0"/>
          </a:p>
        </p:txBody>
      </p:sp>
      <p:sp>
        <p:nvSpPr>
          <p:cNvPr id="4101" name="Rectangle 8"/>
          <p:cNvSpPr>
            <a:spLocks noChangeArrowheads="1"/>
          </p:cNvSpPr>
          <p:nvPr/>
        </p:nvSpPr>
        <p:spPr bwMode="auto">
          <a:xfrm>
            <a:off x="439526" y="2492896"/>
            <a:ext cx="8353425" cy="490537"/>
          </a:xfrm>
          <a:prstGeom prst="rect">
            <a:avLst/>
          </a:prstGeom>
          <a:noFill/>
          <a:ln w="31750">
            <a:solidFill>
              <a:schemeClr val="accent1"/>
            </a:solidFill>
            <a:miter lim="800000"/>
            <a:headEnd/>
            <a:tailEnd/>
          </a:ln>
        </p:spPr>
        <p:txBody>
          <a:bodyPr wrap="none" anchor="ctr"/>
          <a:lstStyle/>
          <a:p>
            <a:pPr algn="l"/>
            <a:endParaRPr lang="es-ES"/>
          </a:p>
        </p:txBody>
      </p:sp>
      <p:graphicFrame>
        <p:nvGraphicFramePr>
          <p:cNvPr id="4098" name="Object 7"/>
          <p:cNvGraphicFramePr>
            <a:graphicFrameLocks noChangeAspect="1"/>
          </p:cNvGraphicFramePr>
          <p:nvPr>
            <p:extLst>
              <p:ext uri="{D42A27DB-BD31-4B8C-83A1-F6EECF244321}">
                <p14:modId xmlns:p14="http://schemas.microsoft.com/office/powerpoint/2010/main" val="2352847018"/>
              </p:ext>
            </p:extLst>
          </p:nvPr>
        </p:nvGraphicFramePr>
        <p:xfrm>
          <a:off x="506412" y="2031206"/>
          <a:ext cx="8208963" cy="4481512"/>
        </p:xfrm>
        <a:graphic>
          <a:graphicData uri="http://schemas.openxmlformats.org/presentationml/2006/ole">
            <mc:AlternateContent xmlns:mc="http://schemas.openxmlformats.org/markup-compatibility/2006">
              <mc:Choice xmlns:v="urn:schemas-microsoft-com:vml" Requires="v">
                <p:oleObj spid="_x0000_s4232" name="Worksheet" r:id="rId4" imgW="6624701" imgH="3616433" progId="Excel.Sheet.8">
                  <p:embed/>
                </p:oleObj>
              </mc:Choice>
              <mc:Fallback>
                <p:oleObj name="Worksheet" r:id="rId4" imgW="6624701" imgH="3616433" progId="Excel.Shee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12" y="2031206"/>
                        <a:ext cx="8208963"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p:cNvSpPr>
          <p:nvPr>
            <p:ph type="title" idx="4294967295"/>
          </p:nvPr>
        </p:nvSpPr>
        <p:spPr bwMode="auto">
          <a:noFill/>
        </p:spPr>
        <p:txBody>
          <a:bodyPr/>
          <a:lstStyle/>
          <a:p>
            <a:r>
              <a:rPr lang="es-ES" b="0" dirty="0">
                <a:effectLst/>
                <a:latin typeface="Lucida Sans Unicode" pitchFamily="34" charset="0"/>
              </a:rPr>
              <a:t>Otras hipótesis</a:t>
            </a:r>
          </a:p>
        </p:txBody>
      </p:sp>
      <p:sp>
        <p:nvSpPr>
          <p:cNvPr id="26626" name="Content Placeholder 1"/>
          <p:cNvSpPr>
            <a:spLocks noGrp="1"/>
          </p:cNvSpPr>
          <p:nvPr>
            <p:ph idx="4294967295"/>
          </p:nvPr>
        </p:nvSpPr>
        <p:spPr>
          <a:xfrm>
            <a:off x="366850" y="1830388"/>
            <a:ext cx="8248650" cy="4165600"/>
          </a:xfrm>
        </p:spPr>
        <p:txBody>
          <a:bodyPr/>
          <a:lstStyle/>
          <a:p>
            <a:pPr eaLnBrk="1" hangingPunct="1">
              <a:lnSpc>
                <a:spcPct val="90000"/>
              </a:lnSpc>
              <a:buFont typeface="Wingdings 3" pitchFamily="18" charset="2"/>
              <a:buNone/>
            </a:pPr>
            <a:endParaRPr lang="en-US" sz="2200" dirty="0"/>
          </a:p>
          <a:p>
            <a:pPr eaLnBrk="1" hangingPunct="1">
              <a:lnSpc>
                <a:spcPct val="90000"/>
              </a:lnSpc>
            </a:pPr>
            <a:r>
              <a:rPr lang="en-US" sz="2200" dirty="0"/>
              <a:t>No hay </a:t>
            </a:r>
            <a:r>
              <a:rPr lang="en-US" sz="2200" dirty="0" err="1"/>
              <a:t>selección</a:t>
            </a:r>
            <a:r>
              <a:rPr lang="en-US" sz="2200" dirty="0"/>
              <a:t> de </a:t>
            </a:r>
            <a:r>
              <a:rPr lang="en-US" sz="2200" dirty="0" err="1"/>
              <a:t>las</a:t>
            </a:r>
            <a:r>
              <a:rPr lang="en-US" sz="2200" dirty="0"/>
              <a:t> </a:t>
            </a:r>
            <a:r>
              <a:rPr lang="en-US" sz="2200" dirty="0" err="1"/>
              <a:t>mujeres</a:t>
            </a:r>
            <a:r>
              <a:rPr lang="en-US" sz="2200" dirty="0"/>
              <a:t> </a:t>
            </a:r>
            <a:r>
              <a:rPr lang="en-US" sz="2200" dirty="0" err="1"/>
              <a:t>más</a:t>
            </a:r>
            <a:r>
              <a:rPr lang="en-US" sz="2200" dirty="0"/>
              <a:t> </a:t>
            </a:r>
            <a:r>
              <a:rPr lang="en-US" sz="2200" dirty="0" err="1"/>
              <a:t>cualificadas</a:t>
            </a:r>
            <a:r>
              <a:rPr lang="en-US" sz="2200" dirty="0"/>
              <a:t> </a:t>
            </a:r>
            <a:r>
              <a:rPr lang="en-US" sz="2200" dirty="0" err="1"/>
              <a:t>fuera</a:t>
            </a:r>
            <a:r>
              <a:rPr lang="en-US" sz="2200" dirty="0"/>
              <a:t> del sector </a:t>
            </a:r>
            <a:r>
              <a:rPr lang="en-US" sz="2200" dirty="0" err="1"/>
              <a:t>privado</a:t>
            </a:r>
            <a:r>
              <a:rPr lang="en-US" sz="2200" dirty="0"/>
              <a:t>  </a:t>
            </a:r>
            <a:r>
              <a:rPr lang="en-US" sz="2200" dirty="0">
                <a:solidFill>
                  <a:srgbClr val="278DA5"/>
                </a:solidFill>
              </a:rPr>
              <a:t>[TABLE]</a:t>
            </a:r>
          </a:p>
          <a:p>
            <a:pPr eaLnBrk="1" hangingPunct="1">
              <a:lnSpc>
                <a:spcPct val="90000"/>
              </a:lnSpc>
            </a:pPr>
            <a:endParaRPr lang="en-US" sz="2200" dirty="0">
              <a:solidFill>
                <a:srgbClr val="278DA5"/>
              </a:solidFill>
            </a:endParaRPr>
          </a:p>
          <a:p>
            <a:pPr eaLnBrk="1" hangingPunct="1">
              <a:lnSpc>
                <a:spcPct val="90000"/>
              </a:lnSpc>
            </a:pPr>
            <a:r>
              <a:rPr lang="en-US" sz="2200" dirty="0">
                <a:solidFill>
                  <a:srgbClr val="278DA5"/>
                </a:solidFill>
              </a:rPr>
              <a:t> </a:t>
            </a:r>
            <a:r>
              <a:rPr lang="en-US" sz="2200" dirty="0"/>
              <a:t>Areas de </a:t>
            </a:r>
            <a:r>
              <a:rPr lang="en-US" sz="2200" dirty="0" err="1"/>
              <a:t>especialización</a:t>
            </a:r>
            <a:endParaRPr lang="en-US" sz="2200" dirty="0"/>
          </a:p>
          <a:p>
            <a:pPr eaLnBrk="1" hangingPunct="1">
              <a:lnSpc>
                <a:spcPct val="90000"/>
              </a:lnSpc>
              <a:buFont typeface="Wingdings 3" pitchFamily="18" charset="2"/>
              <a:buNone/>
            </a:pPr>
            <a:endParaRPr lang="en-US" sz="2200" dirty="0">
              <a:solidFill>
                <a:srgbClr val="278DA5"/>
              </a:solidFill>
            </a:endParaRPr>
          </a:p>
          <a:p>
            <a:pPr lvl="1" eaLnBrk="1" hangingPunct="1">
              <a:lnSpc>
                <a:spcPct val="90000"/>
              </a:lnSpc>
            </a:pPr>
            <a:endParaRPr lang="en-US" dirty="0"/>
          </a:p>
          <a:p>
            <a:pPr eaLnBrk="1" hangingPunct="1">
              <a:lnSpc>
                <a:spcPct val="90000"/>
              </a:lnSpc>
              <a:buFont typeface="Wingdings 3" pitchFamily="18" charset="2"/>
              <a:buNone/>
            </a:pPr>
            <a:endParaRPr lang="en-US" sz="2200" dirty="0"/>
          </a:p>
          <a:p>
            <a:pPr eaLnBrk="1" hangingPunct="1">
              <a:lnSpc>
                <a:spcPct val="90000"/>
              </a:lnSpc>
              <a:buFont typeface="Wingdings 3" pitchFamily="18" charset="2"/>
              <a:buNone/>
            </a:pPr>
            <a:endParaRPr lang="en-US" sz="2200" dirty="0"/>
          </a:p>
        </p:txBody>
      </p:sp>
      <p:sp>
        <p:nvSpPr>
          <p:cNvPr id="4" name="3 Marcador de número de diapositiva"/>
          <p:cNvSpPr>
            <a:spLocks noGrp="1"/>
          </p:cNvSpPr>
          <p:nvPr>
            <p:ph type="sldNum" sz="quarter" idx="12"/>
          </p:nvPr>
        </p:nvSpPr>
        <p:spPr/>
        <p:txBody>
          <a:bodyPr/>
          <a:lstStyle/>
          <a:p>
            <a:pPr>
              <a:defRPr/>
            </a:pPr>
            <a:fld id="{5742F443-0EA2-4281-8A1C-7917C6F675E7}" type="slidenum">
              <a:rPr lang="en-GB" smtClean="0"/>
              <a:pPr>
                <a:defRPr/>
              </a:pPr>
              <a:t>51</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1054287223"/>
              </p:ext>
            </p:extLst>
          </p:nvPr>
        </p:nvGraphicFramePr>
        <p:xfrm>
          <a:off x="348130" y="2238346"/>
          <a:ext cx="2914650" cy="1771650"/>
        </p:xfrm>
        <a:graphic>
          <a:graphicData uri="http://schemas.openxmlformats.org/presentationml/2006/ole">
            <mc:AlternateContent xmlns:mc="http://schemas.openxmlformats.org/markup-compatibility/2006">
              <mc:Choice xmlns:v="urn:schemas-microsoft-com:vml" Requires="v">
                <p:oleObj spid="_x0000_s5926" name="Chart" r:id="rId4" imgW="2914650" imgH="1619213" progId="Excel.Sheet.8">
                  <p:embed/>
                </p:oleObj>
              </mc:Choice>
              <mc:Fallback>
                <p:oleObj name="Chart" r:id="rId4" imgW="2914650" imgH="1619213" progId="Excel.Sheet.8">
                  <p:embed/>
                  <p:pic>
                    <p:nvPicPr>
                      <p:cNvPr id="0" name="Object 2"/>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130" y="2238346"/>
                        <a:ext cx="2914650" cy="177165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aphicFrame>
        <p:nvGraphicFramePr>
          <p:cNvPr id="78851" name="Object 3"/>
          <p:cNvGraphicFramePr>
            <a:graphicFrameLocks noChangeAspect="1"/>
          </p:cNvGraphicFramePr>
          <p:nvPr>
            <p:extLst>
              <p:ext uri="{D42A27DB-BD31-4B8C-83A1-F6EECF244321}">
                <p14:modId xmlns:p14="http://schemas.microsoft.com/office/powerpoint/2010/main" val="1795913819"/>
              </p:ext>
            </p:extLst>
          </p:nvPr>
        </p:nvGraphicFramePr>
        <p:xfrm>
          <a:off x="6225055" y="2219296"/>
          <a:ext cx="2924175" cy="1781175"/>
        </p:xfrm>
        <a:graphic>
          <a:graphicData uri="http://schemas.openxmlformats.org/presentationml/2006/ole">
            <mc:AlternateContent xmlns:mc="http://schemas.openxmlformats.org/markup-compatibility/2006">
              <mc:Choice xmlns:v="urn:schemas-microsoft-com:vml" Requires="v">
                <p:oleObj spid="_x0000_s5927" name="Chart" r:id="rId6" imgW="2924212" imgH="1628775" progId="Excel.Sheet.8">
                  <p:embed/>
                </p:oleObj>
              </mc:Choice>
              <mc:Fallback>
                <p:oleObj name="Chart" r:id="rId6" imgW="2924212" imgH="1628775" progId="Excel.Sheet.8">
                  <p:embed/>
                  <p:pic>
                    <p:nvPicPr>
                      <p:cNvPr id="0" name="Object 3"/>
                      <p:cNvPicPr>
                        <a:picLocks noRot="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5055" y="2219296"/>
                        <a:ext cx="2924175" cy="17811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aphicFrame>
        <p:nvGraphicFramePr>
          <p:cNvPr id="78852" name="Object 4"/>
          <p:cNvGraphicFramePr>
            <a:graphicFrameLocks noChangeAspect="1"/>
          </p:cNvGraphicFramePr>
          <p:nvPr>
            <p:extLst>
              <p:ext uri="{D42A27DB-BD31-4B8C-83A1-F6EECF244321}">
                <p14:modId xmlns:p14="http://schemas.microsoft.com/office/powerpoint/2010/main" val="28431162"/>
              </p:ext>
            </p:extLst>
          </p:nvPr>
        </p:nvGraphicFramePr>
        <p:xfrm>
          <a:off x="348130" y="4019521"/>
          <a:ext cx="2924175" cy="1781175"/>
        </p:xfrm>
        <a:graphic>
          <a:graphicData uri="http://schemas.openxmlformats.org/presentationml/2006/ole">
            <mc:AlternateContent xmlns:mc="http://schemas.openxmlformats.org/markup-compatibility/2006">
              <mc:Choice xmlns:v="urn:schemas-microsoft-com:vml" Requires="v">
                <p:oleObj spid="_x0000_s5928" name="Chart" r:id="rId8" imgW="2924212" imgH="1628775" progId="Excel.Sheet.8">
                  <p:embed/>
                </p:oleObj>
              </mc:Choice>
              <mc:Fallback>
                <p:oleObj name="Chart" r:id="rId8" imgW="2924212" imgH="1628775" progId="Excel.Sheet.8">
                  <p:embed/>
                  <p:pic>
                    <p:nvPicPr>
                      <p:cNvPr id="0" name="Object 4"/>
                      <p:cNvPicPr>
                        <a:picLocks noRot="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130" y="4019521"/>
                        <a:ext cx="2924175" cy="17811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aphicFrame>
        <p:nvGraphicFramePr>
          <p:cNvPr id="78853" name="Object 5"/>
          <p:cNvGraphicFramePr>
            <a:graphicFrameLocks noChangeAspect="1"/>
          </p:cNvGraphicFramePr>
          <p:nvPr>
            <p:extLst>
              <p:ext uri="{D42A27DB-BD31-4B8C-83A1-F6EECF244321}">
                <p14:modId xmlns:p14="http://schemas.microsoft.com/office/powerpoint/2010/main" val="1655217247"/>
              </p:ext>
            </p:extLst>
          </p:nvPr>
        </p:nvGraphicFramePr>
        <p:xfrm>
          <a:off x="6206005" y="3990946"/>
          <a:ext cx="2933700" cy="1790700"/>
        </p:xfrm>
        <a:graphic>
          <a:graphicData uri="http://schemas.openxmlformats.org/presentationml/2006/ole">
            <mc:AlternateContent xmlns:mc="http://schemas.openxmlformats.org/markup-compatibility/2006">
              <mc:Choice xmlns:v="urn:schemas-microsoft-com:vml" Requires="v">
                <p:oleObj spid="_x0000_s5929" name="Chart" r:id="rId10" imgW="2933773" imgH="1638337" progId="Excel.Sheet.8">
                  <p:embed/>
                </p:oleObj>
              </mc:Choice>
              <mc:Fallback>
                <p:oleObj name="Chart" r:id="rId10" imgW="2933773" imgH="1638337" progId="Excel.Sheet.8">
                  <p:embed/>
                  <p:pic>
                    <p:nvPicPr>
                      <p:cNvPr id="0" name="Object 5"/>
                      <p:cNvPicPr>
                        <a:picLocks noRot="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6005" y="3990946"/>
                        <a:ext cx="2933700" cy="17907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aphicFrame>
        <p:nvGraphicFramePr>
          <p:cNvPr id="5126" name="Object 6"/>
          <p:cNvGraphicFramePr>
            <a:graphicFrameLocks noChangeAspect="1"/>
          </p:cNvGraphicFramePr>
          <p:nvPr>
            <p:extLst>
              <p:ext uri="{D42A27DB-BD31-4B8C-83A1-F6EECF244321}">
                <p14:modId xmlns:p14="http://schemas.microsoft.com/office/powerpoint/2010/main" val="4095130930"/>
              </p:ext>
            </p:extLst>
          </p:nvPr>
        </p:nvGraphicFramePr>
        <p:xfrm>
          <a:off x="3281830" y="2228821"/>
          <a:ext cx="2943225" cy="1781175"/>
        </p:xfrm>
        <a:graphic>
          <a:graphicData uri="http://schemas.openxmlformats.org/presentationml/2006/ole">
            <mc:AlternateContent xmlns:mc="http://schemas.openxmlformats.org/markup-compatibility/2006">
              <mc:Choice xmlns:v="urn:schemas-microsoft-com:vml" Requires="v">
                <p:oleObj spid="_x0000_s5930" name="Chart" r:id="rId12" imgW="2943335" imgH="1628775" progId="Excel.Sheet.8">
                  <p:embed/>
                </p:oleObj>
              </mc:Choice>
              <mc:Fallback>
                <p:oleObj name="Chart" r:id="rId12" imgW="2943335" imgH="1628775" progId="Excel.Sheet.8">
                  <p:embed/>
                  <p:pic>
                    <p:nvPicPr>
                      <p:cNvPr id="0" name="Object 6"/>
                      <p:cNvPicPr>
                        <a:picLocks noRot="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1830" y="2228821"/>
                        <a:ext cx="2943225" cy="17811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aphicFrame>
        <p:nvGraphicFramePr>
          <p:cNvPr id="78855" name="Object 7"/>
          <p:cNvGraphicFramePr>
            <a:graphicFrameLocks noChangeAspect="1"/>
          </p:cNvGraphicFramePr>
          <p:nvPr>
            <p:extLst>
              <p:ext uri="{D42A27DB-BD31-4B8C-83A1-F6EECF244321}">
                <p14:modId xmlns:p14="http://schemas.microsoft.com/office/powerpoint/2010/main" val="2801621795"/>
              </p:ext>
            </p:extLst>
          </p:nvPr>
        </p:nvGraphicFramePr>
        <p:xfrm>
          <a:off x="3281830" y="4000471"/>
          <a:ext cx="2943225" cy="1800225"/>
        </p:xfrm>
        <a:graphic>
          <a:graphicData uri="http://schemas.openxmlformats.org/presentationml/2006/ole">
            <mc:AlternateContent xmlns:mc="http://schemas.openxmlformats.org/markup-compatibility/2006">
              <mc:Choice xmlns:v="urn:schemas-microsoft-com:vml" Requires="v">
                <p:oleObj spid="_x0000_s5931" name="Chart" r:id="rId14" imgW="2943335" imgH="1647898" progId="Excel.Sheet.8">
                  <p:embed/>
                </p:oleObj>
              </mc:Choice>
              <mc:Fallback>
                <p:oleObj name="Chart" r:id="rId14" imgW="2943335" imgH="1647898" progId="Excel.Sheet.8">
                  <p:embed/>
                  <p:pic>
                    <p:nvPicPr>
                      <p:cNvPr id="0" name="Object 7"/>
                      <p:cNvPicPr>
                        <a:picLocks noRot="1"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81830" y="4000471"/>
                        <a:ext cx="2943225" cy="18002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5128" name="Text Box 19"/>
          <p:cNvSpPr txBox="1">
            <a:spLocks noChangeArrowheads="1"/>
          </p:cNvSpPr>
          <p:nvPr/>
        </p:nvSpPr>
        <p:spPr bwMode="auto">
          <a:xfrm>
            <a:off x="357655" y="5900708"/>
            <a:ext cx="8791575" cy="441325"/>
          </a:xfrm>
          <a:prstGeom prst="rect">
            <a:avLst/>
          </a:prstGeom>
          <a:solidFill>
            <a:srgbClr val="FFFFFF"/>
          </a:solidFill>
          <a:ln w="9525">
            <a:solidFill>
              <a:srgbClr val="000000"/>
            </a:solidFill>
            <a:miter lim="800000"/>
            <a:headEnd/>
            <a:tailEnd/>
          </a:ln>
        </p:spPr>
        <p:txBody>
          <a:bodyPr/>
          <a:lstStyle/>
          <a:p>
            <a:pPr algn="l"/>
            <a:r>
              <a:rPr lang="es-ES"/>
              <a:t>			</a:t>
            </a:r>
            <a:r>
              <a:rPr lang="es-ES" sz="1400" b="1"/>
              <a:t>FEMALE			MALE</a:t>
            </a:r>
          </a:p>
          <a:p>
            <a:pPr algn="l"/>
            <a:r>
              <a:rPr lang="es-ES"/>
              <a:t>                                                                                                  </a:t>
            </a:r>
          </a:p>
        </p:txBody>
      </p:sp>
      <p:sp>
        <p:nvSpPr>
          <p:cNvPr id="5129" name="Rectangle 20"/>
          <p:cNvSpPr>
            <a:spLocks noChangeArrowheads="1"/>
          </p:cNvSpPr>
          <p:nvPr/>
        </p:nvSpPr>
        <p:spPr bwMode="auto">
          <a:xfrm>
            <a:off x="2848443" y="6054696"/>
            <a:ext cx="152400" cy="123825"/>
          </a:xfrm>
          <a:prstGeom prst="rect">
            <a:avLst/>
          </a:prstGeom>
          <a:solidFill>
            <a:srgbClr val="993366"/>
          </a:solidFill>
          <a:ln w="9525">
            <a:solidFill>
              <a:srgbClr val="000000"/>
            </a:solidFill>
            <a:miter lim="800000"/>
            <a:headEnd/>
            <a:tailEnd/>
          </a:ln>
        </p:spPr>
        <p:txBody>
          <a:bodyPr/>
          <a:lstStyle/>
          <a:p>
            <a:pPr algn="l"/>
            <a:endParaRPr lang="es-ES"/>
          </a:p>
        </p:txBody>
      </p:sp>
      <p:sp>
        <p:nvSpPr>
          <p:cNvPr id="5130" name="Rectangle 21"/>
          <p:cNvSpPr>
            <a:spLocks noChangeArrowheads="1"/>
          </p:cNvSpPr>
          <p:nvPr/>
        </p:nvSpPr>
        <p:spPr bwMode="auto">
          <a:xfrm>
            <a:off x="5585293" y="6054696"/>
            <a:ext cx="152400" cy="123825"/>
          </a:xfrm>
          <a:prstGeom prst="rect">
            <a:avLst/>
          </a:prstGeom>
          <a:solidFill>
            <a:srgbClr val="9999FF"/>
          </a:solidFill>
          <a:ln w="9525">
            <a:solidFill>
              <a:srgbClr val="000000"/>
            </a:solidFill>
            <a:miter lim="800000"/>
            <a:headEnd/>
            <a:tailEnd/>
          </a:ln>
        </p:spPr>
        <p:txBody>
          <a:bodyPr/>
          <a:lstStyle/>
          <a:p>
            <a:pPr algn="l"/>
            <a:endParaRPr lang="es-ES"/>
          </a:p>
        </p:txBody>
      </p:sp>
      <p:sp>
        <p:nvSpPr>
          <p:cNvPr id="5131" name="Text Box 22"/>
          <p:cNvSpPr txBox="1">
            <a:spLocks noChangeArrowheads="1"/>
          </p:cNvSpPr>
          <p:nvPr/>
        </p:nvSpPr>
        <p:spPr bwMode="auto">
          <a:xfrm>
            <a:off x="438387" y="6373753"/>
            <a:ext cx="8208962" cy="400110"/>
          </a:xfrm>
          <a:prstGeom prst="rect">
            <a:avLst/>
          </a:prstGeom>
          <a:solidFill>
            <a:srgbClr val="CCFFFF"/>
          </a:solidFill>
          <a:ln w="9525">
            <a:noFill/>
            <a:miter lim="800000"/>
            <a:headEnd/>
            <a:tailEnd/>
          </a:ln>
        </p:spPr>
        <p:txBody>
          <a:bodyPr>
            <a:spAutoFit/>
          </a:bodyPr>
          <a:lstStyle/>
          <a:p>
            <a:pPr algn="l">
              <a:spcBef>
                <a:spcPct val="50000"/>
              </a:spcBef>
            </a:pPr>
            <a:r>
              <a:rPr lang="es-ES" sz="2000" dirty="0">
                <a:latin typeface="Times New Roman" pitchFamily="18" charset="0"/>
              </a:rPr>
              <a:t>Proporción de abogados trabajando más de 50% de su tiempo en estas áreas</a:t>
            </a:r>
          </a:p>
        </p:txBody>
      </p:sp>
      <p:sp>
        <p:nvSpPr>
          <p:cNvPr id="5132" name="Rectangle 14"/>
          <p:cNvSpPr>
            <a:spLocks/>
          </p:cNvSpPr>
          <p:nvPr/>
        </p:nvSpPr>
        <p:spPr bwMode="auto">
          <a:xfrm>
            <a:off x="457200" y="274638"/>
            <a:ext cx="8229600" cy="850900"/>
          </a:xfrm>
          <a:prstGeom prst="rect">
            <a:avLst/>
          </a:prstGeom>
          <a:noFill/>
          <a:ln w="9525">
            <a:noFill/>
            <a:miter lim="800000"/>
            <a:headEnd/>
            <a:tailEnd/>
          </a:ln>
        </p:spPr>
        <p:txBody>
          <a:bodyPr anchor="ctr"/>
          <a:lstStyle/>
          <a:p>
            <a:pPr algn="l" eaLnBrk="0" hangingPunct="0"/>
            <a:r>
              <a:rPr lang="en-US" sz="3200" dirty="0">
                <a:solidFill>
                  <a:srgbClr val="278DA5"/>
                </a:solidFill>
                <a:latin typeface="Lucida Sans Unicode" pitchFamily="34" charset="0"/>
              </a:rPr>
              <a:t>Areas de </a:t>
            </a:r>
            <a:r>
              <a:rPr lang="en-US" sz="3200" dirty="0" err="1">
                <a:solidFill>
                  <a:srgbClr val="278DA5"/>
                </a:solidFill>
                <a:latin typeface="Lucida Sans Unicode" pitchFamily="34" charset="0"/>
              </a:rPr>
              <a:t>especialización</a:t>
            </a:r>
            <a:r>
              <a:rPr lang="en-US" sz="3200" dirty="0">
                <a:solidFill>
                  <a:srgbClr val="278DA5"/>
                </a:solidFill>
                <a:latin typeface="Lucida Sans Unicode" pitchFamily="34" charset="0"/>
              </a:rPr>
              <a:t> (I)</a:t>
            </a:r>
          </a:p>
        </p:txBody>
      </p:sp>
      <p:sp>
        <p:nvSpPr>
          <p:cNvPr id="13" name="12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CEA7C7C8-0480-4DE2-A5B9-9B497FF477EB}" type="slidenum">
              <a:rPr lang="en-GB" sz="1000">
                <a:latin typeface="+mn-lt"/>
              </a:rPr>
              <a:pPr algn="r" fontAlgn="auto">
                <a:spcBef>
                  <a:spcPts val="0"/>
                </a:spcBef>
                <a:spcAft>
                  <a:spcPts val="0"/>
                </a:spcAft>
                <a:defRPr/>
              </a:pPr>
              <a:t>52</a:t>
            </a:fld>
            <a:endParaRPr lang="en-GB" sz="1000" dirty="0">
              <a:latin typeface="+mn-lt"/>
            </a:endParaRPr>
          </a:p>
        </p:txBody>
      </p:sp>
      <p:sp>
        <p:nvSpPr>
          <p:cNvPr id="5134" name="Text Box 14"/>
          <p:cNvSpPr txBox="1">
            <a:spLocks noChangeArrowheads="1"/>
          </p:cNvSpPr>
          <p:nvPr/>
        </p:nvSpPr>
        <p:spPr bwMode="auto">
          <a:xfrm>
            <a:off x="462430" y="1805876"/>
            <a:ext cx="8569325" cy="396875"/>
          </a:xfrm>
          <a:prstGeom prst="rect">
            <a:avLst/>
          </a:prstGeom>
          <a:noFill/>
          <a:ln w="9525" algn="ctr">
            <a:noFill/>
            <a:miter lim="800000"/>
            <a:headEnd/>
            <a:tailEnd/>
          </a:ln>
        </p:spPr>
        <p:txBody>
          <a:bodyPr>
            <a:spAutoFit/>
          </a:bodyPr>
          <a:lstStyle/>
          <a:p>
            <a:pPr algn="l">
              <a:spcBef>
                <a:spcPct val="50000"/>
              </a:spcBef>
            </a:pPr>
            <a:r>
              <a:rPr lang="en-US" sz="2000" dirty="0" err="1">
                <a:latin typeface="Times New Roman" pitchFamily="18" charset="0"/>
              </a:rPr>
              <a:t>Observamos</a:t>
            </a:r>
            <a:r>
              <a:rPr lang="en-US" sz="2000" dirty="0">
                <a:latin typeface="Times New Roman" pitchFamily="18" charset="0"/>
              </a:rPr>
              <a:t> </a:t>
            </a:r>
            <a:r>
              <a:rPr lang="en-US" sz="2000" dirty="0" err="1">
                <a:latin typeface="Times New Roman" pitchFamily="18" charset="0"/>
              </a:rPr>
              <a:t>que</a:t>
            </a:r>
            <a:r>
              <a:rPr lang="en-US" sz="2000" dirty="0">
                <a:latin typeface="Times New Roman" pitchFamily="18" charset="0"/>
              </a:rPr>
              <a:t> hay </a:t>
            </a:r>
            <a:r>
              <a:rPr lang="en-US" sz="2000" dirty="0" err="1">
                <a:latin typeface="Times New Roman" pitchFamily="18" charset="0"/>
              </a:rPr>
              <a:t>segregación</a:t>
            </a:r>
            <a:r>
              <a:rPr lang="en-US" sz="2000" dirty="0">
                <a:latin typeface="Times New Roman" pitchFamily="18" charset="0"/>
              </a:rPr>
              <a:t> </a:t>
            </a:r>
            <a:r>
              <a:rPr lang="en-US" sz="2000" dirty="0" err="1">
                <a:latin typeface="Times New Roman" pitchFamily="18" charset="0"/>
              </a:rPr>
              <a:t>por</a:t>
            </a:r>
            <a:r>
              <a:rPr lang="en-US" sz="2000" dirty="0">
                <a:latin typeface="Times New Roman" pitchFamily="18" charset="0"/>
              </a:rPr>
              <a:t> </a:t>
            </a:r>
            <a:r>
              <a:rPr lang="en-US" sz="2000" dirty="0" err="1">
                <a:latin typeface="Times New Roman" pitchFamily="18" charset="0"/>
              </a:rPr>
              <a:t>género</a:t>
            </a:r>
            <a:r>
              <a:rPr lang="en-US" sz="2000" dirty="0">
                <a:latin typeface="Times New Roman" pitchFamily="18" charset="0"/>
              </a:rPr>
              <a:t> en 6 de 27 areas de </a:t>
            </a:r>
            <a:r>
              <a:rPr lang="en-US" sz="2000" dirty="0" err="1">
                <a:latin typeface="Times New Roman" pitchFamily="18" charset="0"/>
              </a:rPr>
              <a:t>especialización</a:t>
            </a:r>
            <a:endParaRPr lang="en-U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88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7"/>
          <p:cNvPicPr>
            <a:picLocks noChangeAspect="1" noChangeArrowheads="1"/>
          </p:cNvPicPr>
          <p:nvPr/>
        </p:nvPicPr>
        <p:blipFill>
          <a:blip r:embed="rId3" cstate="print"/>
          <a:srcRect r="34927"/>
          <a:stretch>
            <a:fillRect/>
          </a:stretch>
        </p:blipFill>
        <p:spPr bwMode="auto">
          <a:xfrm>
            <a:off x="688960" y="2133600"/>
            <a:ext cx="7129462" cy="3559175"/>
          </a:xfrm>
          <a:prstGeom prst="rect">
            <a:avLst/>
          </a:prstGeom>
          <a:noFill/>
          <a:ln w="9525">
            <a:noFill/>
            <a:miter lim="800000"/>
            <a:headEnd/>
            <a:tailEnd/>
          </a:ln>
        </p:spPr>
      </p:pic>
      <p:sp>
        <p:nvSpPr>
          <p:cNvPr id="32771" name="Rectangle 9"/>
          <p:cNvSpPr>
            <a:spLocks noGrp="1"/>
          </p:cNvSpPr>
          <p:nvPr>
            <p:ph type="title" idx="4294967295"/>
          </p:nvPr>
        </p:nvSpPr>
        <p:spPr bwMode="auto">
          <a:noFill/>
        </p:spPr>
        <p:txBody>
          <a:bodyPr/>
          <a:lstStyle/>
          <a:p>
            <a:r>
              <a:rPr lang="en-US">
                <a:effectLst/>
                <a:latin typeface="Lucida Sans Unicode" pitchFamily="34" charset="0"/>
              </a:rPr>
              <a:t>Areas of specialization (II)</a:t>
            </a:r>
          </a:p>
        </p:txBody>
      </p:sp>
      <p:sp>
        <p:nvSpPr>
          <p:cNvPr id="4" name="TextBox 3"/>
          <p:cNvSpPr txBox="1">
            <a:spLocks noChangeArrowheads="1"/>
          </p:cNvSpPr>
          <p:nvPr/>
        </p:nvSpPr>
        <p:spPr bwMode="auto">
          <a:xfrm>
            <a:off x="797704" y="5844515"/>
            <a:ext cx="6911975" cy="707886"/>
          </a:xfrm>
          <a:prstGeom prst="rect">
            <a:avLst/>
          </a:prstGeom>
          <a:solidFill>
            <a:srgbClr val="CCFFFF"/>
          </a:solidFill>
          <a:ln w="9525">
            <a:noFill/>
            <a:miter lim="800000"/>
            <a:headEnd/>
            <a:tailEnd/>
          </a:ln>
        </p:spPr>
        <p:txBody>
          <a:bodyPr>
            <a:spAutoFit/>
          </a:bodyPr>
          <a:lstStyle/>
          <a:p>
            <a:pPr algn="l"/>
            <a:r>
              <a:rPr lang="en-US" sz="2000" dirty="0" err="1">
                <a:latin typeface="Times New Roman" pitchFamily="18" charset="0"/>
              </a:rPr>
              <a:t>Incluir</a:t>
            </a:r>
            <a:r>
              <a:rPr lang="en-US" sz="2000" dirty="0">
                <a:latin typeface="Times New Roman" pitchFamily="18" charset="0"/>
              </a:rPr>
              <a:t> </a:t>
            </a:r>
            <a:r>
              <a:rPr lang="en-US" sz="2000" dirty="0" err="1">
                <a:latin typeface="Times New Roman" pitchFamily="18" charset="0"/>
              </a:rPr>
              <a:t>las</a:t>
            </a:r>
            <a:r>
              <a:rPr lang="en-US" sz="2000" dirty="0">
                <a:latin typeface="Times New Roman" pitchFamily="18" charset="0"/>
              </a:rPr>
              <a:t> </a:t>
            </a:r>
            <a:r>
              <a:rPr lang="en-US" sz="2000" dirty="0" err="1">
                <a:latin typeface="Times New Roman" pitchFamily="18" charset="0"/>
              </a:rPr>
              <a:t>áreas</a:t>
            </a:r>
            <a:r>
              <a:rPr lang="en-US" sz="2000" dirty="0">
                <a:latin typeface="Times New Roman" pitchFamily="18" charset="0"/>
              </a:rPr>
              <a:t> de </a:t>
            </a:r>
            <a:r>
              <a:rPr lang="en-US" sz="2000" dirty="0" err="1">
                <a:latin typeface="Times New Roman" pitchFamily="18" charset="0"/>
              </a:rPr>
              <a:t>especialización</a:t>
            </a:r>
            <a:r>
              <a:rPr lang="en-US" sz="2000" dirty="0">
                <a:latin typeface="Times New Roman" pitchFamily="18" charset="0"/>
              </a:rPr>
              <a:t> no </a:t>
            </a:r>
            <a:r>
              <a:rPr lang="en-US" sz="2000" dirty="0" err="1">
                <a:latin typeface="Times New Roman" pitchFamily="18" charset="0"/>
              </a:rPr>
              <a:t>afecta</a:t>
            </a:r>
            <a:r>
              <a:rPr lang="en-US" sz="2000" dirty="0">
                <a:latin typeface="Times New Roman" pitchFamily="18" charset="0"/>
              </a:rPr>
              <a:t> a </a:t>
            </a:r>
            <a:r>
              <a:rPr lang="en-US" sz="2000" dirty="0" err="1">
                <a:latin typeface="Times New Roman" pitchFamily="18" charset="0"/>
              </a:rPr>
              <a:t>nuestros</a:t>
            </a:r>
            <a:r>
              <a:rPr lang="en-US" sz="2000" dirty="0">
                <a:latin typeface="Times New Roman" pitchFamily="18" charset="0"/>
              </a:rPr>
              <a:t> </a:t>
            </a:r>
            <a:r>
              <a:rPr lang="en-US" sz="2000" dirty="0" err="1">
                <a:latin typeface="Times New Roman" pitchFamily="18" charset="0"/>
              </a:rPr>
              <a:t>resultados</a:t>
            </a:r>
            <a:r>
              <a:rPr lang="en-US" sz="2000" dirty="0">
                <a:latin typeface="Times New Roman" pitchFamily="18" charset="0"/>
              </a:rPr>
              <a:t> </a:t>
            </a:r>
            <a:r>
              <a:rPr lang="en-US" sz="2000" dirty="0" err="1">
                <a:latin typeface="Times New Roman" pitchFamily="18" charset="0"/>
              </a:rPr>
              <a:t>sobre</a:t>
            </a:r>
            <a:r>
              <a:rPr lang="en-US" sz="2000" dirty="0">
                <a:latin typeface="Times New Roman" pitchFamily="18" charset="0"/>
              </a:rPr>
              <a:t> </a:t>
            </a:r>
            <a:r>
              <a:rPr lang="en-US" sz="2000" dirty="0" err="1">
                <a:latin typeface="Times New Roman" pitchFamily="18" charset="0"/>
              </a:rPr>
              <a:t>rendimiento</a:t>
            </a:r>
            <a:r>
              <a:rPr lang="en-US" sz="2000" dirty="0">
                <a:latin typeface="Times New Roman" pitchFamily="18" charset="0"/>
              </a:rPr>
              <a:t>.</a:t>
            </a:r>
          </a:p>
        </p:txBody>
      </p:sp>
      <p:sp>
        <p:nvSpPr>
          <p:cNvPr id="5" name="4 Marcador de número de diapositiva"/>
          <p:cNvSpPr>
            <a:spLocks noGrp="1"/>
          </p:cNvSpPr>
          <p:nvPr>
            <p:ph type="sldNum" sz="quarter" idx="12"/>
          </p:nvPr>
        </p:nvSpPr>
        <p:spPr/>
        <p:txBody>
          <a:bodyPr/>
          <a:lstStyle/>
          <a:p>
            <a:pPr>
              <a:defRPr/>
            </a:pPr>
            <a:fld id="{2DD536FF-4B9E-4E94-99A6-55087CA453E4}" type="slidenum">
              <a:rPr lang="en-GB" smtClean="0"/>
              <a:pPr>
                <a:defRPr/>
              </a:pPr>
              <a:t>53</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3645024"/>
            <a:ext cx="8208912" cy="3024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794" name="Rectangle 5"/>
          <p:cNvSpPr>
            <a:spLocks noGrp="1"/>
          </p:cNvSpPr>
          <p:nvPr>
            <p:ph type="title" idx="4294967295"/>
          </p:nvPr>
        </p:nvSpPr>
        <p:spPr bwMode="auto">
          <a:xfrm>
            <a:off x="457200" y="274638"/>
            <a:ext cx="8579296" cy="1143000"/>
          </a:xfrm>
          <a:noFill/>
        </p:spPr>
        <p:txBody>
          <a:bodyPr/>
          <a:lstStyle/>
          <a:p>
            <a:r>
              <a:rPr lang="es-ES" b="0" dirty="0">
                <a:effectLst/>
                <a:latin typeface="Lucida Sans Unicode" pitchFamily="34" charset="0"/>
              </a:rPr>
              <a:t>Conclusiones de </a:t>
            </a:r>
            <a:r>
              <a:rPr lang="es-ES" b="0" dirty="0" err="1">
                <a:effectLst/>
                <a:latin typeface="Lucida Sans Unicode" pitchFamily="34" charset="0"/>
              </a:rPr>
              <a:t>Azmat</a:t>
            </a:r>
            <a:r>
              <a:rPr lang="es-ES" b="0" dirty="0">
                <a:effectLst/>
                <a:latin typeface="Lucida Sans Unicode" pitchFamily="34" charset="0"/>
              </a:rPr>
              <a:t> and </a:t>
            </a:r>
            <a:br>
              <a:rPr lang="es-ES" b="0" dirty="0">
                <a:effectLst/>
                <a:latin typeface="Lucida Sans Unicode" pitchFamily="34" charset="0"/>
              </a:rPr>
            </a:br>
            <a:r>
              <a:rPr lang="es-ES" b="0" dirty="0">
                <a:effectLst/>
                <a:latin typeface="Lucida Sans Unicode" pitchFamily="34" charset="0"/>
              </a:rPr>
              <a:t>Ferrer (2017)</a:t>
            </a:r>
          </a:p>
        </p:txBody>
      </p:sp>
      <p:sp>
        <p:nvSpPr>
          <p:cNvPr id="33795" name="Content Placeholder 1"/>
          <p:cNvSpPr>
            <a:spLocks noGrp="1"/>
          </p:cNvSpPr>
          <p:nvPr>
            <p:ph idx="4294967295"/>
          </p:nvPr>
        </p:nvSpPr>
        <p:spPr>
          <a:xfrm>
            <a:off x="395288" y="1484312"/>
            <a:ext cx="8425184" cy="5041031"/>
          </a:xfrm>
        </p:spPr>
        <p:txBody>
          <a:bodyPr/>
          <a:lstStyle/>
          <a:p>
            <a:pPr eaLnBrk="1" hangingPunct="1">
              <a:lnSpc>
                <a:spcPct val="90000"/>
              </a:lnSpc>
            </a:pPr>
            <a:r>
              <a:rPr lang="en-US" sz="2200" dirty="0"/>
              <a:t>Las </a:t>
            </a:r>
            <a:r>
              <a:rPr lang="en-US" sz="2200" dirty="0" err="1"/>
              <a:t>diferencias</a:t>
            </a:r>
            <a:r>
              <a:rPr lang="en-US" sz="2200" dirty="0"/>
              <a:t> en el </a:t>
            </a:r>
            <a:r>
              <a:rPr lang="en-US" sz="2200" dirty="0" err="1"/>
              <a:t>rendimiento</a:t>
            </a:r>
            <a:r>
              <a:rPr lang="en-US" sz="2200" dirty="0"/>
              <a:t> </a:t>
            </a:r>
            <a:r>
              <a:rPr lang="en-US" sz="2200" dirty="0" err="1"/>
              <a:t>anual</a:t>
            </a:r>
            <a:r>
              <a:rPr lang="en-US" sz="2200" dirty="0"/>
              <a:t> </a:t>
            </a:r>
            <a:r>
              <a:rPr lang="en-US" sz="2200" dirty="0" err="1"/>
              <a:t>permiten</a:t>
            </a:r>
            <a:r>
              <a:rPr lang="en-US" sz="2200" dirty="0"/>
              <a:t> </a:t>
            </a:r>
            <a:br>
              <a:rPr lang="en-US" sz="2200" dirty="0"/>
            </a:br>
            <a:r>
              <a:rPr lang="en-US" sz="2200" dirty="0" err="1"/>
              <a:t>explicar</a:t>
            </a:r>
            <a:r>
              <a:rPr lang="en-US" sz="2200" dirty="0"/>
              <a:t> las </a:t>
            </a:r>
            <a:r>
              <a:rPr lang="en-US" sz="2200" dirty="0" err="1"/>
              <a:t>brechas</a:t>
            </a:r>
            <a:r>
              <a:rPr lang="en-US" sz="2200" dirty="0"/>
              <a:t> de </a:t>
            </a:r>
            <a:r>
              <a:rPr lang="en-US" sz="2200" dirty="0" err="1"/>
              <a:t>salario</a:t>
            </a:r>
            <a:endParaRPr lang="en-US" sz="2200" dirty="0"/>
          </a:p>
          <a:p>
            <a:pPr lvl="1" eaLnBrk="1" hangingPunct="1">
              <a:lnSpc>
                <a:spcPct val="90000"/>
              </a:lnSpc>
            </a:pPr>
            <a:r>
              <a:rPr lang="es-ES" sz="2000" i="1" dirty="0"/>
              <a:t>Tener niños pequeños afecta de forma diferente a hombres y mujeres</a:t>
            </a:r>
            <a:endParaRPr lang="en-US" sz="2000" i="1" dirty="0"/>
          </a:p>
          <a:p>
            <a:pPr lvl="1" eaLnBrk="1" hangingPunct="1">
              <a:lnSpc>
                <a:spcPct val="90000"/>
              </a:lnSpc>
              <a:buFont typeface="Verdana" pitchFamily="34" charset="0"/>
              <a:buNone/>
            </a:pPr>
            <a:endParaRPr lang="en-US" sz="2000" dirty="0"/>
          </a:p>
          <a:p>
            <a:pPr eaLnBrk="1" hangingPunct="1">
              <a:lnSpc>
                <a:spcPct val="90000"/>
              </a:lnSpc>
            </a:pPr>
            <a:r>
              <a:rPr lang="en-US" sz="2200" dirty="0"/>
              <a:t>La </a:t>
            </a:r>
            <a:r>
              <a:rPr lang="en-US" sz="2200" dirty="0" err="1"/>
              <a:t>brecha</a:t>
            </a:r>
            <a:r>
              <a:rPr lang="en-US" sz="2200" dirty="0"/>
              <a:t> en </a:t>
            </a:r>
            <a:r>
              <a:rPr lang="en-US" sz="2200" dirty="0" err="1"/>
              <a:t>aspiraciones</a:t>
            </a:r>
            <a:r>
              <a:rPr lang="en-US" sz="2200" dirty="0"/>
              <a:t> a ser socio </a:t>
            </a:r>
            <a:r>
              <a:rPr lang="en-US" sz="2200" dirty="0" err="1"/>
              <a:t>tiene</a:t>
            </a:r>
            <a:r>
              <a:rPr lang="en-US" sz="2200" dirty="0"/>
              <a:t> un </a:t>
            </a:r>
            <a:r>
              <a:rPr lang="en-US" sz="2200" dirty="0" err="1"/>
              <a:t>papel</a:t>
            </a:r>
            <a:r>
              <a:rPr lang="en-US" sz="2200" dirty="0"/>
              <a:t> fundamental</a:t>
            </a:r>
          </a:p>
          <a:p>
            <a:pPr lvl="1" eaLnBrk="1" hangingPunct="1">
              <a:lnSpc>
                <a:spcPct val="90000"/>
              </a:lnSpc>
            </a:pPr>
            <a:r>
              <a:rPr lang="en-US" sz="2000" i="1" dirty="0" err="1"/>
              <a:t>Esta</a:t>
            </a:r>
            <a:r>
              <a:rPr lang="en-US" sz="2000" i="1" dirty="0"/>
              <a:t> </a:t>
            </a:r>
            <a:r>
              <a:rPr lang="en-US" sz="2000" i="1" dirty="0" err="1"/>
              <a:t>brecha</a:t>
            </a:r>
            <a:r>
              <a:rPr lang="en-US" sz="2000" i="1" dirty="0"/>
              <a:t> </a:t>
            </a:r>
            <a:r>
              <a:rPr lang="en-US" sz="2000" i="1" dirty="0" err="1"/>
              <a:t>explica</a:t>
            </a:r>
            <a:r>
              <a:rPr lang="en-US" sz="2000" i="1" dirty="0"/>
              <a:t> </a:t>
            </a:r>
            <a:r>
              <a:rPr lang="en-US" sz="2000" i="1" dirty="0" err="1"/>
              <a:t>las</a:t>
            </a:r>
            <a:r>
              <a:rPr lang="en-US" sz="2000" i="1" dirty="0"/>
              <a:t> </a:t>
            </a:r>
            <a:r>
              <a:rPr lang="en-US" sz="2000" i="1" dirty="0" err="1"/>
              <a:t>diferencias</a:t>
            </a:r>
            <a:r>
              <a:rPr lang="en-US" sz="2000" i="1" dirty="0"/>
              <a:t> en </a:t>
            </a:r>
            <a:r>
              <a:rPr lang="en-US" sz="2000" i="1" dirty="0" err="1"/>
              <a:t>creación</a:t>
            </a:r>
            <a:r>
              <a:rPr lang="en-US" sz="2000" i="1" dirty="0"/>
              <a:t> de </a:t>
            </a:r>
            <a:r>
              <a:rPr lang="en-US" sz="2000" i="1" dirty="0" err="1"/>
              <a:t>nuevos</a:t>
            </a:r>
            <a:r>
              <a:rPr lang="en-US" sz="2000" i="1" dirty="0"/>
              <a:t> </a:t>
            </a:r>
            <a:r>
              <a:rPr lang="en-US" sz="2000" i="1" dirty="0" err="1"/>
              <a:t>clientes</a:t>
            </a:r>
            <a:r>
              <a:rPr lang="en-US" sz="2000" i="1" dirty="0"/>
              <a:t>.</a:t>
            </a:r>
          </a:p>
          <a:p>
            <a:pPr lvl="1" eaLnBrk="1" hangingPunct="1">
              <a:lnSpc>
                <a:spcPct val="90000"/>
              </a:lnSpc>
              <a:buFont typeface="Verdana" pitchFamily="34" charset="0"/>
              <a:buNone/>
            </a:pPr>
            <a:endParaRPr lang="en-US" sz="2000" dirty="0"/>
          </a:p>
          <a:p>
            <a:pPr eaLnBrk="1" hangingPunct="1">
              <a:lnSpc>
                <a:spcPct val="90000"/>
              </a:lnSpc>
            </a:pPr>
            <a:r>
              <a:rPr lang="en-US" sz="2200" dirty="0"/>
              <a:t>No </a:t>
            </a:r>
            <a:r>
              <a:rPr lang="en-US" sz="2200" dirty="0" err="1"/>
              <a:t>encontramos</a:t>
            </a:r>
            <a:r>
              <a:rPr lang="en-US" sz="2200" dirty="0"/>
              <a:t> que las </a:t>
            </a:r>
            <a:r>
              <a:rPr lang="en-US" sz="2200" dirty="0" err="1"/>
              <a:t>brechas</a:t>
            </a:r>
            <a:r>
              <a:rPr lang="en-US" sz="2200" dirty="0"/>
              <a:t> </a:t>
            </a:r>
            <a:r>
              <a:rPr lang="en-US" sz="2200" dirty="0" err="1"/>
              <a:t>salariales</a:t>
            </a:r>
            <a:r>
              <a:rPr lang="en-US" sz="2200" dirty="0"/>
              <a:t> y de </a:t>
            </a:r>
            <a:r>
              <a:rPr lang="en-US" sz="2200" dirty="0" err="1"/>
              <a:t>rendimiento</a:t>
            </a:r>
            <a:r>
              <a:rPr lang="en-US" sz="2200" dirty="0"/>
              <a:t> </a:t>
            </a:r>
            <a:r>
              <a:rPr lang="en-US" sz="2200" dirty="0" err="1"/>
              <a:t>sean</a:t>
            </a:r>
            <a:r>
              <a:rPr lang="en-US" sz="2200" dirty="0"/>
              <a:t> causa de </a:t>
            </a:r>
            <a:r>
              <a:rPr lang="en-US" sz="2200" dirty="0" err="1"/>
              <a:t>posible</a:t>
            </a:r>
            <a:r>
              <a:rPr lang="en-US" sz="2200" dirty="0"/>
              <a:t> </a:t>
            </a:r>
            <a:r>
              <a:rPr lang="en-US" sz="2200" dirty="0" err="1"/>
              <a:t>discriminación</a:t>
            </a:r>
            <a:r>
              <a:rPr lang="en-US" sz="2200" dirty="0"/>
              <a:t> </a:t>
            </a:r>
            <a:r>
              <a:rPr lang="en-US" sz="2200" dirty="0" err="1"/>
              <a:t>por</a:t>
            </a:r>
            <a:r>
              <a:rPr lang="en-US" sz="2200" dirty="0"/>
              <a:t> </a:t>
            </a:r>
            <a:r>
              <a:rPr lang="en-US" sz="2200" dirty="0" err="1"/>
              <a:t>empresa</a:t>
            </a:r>
            <a:r>
              <a:rPr lang="en-US" sz="2200" dirty="0"/>
              <a:t> o </a:t>
            </a:r>
            <a:r>
              <a:rPr lang="en-US" sz="2200" dirty="0" err="1"/>
              <a:t>clientes</a:t>
            </a:r>
            <a:r>
              <a:rPr lang="en-US" sz="2200" dirty="0"/>
              <a:t>. </a:t>
            </a:r>
          </a:p>
          <a:p>
            <a:pPr lvl="1" eaLnBrk="1" hangingPunct="1">
              <a:lnSpc>
                <a:spcPct val="90000"/>
              </a:lnSpc>
            </a:pPr>
            <a:r>
              <a:rPr lang="en-US" sz="2000" i="1" dirty="0"/>
              <a:t>Sin embargo, la </a:t>
            </a:r>
            <a:r>
              <a:rPr lang="en-US" sz="2000" i="1" dirty="0" err="1"/>
              <a:t>brecha</a:t>
            </a:r>
            <a:r>
              <a:rPr lang="en-US" sz="2000" i="1" dirty="0"/>
              <a:t> </a:t>
            </a:r>
            <a:r>
              <a:rPr lang="en-US" sz="2000" i="1" dirty="0" err="1"/>
              <a:t>en</a:t>
            </a:r>
            <a:r>
              <a:rPr lang="en-US" sz="2000" i="1" dirty="0"/>
              <a:t> </a:t>
            </a:r>
            <a:r>
              <a:rPr lang="en-US" sz="2000" i="1" dirty="0" err="1"/>
              <a:t>aspiraciones</a:t>
            </a:r>
            <a:r>
              <a:rPr lang="en-US" sz="2000" i="1" dirty="0"/>
              <a:t> y </a:t>
            </a:r>
            <a:r>
              <a:rPr lang="en-US" sz="2000" i="1" dirty="0" err="1"/>
              <a:t>en</a:t>
            </a:r>
            <a:r>
              <a:rPr lang="en-US" sz="2000" i="1" dirty="0"/>
              <a:t> el </a:t>
            </a:r>
            <a:r>
              <a:rPr lang="en-US" sz="2000" i="1" dirty="0" err="1"/>
              <a:t>efecto</a:t>
            </a:r>
            <a:r>
              <a:rPr lang="en-US" sz="2000" i="1" dirty="0"/>
              <a:t> de </a:t>
            </a:r>
            <a:r>
              <a:rPr lang="en-US" sz="2000" i="1" dirty="0" err="1"/>
              <a:t>tener</a:t>
            </a:r>
            <a:r>
              <a:rPr lang="en-US" sz="2000" i="1" dirty="0"/>
              <a:t> </a:t>
            </a:r>
            <a:r>
              <a:rPr lang="en-US" sz="2000" i="1" dirty="0" err="1"/>
              <a:t>hijos</a:t>
            </a:r>
            <a:r>
              <a:rPr lang="en-US" sz="2000" i="1" dirty="0"/>
              <a:t> </a:t>
            </a:r>
            <a:r>
              <a:rPr lang="en-US" sz="2000" i="1" dirty="0" err="1"/>
              <a:t>pequeños</a:t>
            </a:r>
            <a:r>
              <a:rPr lang="en-US" sz="2000" i="1" dirty="0"/>
              <a:t> </a:t>
            </a:r>
            <a:r>
              <a:rPr lang="en-US" sz="2000" i="1" dirty="0" err="1"/>
              <a:t>está</a:t>
            </a:r>
            <a:r>
              <a:rPr lang="en-US" sz="2000" i="1" dirty="0"/>
              <a:t> </a:t>
            </a:r>
            <a:r>
              <a:rPr lang="en-US" sz="2000" i="1" dirty="0" err="1"/>
              <a:t>muy</a:t>
            </a:r>
            <a:r>
              <a:rPr lang="en-US" sz="2000" i="1" dirty="0"/>
              <a:t> </a:t>
            </a:r>
            <a:r>
              <a:rPr lang="en-US" sz="2000" i="1" dirty="0" err="1"/>
              <a:t>relacionada</a:t>
            </a:r>
            <a:r>
              <a:rPr lang="en-US" sz="2000" i="1" dirty="0"/>
              <a:t> con el </a:t>
            </a:r>
            <a:r>
              <a:rPr lang="en-US" sz="2000" i="1" dirty="0" err="1"/>
              <a:t>arraigo</a:t>
            </a:r>
            <a:r>
              <a:rPr lang="en-US" sz="2000" i="1" dirty="0"/>
              <a:t> de roles </a:t>
            </a:r>
            <a:r>
              <a:rPr lang="en-US" sz="2000" i="1" dirty="0" err="1"/>
              <a:t>tradicionales</a:t>
            </a:r>
            <a:r>
              <a:rPr lang="en-US" sz="2000" i="1" dirty="0"/>
              <a:t> entre hombres y </a:t>
            </a:r>
            <a:r>
              <a:rPr lang="en-US" sz="2000" i="1" dirty="0" err="1"/>
              <a:t>mujeres</a:t>
            </a:r>
            <a:endParaRPr lang="en-US" sz="2000" i="1" dirty="0"/>
          </a:p>
          <a:p>
            <a:pPr eaLnBrk="1" hangingPunct="1">
              <a:lnSpc>
                <a:spcPct val="90000"/>
              </a:lnSpc>
            </a:pPr>
            <a:r>
              <a:rPr lang="en-US" dirty="0" err="1"/>
              <a:t>Pagar</a:t>
            </a:r>
            <a:r>
              <a:rPr lang="en-US" dirty="0"/>
              <a:t> en </a:t>
            </a:r>
            <a:r>
              <a:rPr lang="en-US" dirty="0" err="1"/>
              <a:t>función</a:t>
            </a:r>
            <a:r>
              <a:rPr lang="en-US" dirty="0"/>
              <a:t> del </a:t>
            </a:r>
            <a:r>
              <a:rPr lang="en-US" dirty="0" err="1"/>
              <a:t>rendimiento</a:t>
            </a:r>
            <a:r>
              <a:rPr lang="en-US" dirty="0"/>
              <a:t>:</a:t>
            </a:r>
          </a:p>
          <a:p>
            <a:pPr lvl="1" eaLnBrk="1" hangingPunct="1">
              <a:lnSpc>
                <a:spcPct val="90000"/>
              </a:lnSpc>
            </a:pPr>
            <a:r>
              <a:rPr lang="en-US" dirty="0"/>
              <a:t>No </a:t>
            </a:r>
            <a:r>
              <a:rPr lang="en-US" dirty="0" err="1"/>
              <a:t>necesariamente</a:t>
            </a:r>
            <a:r>
              <a:rPr lang="en-US" dirty="0"/>
              <a:t> </a:t>
            </a:r>
            <a:r>
              <a:rPr lang="en-US" dirty="0" err="1"/>
              <a:t>eliminará</a:t>
            </a:r>
            <a:r>
              <a:rPr lang="en-US" dirty="0"/>
              <a:t> las </a:t>
            </a:r>
            <a:r>
              <a:rPr lang="en-US" dirty="0" err="1"/>
              <a:t>brechas</a:t>
            </a:r>
            <a:r>
              <a:rPr lang="en-US" dirty="0"/>
              <a:t> </a:t>
            </a:r>
            <a:r>
              <a:rPr lang="en-US" dirty="0" err="1"/>
              <a:t>salariales</a:t>
            </a:r>
            <a:r>
              <a:rPr lang="en-US" dirty="0"/>
              <a:t>.</a:t>
            </a:r>
          </a:p>
          <a:p>
            <a:pPr lvl="1" eaLnBrk="1" hangingPunct="1">
              <a:lnSpc>
                <a:spcPct val="90000"/>
              </a:lnSpc>
            </a:pPr>
            <a:r>
              <a:rPr lang="en-US" dirty="0"/>
              <a:t>PERO, </a:t>
            </a:r>
            <a:r>
              <a:rPr lang="en-US" dirty="0" err="1"/>
              <a:t>puede</a:t>
            </a:r>
            <a:r>
              <a:rPr lang="en-US" dirty="0"/>
              <a:t> </a:t>
            </a:r>
            <a:r>
              <a:rPr lang="en-US" dirty="0" err="1"/>
              <a:t>reducir</a:t>
            </a:r>
            <a:r>
              <a:rPr lang="en-US" dirty="0"/>
              <a:t> las </a:t>
            </a:r>
            <a:r>
              <a:rPr lang="en-US" dirty="0" err="1"/>
              <a:t>posibilidades</a:t>
            </a:r>
            <a:r>
              <a:rPr lang="en-US" dirty="0"/>
              <a:t> de </a:t>
            </a:r>
            <a:r>
              <a:rPr lang="en-US" dirty="0" err="1"/>
              <a:t>discriminación</a:t>
            </a:r>
            <a:r>
              <a:rPr lang="en-US" dirty="0"/>
              <a:t> e </a:t>
            </a:r>
            <a:r>
              <a:rPr lang="en-US" dirty="0" err="1"/>
              <a:t>incrementar</a:t>
            </a:r>
            <a:r>
              <a:rPr lang="en-US" dirty="0"/>
              <a:t> </a:t>
            </a:r>
            <a:r>
              <a:rPr lang="en-US" dirty="0" err="1"/>
              <a:t>los</a:t>
            </a:r>
            <a:r>
              <a:rPr lang="en-US" dirty="0"/>
              <a:t> </a:t>
            </a:r>
            <a:r>
              <a:rPr lang="en-US" dirty="0" err="1"/>
              <a:t>incentivos</a:t>
            </a:r>
            <a:r>
              <a:rPr lang="en-US" dirty="0"/>
              <a:t> a </a:t>
            </a:r>
            <a:r>
              <a:rPr lang="en-US" dirty="0" err="1"/>
              <a:t>contratar</a:t>
            </a:r>
            <a:r>
              <a:rPr lang="en-US" dirty="0"/>
              <a:t> </a:t>
            </a:r>
            <a:r>
              <a:rPr lang="en-US" dirty="0" err="1"/>
              <a:t>mujeres</a:t>
            </a:r>
            <a:r>
              <a:rPr lang="en-US" dirty="0"/>
              <a:t>.  </a:t>
            </a:r>
          </a:p>
        </p:txBody>
      </p:sp>
      <p:sp>
        <p:nvSpPr>
          <p:cNvPr id="4" name="3 Marcador de número de diapositiva"/>
          <p:cNvSpPr>
            <a:spLocks noGrp="1"/>
          </p:cNvSpPr>
          <p:nvPr>
            <p:ph type="sldNum" sz="quarter" idx="12"/>
          </p:nvPr>
        </p:nvSpPr>
        <p:spPr/>
        <p:txBody>
          <a:bodyPr/>
          <a:lstStyle/>
          <a:p>
            <a:pPr>
              <a:defRPr/>
            </a:pPr>
            <a:fld id="{D8B7757C-EEB8-4B43-B734-DCC935108EAD}" type="slidenum">
              <a:rPr lang="en-GB" smtClean="0"/>
              <a:pPr>
                <a:defRPr/>
              </a:pPr>
              <a:t>54</a:t>
            </a:fld>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p:cNvSpPr>
          <p:nvPr>
            <p:ph type="title" idx="4294967295"/>
          </p:nvPr>
        </p:nvSpPr>
        <p:spPr bwMode="auto">
          <a:noFill/>
        </p:spPr>
        <p:txBody>
          <a:bodyPr/>
          <a:lstStyle/>
          <a:p>
            <a:r>
              <a:rPr lang="es-ES" b="0" dirty="0">
                <a:effectLst/>
                <a:latin typeface="Lucida Sans Unicode" pitchFamily="34" charset="0"/>
              </a:rPr>
              <a:t>¿Qué aportan los métodos </a:t>
            </a:r>
            <a:br>
              <a:rPr lang="es-ES" b="0" dirty="0">
                <a:effectLst/>
                <a:latin typeface="Lucida Sans Unicode" pitchFamily="34" charset="0"/>
              </a:rPr>
            </a:br>
            <a:r>
              <a:rPr lang="es-ES" b="0" dirty="0">
                <a:effectLst/>
                <a:latin typeface="Lucida Sans Unicode" pitchFamily="34" charset="0"/>
              </a:rPr>
              <a:t>cuantitativos?</a:t>
            </a:r>
          </a:p>
        </p:txBody>
      </p:sp>
      <p:sp>
        <p:nvSpPr>
          <p:cNvPr id="33795" name="Content Placeholder 1"/>
          <p:cNvSpPr>
            <a:spLocks noGrp="1"/>
          </p:cNvSpPr>
          <p:nvPr>
            <p:ph idx="4294967295"/>
          </p:nvPr>
        </p:nvSpPr>
        <p:spPr>
          <a:xfrm>
            <a:off x="395288" y="1484313"/>
            <a:ext cx="8748712" cy="4525962"/>
          </a:xfrm>
        </p:spPr>
        <p:txBody>
          <a:bodyPr/>
          <a:lstStyle/>
          <a:p>
            <a:pPr eaLnBrk="1" hangingPunct="1">
              <a:lnSpc>
                <a:spcPct val="90000"/>
              </a:lnSpc>
            </a:pPr>
            <a:r>
              <a:rPr lang="en-US" sz="2200" dirty="0"/>
              <a:t>1) </a:t>
            </a:r>
            <a:r>
              <a:rPr lang="en-US" sz="2200" dirty="0" err="1"/>
              <a:t>Permiten</a:t>
            </a:r>
            <a:r>
              <a:rPr lang="en-US" sz="2200" dirty="0"/>
              <a:t> </a:t>
            </a:r>
            <a:r>
              <a:rPr lang="en-US" sz="2200" dirty="0" err="1"/>
              <a:t>objetivizar</a:t>
            </a:r>
            <a:r>
              <a:rPr lang="en-US" sz="2200" dirty="0"/>
              <a:t> el </a:t>
            </a:r>
            <a:r>
              <a:rPr lang="en-US" sz="2200" dirty="0" err="1"/>
              <a:t>análisis</a:t>
            </a:r>
            <a:r>
              <a:rPr lang="en-US" sz="2200" dirty="0"/>
              <a:t>:</a:t>
            </a:r>
          </a:p>
          <a:p>
            <a:pPr lvl="1" eaLnBrk="1" hangingPunct="1">
              <a:lnSpc>
                <a:spcPct val="90000"/>
              </a:lnSpc>
            </a:pPr>
            <a:r>
              <a:rPr lang="en-US" sz="2000" dirty="0" err="1"/>
              <a:t>Ej</a:t>
            </a:r>
            <a:r>
              <a:rPr lang="en-US" sz="2000" dirty="0"/>
              <a:t>: Dos </a:t>
            </a:r>
            <a:r>
              <a:rPr lang="en-US" sz="2000" dirty="0" err="1"/>
              <a:t>partes</a:t>
            </a:r>
            <a:r>
              <a:rPr lang="en-US" sz="2000" dirty="0"/>
              <a:t> </a:t>
            </a:r>
            <a:r>
              <a:rPr lang="en-US" sz="2000" dirty="0" err="1"/>
              <a:t>pueden</a:t>
            </a:r>
            <a:r>
              <a:rPr lang="en-US" sz="2000" dirty="0"/>
              <a:t> </a:t>
            </a:r>
            <a:r>
              <a:rPr lang="en-US" sz="2000" dirty="0" err="1"/>
              <a:t>discrepar</a:t>
            </a:r>
            <a:r>
              <a:rPr lang="en-US" sz="2000" dirty="0"/>
              <a:t> </a:t>
            </a:r>
            <a:r>
              <a:rPr lang="en-US" sz="2000" dirty="0" err="1"/>
              <a:t>sobre</a:t>
            </a:r>
            <a:r>
              <a:rPr lang="en-US" sz="2000" dirty="0"/>
              <a:t> las </a:t>
            </a:r>
            <a:r>
              <a:rPr lang="en-US" sz="2000" dirty="0" err="1"/>
              <a:t>causas</a:t>
            </a:r>
            <a:r>
              <a:rPr lang="en-US" sz="2000" dirty="0"/>
              <a:t> </a:t>
            </a:r>
            <a:r>
              <a:rPr lang="en-US" sz="2000" dirty="0" err="1"/>
              <a:t>subyacente</a:t>
            </a:r>
            <a:r>
              <a:rPr lang="en-US" sz="2000" dirty="0"/>
              <a:t> </a:t>
            </a:r>
            <a:br>
              <a:rPr lang="en-US" sz="2000" dirty="0"/>
            </a:br>
            <a:r>
              <a:rPr lang="en-US" sz="2000" dirty="0"/>
              <a:t>del “</a:t>
            </a:r>
            <a:r>
              <a:rPr lang="en-US" sz="2000" dirty="0" err="1"/>
              <a:t>techo</a:t>
            </a:r>
            <a:r>
              <a:rPr lang="en-US" sz="2000" dirty="0"/>
              <a:t> de </a:t>
            </a:r>
            <a:r>
              <a:rPr lang="en-US" sz="2000" dirty="0" err="1"/>
              <a:t>cristal</a:t>
            </a:r>
            <a:r>
              <a:rPr lang="en-US" sz="2000" dirty="0"/>
              <a:t>” </a:t>
            </a:r>
            <a:r>
              <a:rPr lang="en-US" sz="2000" dirty="0" err="1"/>
              <a:t>pero</a:t>
            </a:r>
            <a:r>
              <a:rPr lang="en-US" sz="2000" dirty="0"/>
              <a:t> </a:t>
            </a:r>
            <a:r>
              <a:rPr lang="en-US" sz="2000" dirty="0" err="1"/>
              <a:t>ambas</a:t>
            </a:r>
            <a:r>
              <a:rPr lang="en-US" sz="2000" dirty="0"/>
              <a:t> </a:t>
            </a:r>
            <a:r>
              <a:rPr lang="en-US" sz="2000" dirty="0" err="1"/>
              <a:t>estarán</a:t>
            </a:r>
            <a:r>
              <a:rPr lang="en-US" sz="2000" dirty="0"/>
              <a:t> </a:t>
            </a:r>
            <a:r>
              <a:rPr lang="en-US" sz="2000" dirty="0" err="1"/>
              <a:t>interesadas</a:t>
            </a:r>
            <a:r>
              <a:rPr lang="en-US" sz="2000" dirty="0"/>
              <a:t> en </a:t>
            </a:r>
            <a:r>
              <a:rPr lang="en-US" sz="2000" dirty="0" err="1"/>
              <a:t>medirlo</a:t>
            </a:r>
            <a:r>
              <a:rPr lang="en-US" sz="2000" dirty="0"/>
              <a:t> y </a:t>
            </a:r>
            <a:r>
              <a:rPr lang="en-US" sz="2000" dirty="0" err="1"/>
              <a:t>ver</a:t>
            </a:r>
            <a:r>
              <a:rPr lang="en-US" sz="2000" dirty="0"/>
              <a:t> </a:t>
            </a:r>
            <a:r>
              <a:rPr lang="en-US" sz="2000" dirty="0" err="1"/>
              <a:t>sus</a:t>
            </a:r>
            <a:r>
              <a:rPr lang="en-US" sz="2000" dirty="0"/>
              <a:t> </a:t>
            </a:r>
            <a:r>
              <a:rPr lang="en-US" sz="2000" dirty="0" err="1"/>
              <a:t>causas</a:t>
            </a:r>
            <a:r>
              <a:rPr lang="en-US" sz="2000" dirty="0"/>
              <a:t> </a:t>
            </a:r>
            <a:r>
              <a:rPr lang="en-US" sz="2000" dirty="0" err="1"/>
              <a:t>directas</a:t>
            </a:r>
            <a:r>
              <a:rPr lang="en-US" sz="2000" dirty="0"/>
              <a:t>.</a:t>
            </a:r>
          </a:p>
          <a:p>
            <a:pPr lvl="1" eaLnBrk="1" hangingPunct="1">
              <a:lnSpc>
                <a:spcPct val="90000"/>
              </a:lnSpc>
              <a:buNone/>
            </a:pPr>
            <a:endParaRPr lang="en-US" sz="2000" i="1" dirty="0"/>
          </a:p>
          <a:p>
            <a:pPr lvl="1" eaLnBrk="1" hangingPunct="1">
              <a:lnSpc>
                <a:spcPct val="90000"/>
              </a:lnSpc>
              <a:buFont typeface="Verdana" pitchFamily="34" charset="0"/>
              <a:buNone/>
            </a:pPr>
            <a:endParaRPr lang="en-US" sz="2000" dirty="0"/>
          </a:p>
          <a:p>
            <a:pPr eaLnBrk="1" hangingPunct="1">
              <a:lnSpc>
                <a:spcPct val="90000"/>
              </a:lnSpc>
            </a:pPr>
            <a:r>
              <a:rPr lang="es-ES" sz="2200" dirty="0"/>
              <a:t>2) Permiten distinguir entre múltiples posibles explicaciones </a:t>
            </a:r>
          </a:p>
          <a:p>
            <a:pPr marL="109537" indent="0" eaLnBrk="1" hangingPunct="1">
              <a:lnSpc>
                <a:spcPct val="90000"/>
              </a:lnSpc>
              <a:buNone/>
            </a:pPr>
            <a:endParaRPr lang="en-US" sz="2200" dirty="0"/>
          </a:p>
          <a:p>
            <a:pPr eaLnBrk="1" hangingPunct="1">
              <a:lnSpc>
                <a:spcPct val="90000"/>
              </a:lnSpc>
            </a:pPr>
            <a:r>
              <a:rPr lang="en-US" sz="2200" dirty="0"/>
              <a:t>3) </a:t>
            </a:r>
            <a:r>
              <a:rPr lang="en-US" sz="2200" dirty="0" err="1"/>
              <a:t>Desmontan</a:t>
            </a:r>
            <a:r>
              <a:rPr lang="en-US" sz="2200" dirty="0"/>
              <a:t> </a:t>
            </a:r>
            <a:r>
              <a:rPr lang="en-US" sz="2200" dirty="0" err="1"/>
              <a:t>teorías</a:t>
            </a:r>
            <a:r>
              <a:rPr lang="en-US" sz="2200" dirty="0"/>
              <a:t> </a:t>
            </a:r>
            <a:r>
              <a:rPr lang="en-US" sz="2200" dirty="0" err="1"/>
              <a:t>anecdóticas</a:t>
            </a:r>
            <a:r>
              <a:rPr lang="en-US" sz="2200" dirty="0"/>
              <a:t> </a:t>
            </a:r>
            <a:r>
              <a:rPr lang="en-US" sz="2200" dirty="0" err="1"/>
              <a:t>curiosas</a:t>
            </a:r>
            <a:r>
              <a:rPr lang="en-US" sz="2200" dirty="0"/>
              <a:t> </a:t>
            </a:r>
            <a:r>
              <a:rPr lang="en-US" sz="2200" dirty="0" err="1"/>
              <a:t>pero</a:t>
            </a:r>
            <a:r>
              <a:rPr lang="en-US" sz="2200" dirty="0"/>
              <a:t> sin </a:t>
            </a:r>
            <a:r>
              <a:rPr lang="en-US" sz="2200" dirty="0" err="1"/>
              <a:t>impacto</a:t>
            </a:r>
            <a:r>
              <a:rPr lang="en-US" sz="2200" dirty="0"/>
              <a:t> </a:t>
            </a:r>
            <a:r>
              <a:rPr lang="en-US" sz="2200" dirty="0" err="1"/>
              <a:t>sustancial</a:t>
            </a:r>
            <a:endParaRPr lang="en-US" sz="2000" dirty="0"/>
          </a:p>
          <a:p>
            <a:pPr lvl="1" eaLnBrk="1" hangingPunct="1">
              <a:lnSpc>
                <a:spcPct val="90000"/>
              </a:lnSpc>
            </a:pPr>
            <a:r>
              <a:rPr lang="en-US" sz="2000" dirty="0" err="1"/>
              <a:t>Ej</a:t>
            </a:r>
            <a:r>
              <a:rPr lang="en-US" sz="2000" dirty="0"/>
              <a:t>: En </a:t>
            </a:r>
            <a:r>
              <a:rPr lang="en-US" sz="2000" dirty="0" err="1"/>
              <a:t>nuestros</a:t>
            </a:r>
            <a:r>
              <a:rPr lang="en-US" sz="2000" dirty="0"/>
              <a:t> </a:t>
            </a:r>
            <a:r>
              <a:rPr lang="en-US" sz="2000" dirty="0" err="1"/>
              <a:t>datos</a:t>
            </a:r>
            <a:r>
              <a:rPr lang="en-US" sz="2000" dirty="0"/>
              <a:t>, </a:t>
            </a:r>
            <a:r>
              <a:rPr lang="en-US" sz="2000" dirty="0" err="1"/>
              <a:t>las</a:t>
            </a:r>
            <a:r>
              <a:rPr lang="en-US" sz="2000" dirty="0"/>
              <a:t> </a:t>
            </a:r>
            <a:r>
              <a:rPr lang="en-US" sz="2000" dirty="0" err="1"/>
              <a:t>mujeres</a:t>
            </a:r>
            <a:r>
              <a:rPr lang="en-US" sz="2000" dirty="0"/>
              <a:t> </a:t>
            </a:r>
            <a:r>
              <a:rPr lang="en-US" sz="2000" dirty="0" err="1"/>
              <a:t>declaran</a:t>
            </a:r>
            <a:r>
              <a:rPr lang="en-US" sz="2000" dirty="0"/>
              <a:t> un 9.9% </a:t>
            </a:r>
            <a:r>
              <a:rPr lang="en-US" sz="2000" dirty="0" err="1"/>
              <a:t>más</a:t>
            </a:r>
            <a:r>
              <a:rPr lang="en-US" sz="2000" dirty="0"/>
              <a:t> </a:t>
            </a:r>
            <a:r>
              <a:rPr lang="en-US" sz="2000" dirty="0" err="1"/>
              <a:t>que</a:t>
            </a:r>
            <a:r>
              <a:rPr lang="en-US" sz="2000" dirty="0"/>
              <a:t> los hombres los </a:t>
            </a:r>
            <a:r>
              <a:rPr lang="en-US" sz="2000" dirty="0" err="1"/>
              <a:t>motivos</a:t>
            </a:r>
            <a:r>
              <a:rPr lang="en-US" sz="2000" dirty="0"/>
              <a:t> de </a:t>
            </a:r>
            <a:r>
              <a:rPr lang="en-US" sz="2000" dirty="0" err="1"/>
              <a:t>salud</a:t>
            </a:r>
            <a:r>
              <a:rPr lang="en-US" sz="2000" dirty="0"/>
              <a:t> </a:t>
            </a:r>
            <a:r>
              <a:rPr lang="en-US" sz="2000" dirty="0" err="1"/>
              <a:t>como</a:t>
            </a:r>
            <a:r>
              <a:rPr lang="en-US" sz="2000" dirty="0"/>
              <a:t> </a:t>
            </a:r>
            <a:r>
              <a:rPr lang="en-US" sz="2000" dirty="0" err="1"/>
              <a:t>dificultad</a:t>
            </a:r>
            <a:r>
              <a:rPr lang="en-US" sz="2000" dirty="0"/>
              <a:t> </a:t>
            </a:r>
            <a:r>
              <a:rPr lang="en-US" sz="2000" dirty="0" err="1"/>
              <a:t>para</a:t>
            </a:r>
            <a:r>
              <a:rPr lang="en-US" sz="2000" dirty="0"/>
              <a:t> </a:t>
            </a:r>
            <a:r>
              <a:rPr lang="en-US" sz="2000" dirty="0" err="1"/>
              <a:t>facturar</a:t>
            </a:r>
            <a:r>
              <a:rPr lang="en-US" sz="2000" dirty="0"/>
              <a:t> </a:t>
            </a:r>
            <a:r>
              <a:rPr lang="en-US" sz="2000" dirty="0" err="1"/>
              <a:t>más</a:t>
            </a:r>
            <a:r>
              <a:rPr lang="en-US" sz="2000" dirty="0"/>
              <a:t> </a:t>
            </a:r>
            <a:r>
              <a:rPr lang="en-US" sz="2000" dirty="0" err="1"/>
              <a:t>horas</a:t>
            </a:r>
            <a:endParaRPr lang="en-US" sz="2000" dirty="0"/>
          </a:p>
          <a:p>
            <a:pPr lvl="1" eaLnBrk="1" hangingPunct="1">
              <a:lnSpc>
                <a:spcPct val="90000"/>
              </a:lnSpc>
            </a:pPr>
            <a:r>
              <a:rPr lang="en-US" sz="2000" dirty="0" err="1"/>
              <a:t>Pero</a:t>
            </a:r>
            <a:r>
              <a:rPr lang="en-US" sz="2000" dirty="0"/>
              <a:t> </a:t>
            </a:r>
            <a:r>
              <a:rPr lang="en-US" sz="2000" dirty="0" err="1"/>
              <a:t>vemos</a:t>
            </a:r>
            <a:r>
              <a:rPr lang="en-US" sz="2000" dirty="0"/>
              <a:t> </a:t>
            </a:r>
            <a:r>
              <a:rPr lang="en-US" sz="2000" dirty="0" err="1"/>
              <a:t>que</a:t>
            </a:r>
            <a:r>
              <a:rPr lang="en-US" sz="2000" dirty="0"/>
              <a:t> los </a:t>
            </a:r>
            <a:r>
              <a:rPr lang="en-US" sz="2000" dirty="0" err="1"/>
              <a:t>motivos</a:t>
            </a:r>
            <a:r>
              <a:rPr lang="en-US" sz="2000" dirty="0"/>
              <a:t> de </a:t>
            </a:r>
            <a:r>
              <a:rPr lang="en-US" sz="2000" dirty="0" err="1"/>
              <a:t>salud</a:t>
            </a:r>
            <a:r>
              <a:rPr lang="en-US" sz="2000" dirty="0"/>
              <a:t> no </a:t>
            </a:r>
            <a:r>
              <a:rPr lang="en-US" sz="2000" dirty="0" err="1"/>
              <a:t>explican</a:t>
            </a:r>
            <a:r>
              <a:rPr lang="en-US" sz="2000" dirty="0"/>
              <a:t> de forma </a:t>
            </a:r>
            <a:r>
              <a:rPr lang="en-US" sz="2000" dirty="0" err="1"/>
              <a:t>relevante</a:t>
            </a:r>
            <a:r>
              <a:rPr lang="en-US" sz="2000" dirty="0"/>
              <a:t> </a:t>
            </a:r>
            <a:r>
              <a:rPr lang="en-US" sz="2000" dirty="0" err="1"/>
              <a:t>las</a:t>
            </a:r>
            <a:r>
              <a:rPr lang="en-US" sz="2000" dirty="0"/>
              <a:t> </a:t>
            </a:r>
            <a:r>
              <a:rPr lang="en-US" sz="2000" dirty="0" err="1"/>
              <a:t>diferencias</a:t>
            </a:r>
            <a:r>
              <a:rPr lang="en-US" sz="2000" dirty="0"/>
              <a:t> en </a:t>
            </a:r>
            <a:r>
              <a:rPr lang="en-US" sz="2000" dirty="0" err="1"/>
              <a:t>rendimiento</a:t>
            </a:r>
            <a:r>
              <a:rPr lang="en-US" sz="2000" dirty="0"/>
              <a:t>.  </a:t>
            </a:r>
          </a:p>
          <a:p>
            <a:pPr lvl="1" eaLnBrk="1" hangingPunct="1">
              <a:lnSpc>
                <a:spcPct val="90000"/>
              </a:lnSpc>
              <a:buFont typeface="Verdana" pitchFamily="34" charset="0"/>
              <a:buNone/>
            </a:pPr>
            <a:endParaRPr lang="en-US" sz="2000" dirty="0"/>
          </a:p>
          <a:p>
            <a:pPr eaLnBrk="1" hangingPunct="1">
              <a:lnSpc>
                <a:spcPct val="90000"/>
              </a:lnSpc>
              <a:buNone/>
            </a:pPr>
            <a:r>
              <a:rPr lang="en-US" sz="2000" i="1" dirty="0"/>
              <a:t> </a:t>
            </a:r>
          </a:p>
        </p:txBody>
      </p:sp>
      <p:sp>
        <p:nvSpPr>
          <p:cNvPr id="4" name="3 Marcador de número de diapositiva"/>
          <p:cNvSpPr>
            <a:spLocks noGrp="1"/>
          </p:cNvSpPr>
          <p:nvPr>
            <p:ph type="sldNum" sz="quarter" idx="12"/>
          </p:nvPr>
        </p:nvSpPr>
        <p:spPr/>
        <p:txBody>
          <a:bodyPr/>
          <a:lstStyle/>
          <a:p>
            <a:pPr>
              <a:defRPr/>
            </a:pPr>
            <a:fld id="{D8B7757C-EEB8-4B43-B734-DCC935108EAD}" type="slidenum">
              <a:rPr lang="en-GB" smtClean="0"/>
              <a:pPr>
                <a:defRPr/>
              </a:pPr>
              <a:t>55</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p:cNvSpPr>
          <p:nvPr>
            <p:ph type="title" idx="4294967295"/>
          </p:nvPr>
        </p:nvSpPr>
        <p:spPr bwMode="auto">
          <a:noFill/>
        </p:spPr>
        <p:txBody>
          <a:bodyPr/>
          <a:lstStyle/>
          <a:p>
            <a:r>
              <a:rPr lang="es-ES" b="0" dirty="0">
                <a:effectLst/>
                <a:latin typeface="Lucida Sans Unicode" pitchFamily="34" charset="0"/>
              </a:rPr>
              <a:t>¿Qué aportan los métodos </a:t>
            </a:r>
            <a:br>
              <a:rPr lang="es-ES" b="0" dirty="0">
                <a:effectLst/>
                <a:latin typeface="Lucida Sans Unicode" pitchFamily="34" charset="0"/>
              </a:rPr>
            </a:br>
            <a:r>
              <a:rPr lang="es-ES" b="0" dirty="0">
                <a:effectLst/>
                <a:latin typeface="Lucida Sans Unicode" pitchFamily="34" charset="0"/>
              </a:rPr>
              <a:t>cuantitativos?</a:t>
            </a:r>
          </a:p>
        </p:txBody>
      </p:sp>
      <p:sp>
        <p:nvSpPr>
          <p:cNvPr id="33795" name="Content Placeholder 1"/>
          <p:cNvSpPr>
            <a:spLocks noGrp="1"/>
          </p:cNvSpPr>
          <p:nvPr>
            <p:ph idx="4294967295"/>
          </p:nvPr>
        </p:nvSpPr>
        <p:spPr>
          <a:xfrm>
            <a:off x="395288" y="1484313"/>
            <a:ext cx="8748712" cy="4525962"/>
          </a:xfrm>
        </p:spPr>
        <p:txBody>
          <a:bodyPr/>
          <a:lstStyle/>
          <a:p>
            <a:pPr eaLnBrk="1" hangingPunct="1">
              <a:lnSpc>
                <a:spcPct val="90000"/>
              </a:lnSpc>
            </a:pPr>
            <a:r>
              <a:rPr lang="en-US" sz="2200" dirty="0"/>
              <a:t>4) Con </a:t>
            </a:r>
            <a:r>
              <a:rPr lang="en-US" sz="2200" dirty="0" err="1"/>
              <a:t>buenos</a:t>
            </a:r>
            <a:r>
              <a:rPr lang="en-US" sz="2200" dirty="0"/>
              <a:t> </a:t>
            </a:r>
            <a:r>
              <a:rPr lang="en-US" sz="2200" dirty="0" err="1"/>
              <a:t>datos</a:t>
            </a:r>
            <a:r>
              <a:rPr lang="en-US" sz="2200" dirty="0"/>
              <a:t> y </a:t>
            </a:r>
            <a:r>
              <a:rPr lang="en-US" sz="2200" dirty="0" err="1"/>
              <a:t>buen</a:t>
            </a:r>
            <a:r>
              <a:rPr lang="en-US" sz="2200" dirty="0"/>
              <a:t> </a:t>
            </a:r>
            <a:r>
              <a:rPr lang="en-US" sz="2200" dirty="0" err="1"/>
              <a:t>diseño</a:t>
            </a:r>
            <a:r>
              <a:rPr lang="en-US" sz="2200" dirty="0"/>
              <a:t> del </a:t>
            </a:r>
            <a:r>
              <a:rPr lang="en-US" sz="2200" dirty="0" err="1"/>
              <a:t>análisis</a:t>
            </a:r>
            <a:r>
              <a:rPr lang="en-US" sz="2200" dirty="0"/>
              <a:t> </a:t>
            </a:r>
            <a:r>
              <a:rPr lang="en-US" sz="2200" dirty="0" err="1"/>
              <a:t>podemos</a:t>
            </a:r>
            <a:r>
              <a:rPr lang="en-US" sz="2200" dirty="0"/>
              <a:t> </a:t>
            </a:r>
            <a:br>
              <a:rPr lang="en-US" sz="2200" dirty="0"/>
            </a:br>
            <a:r>
              <a:rPr lang="en-US" sz="2200" dirty="0" err="1"/>
              <a:t>distinguir</a:t>
            </a:r>
            <a:r>
              <a:rPr lang="en-US" sz="2200" dirty="0"/>
              <a:t> </a:t>
            </a:r>
            <a:r>
              <a:rPr lang="en-US" sz="2200" dirty="0" err="1"/>
              <a:t>correlación</a:t>
            </a:r>
            <a:r>
              <a:rPr lang="en-US" sz="2200" dirty="0"/>
              <a:t> de </a:t>
            </a:r>
            <a:r>
              <a:rPr lang="en-US" sz="2200" dirty="0" err="1"/>
              <a:t>causalidad</a:t>
            </a:r>
            <a:r>
              <a:rPr lang="en-US" sz="2200" dirty="0"/>
              <a:t>:</a:t>
            </a:r>
          </a:p>
          <a:p>
            <a:pPr eaLnBrk="1" hangingPunct="1">
              <a:lnSpc>
                <a:spcPct val="90000"/>
              </a:lnSpc>
              <a:buNone/>
            </a:pPr>
            <a:endParaRPr lang="en-US" sz="2200" dirty="0"/>
          </a:p>
          <a:p>
            <a:pPr lvl="1" eaLnBrk="1" hangingPunct="1">
              <a:lnSpc>
                <a:spcPct val="90000"/>
              </a:lnSpc>
            </a:pPr>
            <a:r>
              <a:rPr lang="en-US" sz="2000" dirty="0" err="1"/>
              <a:t>Ej</a:t>
            </a:r>
            <a:r>
              <a:rPr lang="en-US" sz="2000" dirty="0"/>
              <a:t>: La </a:t>
            </a:r>
            <a:r>
              <a:rPr lang="en-US" sz="2000" dirty="0" err="1"/>
              <a:t>discriminación</a:t>
            </a:r>
            <a:r>
              <a:rPr lang="en-US" sz="2000" dirty="0"/>
              <a:t> </a:t>
            </a:r>
            <a:r>
              <a:rPr lang="en-US" sz="2000" dirty="0" err="1"/>
              <a:t>laboral</a:t>
            </a:r>
            <a:r>
              <a:rPr lang="en-US" sz="2000" dirty="0"/>
              <a:t> </a:t>
            </a:r>
            <a:r>
              <a:rPr lang="en-US" sz="2000" dirty="0" err="1"/>
              <a:t>implica</a:t>
            </a:r>
            <a:r>
              <a:rPr lang="en-US" sz="2000" dirty="0"/>
              <a:t> </a:t>
            </a:r>
            <a:r>
              <a:rPr lang="en-US" sz="2000" dirty="0" err="1"/>
              <a:t>techo</a:t>
            </a:r>
            <a:r>
              <a:rPr lang="en-US" sz="2000" dirty="0"/>
              <a:t> de </a:t>
            </a:r>
            <a:r>
              <a:rPr lang="en-US" sz="2000" dirty="0" err="1"/>
              <a:t>cristal</a:t>
            </a:r>
            <a:r>
              <a:rPr lang="en-US" sz="2000" dirty="0"/>
              <a:t> </a:t>
            </a:r>
          </a:p>
          <a:p>
            <a:pPr lvl="1" eaLnBrk="1" hangingPunct="1">
              <a:lnSpc>
                <a:spcPct val="90000"/>
              </a:lnSpc>
              <a:buNone/>
            </a:pPr>
            <a:r>
              <a:rPr lang="en-US" sz="2000" dirty="0"/>
              <a:t>	</a:t>
            </a:r>
            <a:r>
              <a:rPr lang="en-US" sz="2000" u="sng" dirty="0"/>
              <a:t>PERO</a:t>
            </a:r>
            <a:r>
              <a:rPr lang="en-US" sz="2000" dirty="0"/>
              <a:t> el </a:t>
            </a:r>
            <a:r>
              <a:rPr lang="en-US" sz="2000" dirty="0" err="1"/>
              <a:t>techo</a:t>
            </a:r>
            <a:r>
              <a:rPr lang="en-US" sz="2000" dirty="0"/>
              <a:t> de </a:t>
            </a:r>
            <a:r>
              <a:rPr lang="en-US" sz="2000" dirty="0" err="1"/>
              <a:t>cristal</a:t>
            </a:r>
            <a:r>
              <a:rPr lang="en-US" sz="2000" dirty="0"/>
              <a:t> no </a:t>
            </a:r>
            <a:r>
              <a:rPr lang="en-US" sz="2000" dirty="0" err="1"/>
              <a:t>necesariamente</a:t>
            </a:r>
            <a:r>
              <a:rPr lang="en-US" sz="2000" dirty="0"/>
              <a:t> </a:t>
            </a:r>
            <a:r>
              <a:rPr lang="en-US" sz="2000" dirty="0" err="1"/>
              <a:t>implica</a:t>
            </a:r>
            <a:r>
              <a:rPr lang="en-US" sz="2000" dirty="0"/>
              <a:t> que </a:t>
            </a:r>
            <a:r>
              <a:rPr lang="en-US" sz="2000" dirty="0" err="1"/>
              <a:t>haya</a:t>
            </a:r>
            <a:r>
              <a:rPr lang="en-US" sz="2000" dirty="0"/>
              <a:t> </a:t>
            </a:r>
            <a:r>
              <a:rPr lang="en-US" sz="2000" dirty="0" err="1"/>
              <a:t>discriminación</a:t>
            </a:r>
            <a:r>
              <a:rPr lang="en-US" sz="2000" dirty="0"/>
              <a:t> </a:t>
            </a:r>
            <a:r>
              <a:rPr lang="en-US" sz="2000" dirty="0" err="1"/>
              <a:t>laboral</a:t>
            </a:r>
            <a:r>
              <a:rPr lang="en-US" sz="2000" dirty="0"/>
              <a:t> </a:t>
            </a:r>
          </a:p>
          <a:p>
            <a:pPr lvl="1" eaLnBrk="1" hangingPunct="1">
              <a:lnSpc>
                <a:spcPct val="90000"/>
              </a:lnSpc>
              <a:buNone/>
            </a:pPr>
            <a:r>
              <a:rPr lang="es-ES" sz="2000" dirty="0"/>
              <a:t>    *** Puede haber otras causas subyacentes que también requieren atención</a:t>
            </a:r>
            <a:endParaRPr lang="en-US" sz="2000" dirty="0"/>
          </a:p>
          <a:p>
            <a:pPr lvl="1" eaLnBrk="1" hangingPunct="1">
              <a:lnSpc>
                <a:spcPct val="90000"/>
              </a:lnSpc>
            </a:pPr>
            <a:endParaRPr lang="en-US" sz="2000" dirty="0"/>
          </a:p>
          <a:p>
            <a:pPr lvl="1" eaLnBrk="1" hangingPunct="1">
              <a:lnSpc>
                <a:spcPct val="90000"/>
              </a:lnSpc>
              <a:buNone/>
            </a:pPr>
            <a:endParaRPr lang="en-US" sz="2000" i="1" dirty="0"/>
          </a:p>
        </p:txBody>
      </p:sp>
      <p:sp>
        <p:nvSpPr>
          <p:cNvPr id="4" name="3 Marcador de número de diapositiva"/>
          <p:cNvSpPr>
            <a:spLocks noGrp="1"/>
          </p:cNvSpPr>
          <p:nvPr>
            <p:ph type="sldNum" sz="quarter" idx="12"/>
          </p:nvPr>
        </p:nvSpPr>
        <p:spPr/>
        <p:txBody>
          <a:bodyPr/>
          <a:lstStyle/>
          <a:p>
            <a:pPr>
              <a:defRPr/>
            </a:pPr>
            <a:fld id="{D8B7757C-EEB8-4B43-B734-DCC935108EAD}" type="slidenum">
              <a:rPr lang="en-GB" smtClean="0"/>
              <a:pPr>
                <a:defRPr/>
              </a:pPr>
              <a:t>56</a:t>
            </a:fld>
            <a:endParaRPr lang="en-GB" dirty="0"/>
          </a:p>
        </p:txBody>
      </p:sp>
      <p:pic>
        <p:nvPicPr>
          <p:cNvPr id="58370" name="Picture 2" descr="https://s14-eu5.ixquick.com/cgi-bin/serveimage?url=http%3A%2F%2Ftse3.mm.bing.net%2Fth%3Fid%3DOIP.M9d29f91448b79cf8dbad949075ca466ao0%26pid%3D15.1%26f%3D1&amp;sp=d69ce0bba291dc6de9d016b6fca1789f"/>
          <p:cNvPicPr>
            <a:picLocks noChangeAspect="1" noChangeArrowheads="1"/>
          </p:cNvPicPr>
          <p:nvPr/>
        </p:nvPicPr>
        <p:blipFill>
          <a:blip r:embed="rId3" cstate="print"/>
          <a:srcRect/>
          <a:stretch>
            <a:fillRect/>
          </a:stretch>
        </p:blipFill>
        <p:spPr bwMode="auto">
          <a:xfrm>
            <a:off x="2843808" y="4077072"/>
            <a:ext cx="2664296" cy="19494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2688D8D0-DEE8-49CD-8346-B27D65EFAA10}" type="slidenum">
              <a:rPr lang="es-ES"/>
              <a:pPr/>
              <a:t>57</a:t>
            </a:fld>
            <a:endParaRPr lang="es-ES"/>
          </a:p>
        </p:txBody>
      </p:sp>
      <p:sp>
        <p:nvSpPr>
          <p:cNvPr id="11266" name="Content Placeholder 2"/>
          <p:cNvSpPr>
            <a:spLocks noGrp="1"/>
          </p:cNvSpPr>
          <p:nvPr>
            <p:ph idx="4294967295"/>
          </p:nvPr>
        </p:nvSpPr>
        <p:spPr>
          <a:xfrm>
            <a:off x="395288" y="1268412"/>
            <a:ext cx="8497887" cy="5184923"/>
          </a:xfrm>
        </p:spPr>
        <p:txBody>
          <a:bodyPr>
            <a:noAutofit/>
          </a:bodyPr>
          <a:lstStyle/>
          <a:p>
            <a:pPr marL="566738" indent="-457200">
              <a:lnSpc>
                <a:spcPct val="90000"/>
              </a:lnSpc>
              <a:buClr>
                <a:srgbClr val="009999"/>
              </a:buClr>
            </a:pPr>
            <a:r>
              <a:rPr lang="es-ES" sz="2200" dirty="0">
                <a:latin typeface="Times New Roman" pitchFamily="18" charset="0"/>
              </a:rPr>
              <a:t>Hay una larga lista de mujeres en “</a:t>
            </a:r>
            <a:r>
              <a:rPr lang="es-ES" sz="2200" dirty="0" err="1">
                <a:latin typeface="Times New Roman" pitchFamily="18" charset="0"/>
              </a:rPr>
              <a:t>mainstream</a:t>
            </a:r>
            <a:r>
              <a:rPr lang="es-ES" sz="2200" dirty="0">
                <a:latin typeface="Times New Roman" pitchFamily="18" charset="0"/>
              </a:rPr>
              <a:t> </a:t>
            </a:r>
            <a:r>
              <a:rPr lang="es-ES" sz="2200" dirty="0" err="1">
                <a:latin typeface="Times New Roman" pitchFamily="18" charset="0"/>
              </a:rPr>
              <a:t>economics</a:t>
            </a:r>
            <a:r>
              <a:rPr lang="es-ES" sz="2200" dirty="0">
                <a:latin typeface="Times New Roman" pitchFamily="18" charset="0"/>
              </a:rPr>
              <a:t>” </a:t>
            </a:r>
            <a:br>
              <a:rPr lang="es-ES" sz="2200" dirty="0">
                <a:latin typeface="Times New Roman" pitchFamily="18" charset="0"/>
              </a:rPr>
            </a:br>
            <a:r>
              <a:rPr lang="es-ES" sz="2200" dirty="0">
                <a:latin typeface="Times New Roman" pitchFamily="18" charset="0"/>
              </a:rPr>
              <a:t>haciendo trabajos en temas sociales y con herramientas </a:t>
            </a:r>
            <a:br>
              <a:rPr lang="es-ES" sz="2200" dirty="0">
                <a:latin typeface="Times New Roman" pitchFamily="18" charset="0"/>
              </a:rPr>
            </a:br>
            <a:r>
              <a:rPr lang="es-ES" sz="2200" dirty="0">
                <a:latin typeface="Times New Roman" pitchFamily="18" charset="0"/>
              </a:rPr>
              <a:t>muy variadas </a:t>
            </a:r>
          </a:p>
          <a:p>
            <a:pPr marL="566738" indent="-457200">
              <a:lnSpc>
                <a:spcPct val="90000"/>
              </a:lnSpc>
              <a:buClr>
                <a:srgbClr val="009999"/>
              </a:buClr>
            </a:pPr>
            <a:r>
              <a:rPr lang="es-ES" sz="2200" dirty="0" err="1">
                <a:latin typeface="Times New Roman" pitchFamily="18" charset="0"/>
              </a:rPr>
              <a:t>Gender</a:t>
            </a:r>
            <a:r>
              <a:rPr lang="es-ES" sz="2200" dirty="0">
                <a:latin typeface="Times New Roman" pitchFamily="18" charset="0"/>
              </a:rPr>
              <a:t> </a:t>
            </a:r>
            <a:r>
              <a:rPr lang="es-ES" sz="2200" dirty="0" err="1">
                <a:latin typeface="Times New Roman" pitchFamily="18" charset="0"/>
              </a:rPr>
              <a:t>Economics</a:t>
            </a:r>
            <a:r>
              <a:rPr lang="es-ES" sz="1800" dirty="0">
                <a:latin typeface="Times New Roman" pitchFamily="18" charset="0"/>
              </a:rPr>
              <a:t> </a:t>
            </a:r>
          </a:p>
          <a:p>
            <a:pPr marL="966788" lvl="1" indent="-457200">
              <a:lnSpc>
                <a:spcPct val="90000"/>
              </a:lnSpc>
              <a:buClr>
                <a:srgbClr val="009999"/>
              </a:buClr>
            </a:pPr>
            <a:r>
              <a:rPr lang="es-ES" sz="1800" dirty="0">
                <a:latin typeface="Times New Roman" pitchFamily="18" charset="0"/>
              </a:rPr>
              <a:t>Marianne Bertrand, U. Chicago; Claudia </a:t>
            </a:r>
            <a:r>
              <a:rPr lang="es-ES" sz="1800" dirty="0" err="1">
                <a:latin typeface="Times New Roman" pitchFamily="18" charset="0"/>
              </a:rPr>
              <a:t>Goldin</a:t>
            </a:r>
            <a:r>
              <a:rPr lang="es-ES" sz="1800" dirty="0">
                <a:latin typeface="Times New Roman" pitchFamily="18" charset="0"/>
              </a:rPr>
              <a:t>, Harvard; Libertad González, UPF (</a:t>
            </a:r>
            <a:r>
              <a:rPr lang="es-ES" sz="1800" dirty="0" err="1">
                <a:latin typeface="Times New Roman" pitchFamily="18" charset="0"/>
              </a:rPr>
              <a:t>using</a:t>
            </a:r>
            <a:r>
              <a:rPr lang="es-ES" sz="1800" dirty="0">
                <a:latin typeface="Times New Roman" pitchFamily="18" charset="0"/>
              </a:rPr>
              <a:t> Labor </a:t>
            </a:r>
            <a:r>
              <a:rPr lang="es-ES" sz="1800" dirty="0" err="1">
                <a:latin typeface="Times New Roman" pitchFamily="18" charset="0"/>
              </a:rPr>
              <a:t>Economics</a:t>
            </a:r>
            <a:r>
              <a:rPr lang="es-ES" sz="1800" dirty="0">
                <a:latin typeface="Times New Roman" pitchFamily="18" charset="0"/>
              </a:rPr>
              <a:t>)</a:t>
            </a:r>
          </a:p>
          <a:p>
            <a:pPr marL="966788" lvl="1" indent="-457200">
              <a:lnSpc>
                <a:spcPct val="90000"/>
              </a:lnSpc>
              <a:buClr>
                <a:srgbClr val="009999"/>
              </a:buClr>
            </a:pPr>
            <a:r>
              <a:rPr lang="es-ES" sz="1800" dirty="0">
                <a:latin typeface="Times New Roman" pitchFamily="18" charset="0"/>
              </a:rPr>
              <a:t>Muriel </a:t>
            </a:r>
            <a:r>
              <a:rPr lang="es-ES" sz="1800" dirty="0" err="1">
                <a:latin typeface="Times New Roman" pitchFamily="18" charset="0"/>
              </a:rPr>
              <a:t>Niederle</a:t>
            </a:r>
            <a:r>
              <a:rPr lang="es-ES" sz="1800" dirty="0">
                <a:latin typeface="Times New Roman" pitchFamily="18" charset="0"/>
              </a:rPr>
              <a:t>, Stanford; Lise </a:t>
            </a:r>
            <a:r>
              <a:rPr lang="es-ES" sz="1800" dirty="0" err="1">
                <a:latin typeface="Times New Roman" pitchFamily="18" charset="0"/>
              </a:rPr>
              <a:t>Vesterlund</a:t>
            </a:r>
            <a:r>
              <a:rPr lang="es-ES" sz="1800" dirty="0">
                <a:latin typeface="Times New Roman" pitchFamily="18" charset="0"/>
              </a:rPr>
              <a:t>, Pittsburgh; Nagore </a:t>
            </a:r>
            <a:r>
              <a:rPr lang="es-ES" sz="1800" dirty="0" err="1">
                <a:latin typeface="Times New Roman" pitchFamily="18" charset="0"/>
              </a:rPr>
              <a:t>Iriberri</a:t>
            </a:r>
            <a:r>
              <a:rPr lang="es-ES" sz="1800" dirty="0">
                <a:latin typeface="Times New Roman" pitchFamily="18" charset="0"/>
              </a:rPr>
              <a:t>, U. País Vasco (</a:t>
            </a:r>
            <a:r>
              <a:rPr lang="es-ES" sz="1800" dirty="0" err="1">
                <a:latin typeface="Times New Roman" pitchFamily="18" charset="0"/>
              </a:rPr>
              <a:t>using</a:t>
            </a:r>
            <a:r>
              <a:rPr lang="es-ES" sz="1800" dirty="0">
                <a:latin typeface="Times New Roman" pitchFamily="18" charset="0"/>
              </a:rPr>
              <a:t> </a:t>
            </a:r>
            <a:r>
              <a:rPr lang="es-ES" sz="1800" dirty="0" err="1">
                <a:latin typeface="Times New Roman" pitchFamily="18" charset="0"/>
              </a:rPr>
              <a:t>experiments</a:t>
            </a:r>
            <a:r>
              <a:rPr lang="es-ES" sz="1800" dirty="0">
                <a:latin typeface="Times New Roman" pitchFamily="18" charset="0"/>
              </a:rPr>
              <a:t>)</a:t>
            </a:r>
          </a:p>
          <a:p>
            <a:pPr marL="966788" lvl="1" indent="-457200">
              <a:lnSpc>
                <a:spcPct val="90000"/>
              </a:lnSpc>
              <a:buClr>
                <a:srgbClr val="009999"/>
              </a:buClr>
            </a:pPr>
            <a:r>
              <a:rPr lang="es-ES" sz="1800" dirty="0">
                <a:latin typeface="Times New Roman" pitchFamily="18" charset="0"/>
              </a:rPr>
              <a:t>Libertad González (</a:t>
            </a:r>
            <a:r>
              <a:rPr lang="es-ES" sz="1800" dirty="0" err="1">
                <a:latin typeface="Times New Roman" pitchFamily="18" charset="0"/>
              </a:rPr>
              <a:t>Universitat</a:t>
            </a:r>
            <a:r>
              <a:rPr lang="es-ES" sz="1800" dirty="0">
                <a:latin typeface="Times New Roman" pitchFamily="18" charset="0"/>
              </a:rPr>
              <a:t> </a:t>
            </a:r>
            <a:r>
              <a:rPr lang="es-ES" sz="1800" dirty="0" err="1">
                <a:latin typeface="Times New Roman" pitchFamily="18" charset="0"/>
              </a:rPr>
              <a:t>Pompeu</a:t>
            </a:r>
            <a:r>
              <a:rPr lang="es-ES" sz="1800" dirty="0">
                <a:latin typeface="Times New Roman" pitchFamily="18" charset="0"/>
              </a:rPr>
              <a:t> </a:t>
            </a:r>
            <a:r>
              <a:rPr lang="es-ES" sz="1800" dirty="0" err="1">
                <a:latin typeface="Times New Roman" pitchFamily="18" charset="0"/>
              </a:rPr>
              <a:t>Fabra</a:t>
            </a:r>
            <a:r>
              <a:rPr lang="es-ES" sz="1800" dirty="0">
                <a:latin typeface="Times New Roman" pitchFamily="18" charset="0"/>
              </a:rPr>
              <a:t> and Barcelona GSE)</a:t>
            </a:r>
          </a:p>
          <a:p>
            <a:pPr marL="566738" indent="-457200">
              <a:lnSpc>
                <a:spcPct val="90000"/>
              </a:lnSpc>
              <a:buClr>
                <a:srgbClr val="009999"/>
              </a:buClr>
            </a:pPr>
            <a:r>
              <a:rPr lang="es-ES" sz="2600" dirty="0" err="1">
                <a:latin typeface="Times New Roman" pitchFamily="18" charset="0"/>
              </a:rPr>
              <a:t>Poverty</a:t>
            </a:r>
            <a:endParaRPr lang="es-ES" sz="2600" dirty="0">
              <a:latin typeface="Times New Roman" pitchFamily="18" charset="0"/>
            </a:endParaRPr>
          </a:p>
          <a:p>
            <a:pPr marL="966788" lvl="1" indent="-457200">
              <a:lnSpc>
                <a:spcPct val="90000"/>
              </a:lnSpc>
              <a:buClr>
                <a:srgbClr val="009999"/>
              </a:buClr>
            </a:pPr>
            <a:r>
              <a:rPr lang="es-ES" sz="1800" dirty="0">
                <a:latin typeface="Times New Roman" pitchFamily="18" charset="0"/>
              </a:rPr>
              <a:t>Esther </a:t>
            </a:r>
            <a:r>
              <a:rPr lang="es-ES" sz="1800" dirty="0" err="1">
                <a:latin typeface="Times New Roman" pitchFamily="18" charset="0"/>
              </a:rPr>
              <a:t>Duflo</a:t>
            </a:r>
            <a:r>
              <a:rPr lang="es-ES" sz="1800" dirty="0">
                <a:latin typeface="Times New Roman" pitchFamily="18" charset="0"/>
              </a:rPr>
              <a:t>, MIT (</a:t>
            </a:r>
            <a:r>
              <a:rPr lang="es-ES" sz="1800" dirty="0" err="1">
                <a:latin typeface="Times New Roman" pitchFamily="18" charset="0"/>
              </a:rPr>
              <a:t>poverty</a:t>
            </a:r>
            <a:r>
              <a:rPr lang="es-ES" sz="1800" dirty="0">
                <a:latin typeface="Times New Roman" pitchFamily="18" charset="0"/>
              </a:rPr>
              <a:t> in </a:t>
            </a:r>
            <a:r>
              <a:rPr lang="es-ES" sz="1800" dirty="0" err="1">
                <a:latin typeface="Times New Roman" pitchFamily="18" charset="0"/>
              </a:rPr>
              <a:t>in</a:t>
            </a:r>
            <a:r>
              <a:rPr lang="es-ES" sz="1800" dirty="0">
                <a:latin typeface="Times New Roman" pitchFamily="18" charset="0"/>
              </a:rPr>
              <a:t> </a:t>
            </a:r>
            <a:r>
              <a:rPr lang="es-ES" sz="1800" u="sng" dirty="0" err="1">
                <a:latin typeface="Times New Roman" pitchFamily="18" charset="0"/>
              </a:rPr>
              <a:t>developing</a:t>
            </a:r>
            <a:r>
              <a:rPr lang="es-ES" sz="1800" dirty="0">
                <a:latin typeface="Times New Roman" pitchFamily="18" charset="0"/>
              </a:rPr>
              <a:t> </a:t>
            </a:r>
            <a:r>
              <a:rPr lang="es-ES" sz="1800" dirty="0" err="1">
                <a:latin typeface="Times New Roman" pitchFamily="18" charset="0"/>
              </a:rPr>
              <a:t>countries</a:t>
            </a:r>
            <a:r>
              <a:rPr lang="es-ES" sz="1800" dirty="0">
                <a:latin typeface="Times New Roman" pitchFamily="18" charset="0"/>
              </a:rPr>
              <a:t>)</a:t>
            </a:r>
          </a:p>
          <a:p>
            <a:pPr marL="966788" lvl="1" indent="-457200">
              <a:lnSpc>
                <a:spcPct val="90000"/>
              </a:lnSpc>
              <a:buClr>
                <a:srgbClr val="009999"/>
              </a:buClr>
            </a:pPr>
            <a:r>
              <a:rPr lang="es-ES" sz="1800" dirty="0">
                <a:latin typeface="Times New Roman" pitchFamily="18" charset="0"/>
              </a:rPr>
              <a:t>Janet Curry, Princeton (</a:t>
            </a:r>
            <a:r>
              <a:rPr lang="es-ES" sz="1800" dirty="0" err="1">
                <a:latin typeface="Times New Roman" pitchFamily="18" charset="0"/>
              </a:rPr>
              <a:t>poverty</a:t>
            </a:r>
            <a:r>
              <a:rPr lang="es-ES" sz="1800" dirty="0">
                <a:latin typeface="Times New Roman" pitchFamily="18" charset="0"/>
              </a:rPr>
              <a:t> in </a:t>
            </a:r>
            <a:r>
              <a:rPr lang="es-ES" sz="1800" u="sng" dirty="0" err="1">
                <a:latin typeface="Times New Roman" pitchFamily="18" charset="0"/>
              </a:rPr>
              <a:t>developed</a:t>
            </a:r>
            <a:r>
              <a:rPr lang="es-ES" sz="1800" dirty="0">
                <a:latin typeface="Times New Roman" pitchFamily="18" charset="0"/>
              </a:rPr>
              <a:t> </a:t>
            </a:r>
            <a:r>
              <a:rPr lang="es-ES" sz="1800" dirty="0" err="1">
                <a:latin typeface="Times New Roman" pitchFamily="18" charset="0"/>
              </a:rPr>
              <a:t>countries</a:t>
            </a:r>
            <a:r>
              <a:rPr lang="es-ES" sz="1800" dirty="0">
                <a:latin typeface="Times New Roman" pitchFamily="18" charset="0"/>
              </a:rPr>
              <a:t>)</a:t>
            </a:r>
          </a:p>
          <a:p>
            <a:pPr marL="566738" indent="-457200">
              <a:lnSpc>
                <a:spcPct val="90000"/>
              </a:lnSpc>
              <a:buClr>
                <a:srgbClr val="009999"/>
              </a:buClr>
            </a:pPr>
            <a:r>
              <a:rPr lang="es-ES" sz="2600" dirty="0" err="1">
                <a:latin typeface="Times New Roman" pitchFamily="18" charset="0"/>
              </a:rPr>
              <a:t>Health</a:t>
            </a:r>
            <a:r>
              <a:rPr lang="es-ES" sz="2600" dirty="0">
                <a:latin typeface="Times New Roman" pitchFamily="18" charset="0"/>
              </a:rPr>
              <a:t>, </a:t>
            </a:r>
            <a:r>
              <a:rPr lang="es-ES" sz="2600" dirty="0" err="1">
                <a:latin typeface="Times New Roman" pitchFamily="18" charset="0"/>
              </a:rPr>
              <a:t>Education</a:t>
            </a:r>
            <a:r>
              <a:rPr lang="es-ES" sz="2600" dirty="0">
                <a:latin typeface="Times New Roman" pitchFamily="18" charset="0"/>
              </a:rPr>
              <a:t> </a:t>
            </a:r>
            <a:r>
              <a:rPr lang="es-ES" sz="2600" dirty="0" err="1">
                <a:latin typeface="Times New Roman" pitchFamily="18" charset="0"/>
              </a:rPr>
              <a:t>Economics</a:t>
            </a:r>
            <a:r>
              <a:rPr lang="es-ES" sz="2600" dirty="0">
                <a:latin typeface="Times New Roman" pitchFamily="18" charset="0"/>
              </a:rPr>
              <a:t> and </a:t>
            </a:r>
            <a:r>
              <a:rPr lang="es-ES" sz="2600" dirty="0" err="1">
                <a:latin typeface="Times New Roman" pitchFamily="18" charset="0"/>
              </a:rPr>
              <a:t>others</a:t>
            </a:r>
            <a:endParaRPr lang="es-ES" sz="1800" dirty="0">
              <a:latin typeface="Times New Roman" pitchFamily="18" charset="0"/>
            </a:endParaRPr>
          </a:p>
          <a:p>
            <a:pPr marL="966788" lvl="1" indent="-457200">
              <a:lnSpc>
                <a:spcPct val="90000"/>
              </a:lnSpc>
              <a:buClr>
                <a:srgbClr val="009999"/>
              </a:buClr>
            </a:pPr>
            <a:r>
              <a:rPr lang="es-ES" sz="1800" dirty="0">
                <a:latin typeface="Times New Roman" pitchFamily="18" charset="0"/>
              </a:rPr>
              <a:t>Rachel </a:t>
            </a:r>
            <a:r>
              <a:rPr lang="es-ES" sz="1800" dirty="0" err="1">
                <a:latin typeface="Times New Roman" pitchFamily="18" charset="0"/>
              </a:rPr>
              <a:t>Griffith</a:t>
            </a:r>
            <a:r>
              <a:rPr lang="es-ES" sz="1800" dirty="0">
                <a:latin typeface="Times New Roman" pitchFamily="18" charset="0"/>
              </a:rPr>
              <a:t>, Manchester (</a:t>
            </a:r>
            <a:r>
              <a:rPr lang="es-ES" sz="1800" dirty="0" err="1">
                <a:latin typeface="Times New Roman" pitchFamily="18" charset="0"/>
              </a:rPr>
              <a:t>obesity</a:t>
            </a:r>
            <a:r>
              <a:rPr lang="es-ES" sz="1800" dirty="0">
                <a:latin typeface="Times New Roman" pitchFamily="18" charset="0"/>
              </a:rPr>
              <a:t> crisis)</a:t>
            </a:r>
          </a:p>
          <a:p>
            <a:pPr marL="966788" lvl="1" indent="-457200">
              <a:lnSpc>
                <a:spcPct val="90000"/>
              </a:lnSpc>
              <a:buClr>
                <a:srgbClr val="009999"/>
              </a:buClr>
            </a:pPr>
            <a:r>
              <a:rPr lang="es-ES" sz="1800" dirty="0">
                <a:latin typeface="Times New Roman" pitchFamily="18" charset="0"/>
              </a:rPr>
              <a:t>Marta </a:t>
            </a:r>
            <a:r>
              <a:rPr lang="es-ES" sz="1800" dirty="0" err="1">
                <a:latin typeface="Times New Roman" pitchFamily="18" charset="0"/>
              </a:rPr>
              <a:t>Reynal</a:t>
            </a:r>
            <a:r>
              <a:rPr lang="es-ES" sz="1800" dirty="0">
                <a:latin typeface="Times New Roman" pitchFamily="18" charset="0"/>
              </a:rPr>
              <a:t>, UPF (civil </a:t>
            </a:r>
            <a:r>
              <a:rPr lang="es-ES" sz="1800" dirty="0" err="1">
                <a:latin typeface="Times New Roman" pitchFamily="18" charset="0"/>
              </a:rPr>
              <a:t>conflicts</a:t>
            </a:r>
            <a:r>
              <a:rPr lang="es-ES" sz="1800" dirty="0">
                <a:latin typeface="Times New Roman" pitchFamily="18" charset="0"/>
              </a:rPr>
              <a:t>)</a:t>
            </a:r>
          </a:p>
          <a:p>
            <a:pPr marL="966788" lvl="1" indent="-457200">
              <a:lnSpc>
                <a:spcPct val="90000"/>
              </a:lnSpc>
              <a:buClr>
                <a:srgbClr val="009999"/>
              </a:buClr>
            </a:pPr>
            <a:r>
              <a:rPr lang="es-ES" sz="1800" dirty="0">
                <a:latin typeface="Times New Roman" pitchFamily="18" charset="0"/>
              </a:rPr>
              <a:t>Caterina </a:t>
            </a:r>
            <a:r>
              <a:rPr lang="es-ES" sz="1800" dirty="0" err="1">
                <a:latin typeface="Times New Roman" pitchFamily="18" charset="0"/>
              </a:rPr>
              <a:t>Calsamiglia</a:t>
            </a:r>
            <a:r>
              <a:rPr lang="es-ES" sz="1800" dirty="0">
                <a:latin typeface="Times New Roman" pitchFamily="18" charset="0"/>
              </a:rPr>
              <a:t>, UPF (</a:t>
            </a:r>
            <a:r>
              <a:rPr lang="es-ES" sz="1800" dirty="0" err="1">
                <a:latin typeface="Times New Roman" pitchFamily="18" charset="0"/>
              </a:rPr>
              <a:t>school</a:t>
            </a:r>
            <a:r>
              <a:rPr lang="es-ES" sz="1800" dirty="0">
                <a:latin typeface="Times New Roman" pitchFamily="18" charset="0"/>
              </a:rPr>
              <a:t> </a:t>
            </a:r>
            <a:r>
              <a:rPr lang="es-ES" sz="1800" dirty="0" err="1">
                <a:latin typeface="Times New Roman" pitchFamily="18" charset="0"/>
              </a:rPr>
              <a:t>quality</a:t>
            </a:r>
            <a:r>
              <a:rPr lang="es-ES" sz="1800" dirty="0">
                <a:latin typeface="Times New Roman" pitchFamily="18" charset="0"/>
              </a:rPr>
              <a:t>)</a:t>
            </a:r>
          </a:p>
          <a:p>
            <a:pPr marL="966788" lvl="1" indent="-457200">
              <a:lnSpc>
                <a:spcPct val="90000"/>
              </a:lnSpc>
              <a:buClr>
                <a:srgbClr val="009999"/>
              </a:buClr>
            </a:pPr>
            <a:r>
              <a:rPr lang="es-ES" sz="1800" dirty="0">
                <a:latin typeface="Times New Roman" pitchFamily="18" charset="0"/>
              </a:rPr>
              <a:t>Mar </a:t>
            </a:r>
            <a:r>
              <a:rPr lang="es-ES" sz="1800" dirty="0" err="1">
                <a:latin typeface="Times New Roman" pitchFamily="18" charset="0"/>
              </a:rPr>
              <a:t>Reguant</a:t>
            </a:r>
            <a:r>
              <a:rPr lang="es-ES" sz="1800" dirty="0">
                <a:latin typeface="Times New Roman" pitchFamily="18" charset="0"/>
              </a:rPr>
              <a:t>, </a:t>
            </a:r>
            <a:r>
              <a:rPr lang="es-ES" sz="1800" dirty="0" err="1">
                <a:latin typeface="Times New Roman" pitchFamily="18" charset="0"/>
              </a:rPr>
              <a:t>Northwestern</a:t>
            </a:r>
            <a:r>
              <a:rPr lang="es-ES" sz="1800" dirty="0">
                <a:latin typeface="Times New Roman" pitchFamily="18" charset="0"/>
              </a:rPr>
              <a:t>; Natalia </a:t>
            </a:r>
            <a:r>
              <a:rPr lang="es-ES" sz="1800" dirty="0" err="1">
                <a:latin typeface="Times New Roman" pitchFamily="18" charset="0"/>
              </a:rPr>
              <a:t>Fabra</a:t>
            </a:r>
            <a:r>
              <a:rPr lang="es-ES" sz="1800" dirty="0">
                <a:latin typeface="Times New Roman" pitchFamily="18" charset="0"/>
              </a:rPr>
              <a:t>, UC3M (</a:t>
            </a:r>
            <a:r>
              <a:rPr lang="es-ES" sz="1800" dirty="0" err="1">
                <a:latin typeface="Times New Roman" pitchFamily="18" charset="0"/>
              </a:rPr>
              <a:t>energy</a:t>
            </a:r>
            <a:r>
              <a:rPr lang="es-ES" sz="1800" dirty="0">
                <a:latin typeface="Times New Roman" pitchFamily="18" charset="0"/>
              </a:rPr>
              <a:t> and </a:t>
            </a:r>
            <a:r>
              <a:rPr lang="es-ES" sz="1800" dirty="0" err="1">
                <a:latin typeface="Times New Roman" pitchFamily="18" charset="0"/>
              </a:rPr>
              <a:t>environmental</a:t>
            </a:r>
            <a:r>
              <a:rPr lang="es-ES" sz="1800" dirty="0">
                <a:latin typeface="Times New Roman" pitchFamily="18" charset="0"/>
              </a:rPr>
              <a:t> </a:t>
            </a:r>
            <a:r>
              <a:rPr lang="es-ES" sz="1800" dirty="0" err="1">
                <a:latin typeface="Times New Roman" pitchFamily="18" charset="0"/>
              </a:rPr>
              <a:t>economics</a:t>
            </a:r>
            <a:r>
              <a:rPr lang="es-ES" sz="1800" dirty="0">
                <a:latin typeface="Times New Roman" pitchFamily="18" charset="0"/>
              </a:rPr>
              <a:t>)</a:t>
            </a:r>
          </a:p>
          <a:p>
            <a:pPr marL="966788" lvl="1" indent="-457200">
              <a:lnSpc>
                <a:spcPct val="90000"/>
              </a:lnSpc>
              <a:buClr>
                <a:srgbClr val="009999"/>
              </a:buClr>
            </a:pPr>
            <a:endParaRPr lang="es-ES" sz="1800" dirty="0">
              <a:latin typeface="Times New Roman" pitchFamily="18" charset="0"/>
            </a:endParaRPr>
          </a:p>
        </p:txBody>
      </p:sp>
      <p:sp>
        <p:nvSpPr>
          <p:cNvPr id="37892" name="Rectangle 6"/>
          <p:cNvSpPr>
            <a:spLocks noChangeArrowheads="1"/>
          </p:cNvSpPr>
          <p:nvPr/>
        </p:nvSpPr>
        <p:spPr bwMode="auto">
          <a:xfrm>
            <a:off x="755650" y="274638"/>
            <a:ext cx="6408738" cy="1143000"/>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Algunas autoras femeninas en Economía</a:t>
            </a: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spTree>
    <p:extLst>
      <p:ext uri="{BB962C8B-B14F-4D97-AF65-F5344CB8AC3E}">
        <p14:creationId xmlns:p14="http://schemas.microsoft.com/office/powerpoint/2010/main" val="2792365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p:cNvSpPr>
          <p:nvPr>
            <p:ph type="title" idx="4294967295"/>
          </p:nvPr>
        </p:nvSpPr>
        <p:spPr bwMode="auto">
          <a:xfrm>
            <a:off x="468313" y="2852738"/>
            <a:ext cx="8229600" cy="1503362"/>
          </a:xfrm>
          <a:noFill/>
        </p:spPr>
        <p:txBody>
          <a:bodyPr>
            <a:normAutofit fontScale="90000"/>
          </a:bodyPr>
          <a:lstStyle/>
          <a:p>
            <a:pPr algn="r"/>
            <a:r>
              <a:rPr lang="es-ES" sz="4000" dirty="0">
                <a:effectLst/>
                <a:latin typeface="Lucida Sans Unicode" pitchFamily="34" charset="0"/>
              </a:rPr>
              <a:t>Por favor, buscad fuentes fiables y de calidad para vuestros trabajos</a:t>
            </a:r>
            <a:br>
              <a:rPr lang="es-ES" sz="4000" dirty="0">
                <a:effectLst/>
                <a:latin typeface="Lucida Sans Unicode" pitchFamily="34" charset="0"/>
              </a:rPr>
            </a:br>
            <a:r>
              <a:rPr lang="es-ES" sz="2000" dirty="0">
                <a:effectLst/>
                <a:latin typeface="Lucida Sans Unicode" pitchFamily="34" charset="0"/>
              </a:rPr>
              <a:t>(</a:t>
            </a:r>
            <a:r>
              <a:rPr lang="es-ES" sz="2000" dirty="0" err="1">
                <a:effectLst/>
                <a:latin typeface="Lucida Sans Unicode" pitchFamily="34" charset="0"/>
              </a:rPr>
              <a:t>ej</a:t>
            </a:r>
            <a:r>
              <a:rPr lang="es-ES" sz="2000" dirty="0">
                <a:effectLst/>
                <a:latin typeface="Lucida Sans Unicode" pitchFamily="34" charset="0"/>
              </a:rPr>
              <a:t>: publicados en revistas académicas </a:t>
            </a:r>
            <a:br>
              <a:rPr lang="es-ES" sz="2000" dirty="0">
                <a:effectLst/>
                <a:latin typeface="Lucida Sans Unicode" pitchFamily="34" charset="0"/>
              </a:rPr>
            </a:br>
            <a:r>
              <a:rPr lang="es-ES" sz="2000" dirty="0">
                <a:effectLst/>
                <a:latin typeface="Lucida Sans Unicode" pitchFamily="34" charset="0"/>
              </a:rPr>
              <a:t>prestigiosas o de investigadores con reconocidos méritos)</a:t>
            </a:r>
            <a:br>
              <a:rPr lang="es-ES" sz="4000" dirty="0">
                <a:effectLst/>
                <a:latin typeface="Lucida Sans Unicode" pitchFamily="34" charset="0"/>
              </a:rPr>
            </a:br>
            <a:endParaRPr lang="es-ES" sz="4000" dirty="0">
              <a:effectLst/>
              <a:latin typeface="Lucida Sans Unicode" pitchFamily="34" charset="0"/>
            </a:endParaRPr>
          </a:p>
        </p:txBody>
      </p:sp>
      <p:sp>
        <p:nvSpPr>
          <p:cNvPr id="3" name="2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844343CD-3205-466C-96EE-F35BE8A18AFD}" type="slidenum">
              <a:rPr lang="en-GB" sz="1000">
                <a:latin typeface="+mn-lt"/>
              </a:rPr>
              <a:pPr algn="r" fontAlgn="auto">
                <a:spcBef>
                  <a:spcPts val="0"/>
                </a:spcBef>
                <a:spcAft>
                  <a:spcPts val="0"/>
                </a:spcAft>
                <a:defRPr/>
              </a:pPr>
              <a:t>58</a:t>
            </a:fld>
            <a:endParaRPr lang="en-GB" sz="1000" dirty="0">
              <a:latin typeface="+mn-lt"/>
            </a:endParaRPr>
          </a:p>
        </p:txBody>
      </p:sp>
    </p:spTree>
    <p:extLst>
      <p:ext uri="{BB962C8B-B14F-4D97-AF65-F5344CB8AC3E}">
        <p14:creationId xmlns:p14="http://schemas.microsoft.com/office/powerpoint/2010/main" val="36820548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p:cNvSpPr>
          <p:nvPr>
            <p:ph type="title" idx="4294967295"/>
          </p:nvPr>
        </p:nvSpPr>
        <p:spPr bwMode="auto">
          <a:xfrm>
            <a:off x="468313" y="2852738"/>
            <a:ext cx="8229600" cy="1503362"/>
          </a:xfrm>
          <a:noFill/>
        </p:spPr>
        <p:txBody>
          <a:bodyPr/>
          <a:lstStyle/>
          <a:p>
            <a:pPr algn="r"/>
            <a:r>
              <a:rPr lang="es-ES" sz="4000" dirty="0" err="1">
                <a:effectLst/>
                <a:latin typeface="Lucida Sans Unicode" pitchFamily="34" charset="0"/>
              </a:rPr>
              <a:t>Moltes</a:t>
            </a:r>
            <a:r>
              <a:rPr lang="es-ES" sz="4000" dirty="0">
                <a:effectLst/>
                <a:latin typeface="Lucida Sans Unicode" pitchFamily="34" charset="0"/>
              </a:rPr>
              <a:t> </a:t>
            </a:r>
            <a:r>
              <a:rPr lang="es-ES" sz="4000" dirty="0" err="1">
                <a:effectLst/>
                <a:latin typeface="Lucida Sans Unicode" pitchFamily="34" charset="0"/>
              </a:rPr>
              <a:t>gràcies</a:t>
            </a:r>
            <a:r>
              <a:rPr lang="es-ES" sz="4000" dirty="0">
                <a:effectLst/>
                <a:latin typeface="Lucida Sans Unicode" pitchFamily="34" charset="0"/>
              </a:rPr>
              <a:t>!</a:t>
            </a:r>
            <a:br>
              <a:rPr lang="es-ES" sz="4000" dirty="0">
                <a:effectLst/>
                <a:latin typeface="Lucida Sans Unicode" pitchFamily="34" charset="0"/>
              </a:rPr>
            </a:br>
            <a:endParaRPr lang="es-ES" sz="4000" dirty="0">
              <a:effectLst/>
              <a:latin typeface="Lucida Sans Unicode" pitchFamily="34" charset="0"/>
            </a:endParaRPr>
          </a:p>
        </p:txBody>
      </p:sp>
      <p:sp>
        <p:nvSpPr>
          <p:cNvPr id="3" name="2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844343CD-3205-466C-96EE-F35BE8A18AFD}" type="slidenum">
              <a:rPr lang="en-GB" sz="1000">
                <a:latin typeface="+mn-lt"/>
              </a:rPr>
              <a:pPr algn="r" fontAlgn="auto">
                <a:spcBef>
                  <a:spcPts val="0"/>
                </a:spcBef>
                <a:spcAft>
                  <a:spcPts val="0"/>
                </a:spcAft>
                <a:defRPr/>
              </a:pPr>
              <a:t>59</a:t>
            </a:fld>
            <a:endParaRPr lang="en-GB" sz="1000" dirty="0">
              <a:latin typeface="+mn-lt"/>
            </a:endParaRPr>
          </a:p>
        </p:txBody>
      </p:sp>
    </p:spTree>
    <p:extLst>
      <p:ext uri="{BB962C8B-B14F-4D97-AF65-F5344CB8AC3E}">
        <p14:creationId xmlns:p14="http://schemas.microsoft.com/office/powerpoint/2010/main" val="348791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rotWithShape="1">
          <a:blip r:embed="rId2"/>
          <a:srcRect l="29348" t="14010" r="28940" b="16420"/>
          <a:stretch/>
        </p:blipFill>
        <p:spPr bwMode="auto">
          <a:xfrm>
            <a:off x="734368" y="683940"/>
            <a:ext cx="6336704" cy="5040560"/>
          </a:xfrm>
          <a:prstGeom prst="rect">
            <a:avLst/>
          </a:prstGeom>
          <a:ln>
            <a:noFill/>
          </a:ln>
          <a:extLst>
            <a:ext uri="{53640926-AAD7-44D8-BBD7-CCE9431645EC}">
              <a14:shadowObscured xmlns:a14="http://schemas.microsoft.com/office/drawing/2010/main"/>
            </a:ext>
          </a:extLst>
        </p:spPr>
      </p:pic>
      <p:sp>
        <p:nvSpPr>
          <p:cNvPr id="3" name="2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844343CD-3205-466C-96EE-F35BE8A18AFD}" type="slidenum">
              <a:rPr lang="en-GB" sz="1000">
                <a:latin typeface="+mn-lt"/>
              </a:rPr>
              <a:pPr algn="r" fontAlgn="auto">
                <a:spcBef>
                  <a:spcPts val="0"/>
                </a:spcBef>
                <a:spcAft>
                  <a:spcPts val="0"/>
                </a:spcAft>
                <a:defRPr/>
              </a:pPr>
              <a:t>6</a:t>
            </a:fld>
            <a:endParaRPr lang="en-GB" sz="1000" dirty="0">
              <a:latin typeface="+mn-lt"/>
            </a:endParaRPr>
          </a:p>
        </p:txBody>
      </p:sp>
      <p:sp>
        <p:nvSpPr>
          <p:cNvPr id="5" name="Content Placeholder 2"/>
          <p:cNvSpPr>
            <a:spLocks noGrp="1"/>
          </p:cNvSpPr>
          <p:nvPr>
            <p:ph idx="4294967295"/>
          </p:nvPr>
        </p:nvSpPr>
        <p:spPr>
          <a:xfrm>
            <a:off x="395288" y="5679827"/>
            <a:ext cx="8748712" cy="1074068"/>
          </a:xfrm>
        </p:spPr>
        <p:txBody>
          <a:bodyPr>
            <a:noAutofit/>
          </a:bodyPr>
          <a:lstStyle/>
          <a:p>
            <a:r>
              <a:rPr lang="es-ES" sz="1600" dirty="0" err="1">
                <a:latin typeface="Times New Roman" pitchFamily="18" charset="0"/>
              </a:rPr>
              <a:t>Spain</a:t>
            </a:r>
            <a:r>
              <a:rPr lang="es-ES" sz="1600" dirty="0">
                <a:latin typeface="Times New Roman" pitchFamily="18" charset="0"/>
              </a:rPr>
              <a:t>, 2011-2019</a:t>
            </a:r>
          </a:p>
          <a:p>
            <a:r>
              <a:rPr lang="es-ES" sz="1600" dirty="0">
                <a:latin typeface="Times New Roman" pitchFamily="18" charset="0"/>
              </a:rPr>
              <a:t>Fuente: </a:t>
            </a:r>
            <a:r>
              <a:rPr lang="es-ES" sz="1600" dirty="0" err="1">
                <a:latin typeface="Times New Roman" pitchFamily="18" charset="0"/>
              </a:rPr>
              <a:t>Hupkau</a:t>
            </a:r>
            <a:r>
              <a:rPr lang="es-ES" sz="1600" dirty="0">
                <a:latin typeface="Times New Roman" pitchFamily="18" charset="0"/>
              </a:rPr>
              <a:t> and Ruiz-Valenzuela (2021), </a:t>
            </a:r>
            <a:r>
              <a:rPr lang="en-US" sz="1600" dirty="0"/>
              <a:t>blogs.lse.ac.uk/</a:t>
            </a:r>
            <a:r>
              <a:rPr lang="en-US" sz="1600" dirty="0" err="1"/>
              <a:t>businessreview</a:t>
            </a:r>
            <a:r>
              <a:rPr lang="en-US" sz="1600" dirty="0"/>
              <a:t>/2021/03/12/work-and-children-is-the-motherhood-penalty-in-spain-too-high-forworking-women/</a:t>
            </a:r>
            <a:endParaRPr lang="en-US" sz="1600" dirty="0">
              <a:latin typeface="Times New Roman" pitchFamily="18" charset="0"/>
            </a:endParaRPr>
          </a:p>
        </p:txBody>
      </p:sp>
      <p:sp>
        <p:nvSpPr>
          <p:cNvPr id="6" name="Rectangle 6"/>
          <p:cNvSpPr>
            <a:spLocks noChangeArrowheads="1"/>
          </p:cNvSpPr>
          <p:nvPr/>
        </p:nvSpPr>
        <p:spPr bwMode="auto">
          <a:xfrm>
            <a:off x="539552" y="48940"/>
            <a:ext cx="7128792" cy="868288"/>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Importancia brechas otros indicadores laborales:</a:t>
            </a:r>
          </a:p>
        </p:txBody>
      </p:sp>
    </p:spTree>
    <p:extLst>
      <p:ext uri="{BB962C8B-B14F-4D97-AF65-F5344CB8AC3E}">
        <p14:creationId xmlns:p14="http://schemas.microsoft.com/office/powerpoint/2010/main" val="328534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p:cNvSpPr txBox="1">
            <a:spLocks noChangeArrowheads="1"/>
          </p:cNvSpPr>
          <p:nvPr/>
        </p:nvSpPr>
        <p:spPr bwMode="auto">
          <a:xfrm>
            <a:off x="468313" y="1341438"/>
            <a:ext cx="8877751" cy="369332"/>
          </a:xfrm>
          <a:prstGeom prst="rect">
            <a:avLst/>
          </a:prstGeom>
          <a:solidFill>
            <a:srgbClr val="CCFFFF"/>
          </a:solidFill>
          <a:ln w="9525">
            <a:noFill/>
            <a:miter lim="800000"/>
            <a:headEnd/>
            <a:tailEnd/>
          </a:ln>
        </p:spPr>
        <p:txBody>
          <a:bodyPr wrap="none">
            <a:spAutoFit/>
          </a:bodyPr>
          <a:lstStyle/>
          <a:p>
            <a:pPr algn="l"/>
            <a:r>
              <a:rPr lang="en-GB" dirty="0">
                <a:latin typeface="Lucida Sans Unicode" pitchFamily="34" charset="0"/>
              </a:rPr>
              <a:t>¿</a:t>
            </a:r>
            <a:r>
              <a:rPr lang="en-GB" dirty="0" err="1">
                <a:latin typeface="Lucida Sans Unicode" pitchFamily="34" charset="0"/>
              </a:rPr>
              <a:t>Qué</a:t>
            </a:r>
            <a:r>
              <a:rPr lang="en-GB" dirty="0">
                <a:latin typeface="Lucida Sans Unicode" pitchFamily="34" charset="0"/>
              </a:rPr>
              <a:t> </a:t>
            </a:r>
            <a:r>
              <a:rPr lang="en-GB" dirty="0" err="1">
                <a:latin typeface="Lucida Sans Unicode" pitchFamily="34" charset="0"/>
              </a:rPr>
              <a:t>dificultades</a:t>
            </a:r>
            <a:r>
              <a:rPr lang="en-GB" dirty="0">
                <a:latin typeface="Lucida Sans Unicode" pitchFamily="34" charset="0"/>
              </a:rPr>
              <a:t> </a:t>
            </a:r>
            <a:r>
              <a:rPr lang="en-GB" dirty="0" err="1">
                <a:latin typeface="Lucida Sans Unicode" pitchFamily="34" charset="0"/>
              </a:rPr>
              <a:t>encontraste</a:t>
            </a:r>
            <a:r>
              <a:rPr lang="en-GB" dirty="0">
                <a:latin typeface="Lucida Sans Unicode" pitchFamily="34" charset="0"/>
              </a:rPr>
              <a:t> </a:t>
            </a:r>
            <a:r>
              <a:rPr lang="en-GB" dirty="0" err="1">
                <a:latin typeface="Lucida Sans Unicode" pitchFamily="34" charset="0"/>
              </a:rPr>
              <a:t>para</a:t>
            </a:r>
            <a:r>
              <a:rPr lang="en-GB" dirty="0">
                <a:latin typeface="Lucida Sans Unicode" pitchFamily="34" charset="0"/>
              </a:rPr>
              <a:t> </a:t>
            </a:r>
            <a:r>
              <a:rPr lang="en-GB" dirty="0" err="1">
                <a:latin typeface="Lucida Sans Unicode" pitchFamily="34" charset="0"/>
              </a:rPr>
              <a:t>alcanazar</a:t>
            </a:r>
            <a:r>
              <a:rPr lang="en-GB" dirty="0">
                <a:latin typeface="Lucida Sans Unicode" pitchFamily="34" charset="0"/>
              </a:rPr>
              <a:t> </a:t>
            </a:r>
            <a:r>
              <a:rPr lang="en-GB" dirty="0" err="1">
                <a:latin typeface="Lucida Sans Unicode" pitchFamily="34" charset="0"/>
              </a:rPr>
              <a:t>tu</a:t>
            </a:r>
            <a:r>
              <a:rPr lang="en-GB" dirty="0">
                <a:latin typeface="Lucida Sans Unicode" pitchFamily="34" charset="0"/>
              </a:rPr>
              <a:t> </a:t>
            </a:r>
            <a:r>
              <a:rPr lang="en-GB" dirty="0" err="1">
                <a:latin typeface="Lucida Sans Unicode" pitchFamily="34" charset="0"/>
              </a:rPr>
              <a:t>objetivo</a:t>
            </a:r>
            <a:r>
              <a:rPr lang="en-GB" dirty="0">
                <a:latin typeface="Lucida Sans Unicode" pitchFamily="34" charset="0"/>
              </a:rPr>
              <a:t> de </a:t>
            </a:r>
            <a:r>
              <a:rPr lang="en-GB" dirty="0" err="1">
                <a:latin typeface="Lucida Sans Unicode" pitchFamily="34" charset="0"/>
              </a:rPr>
              <a:t>horas</a:t>
            </a:r>
            <a:r>
              <a:rPr lang="en-GB" dirty="0">
                <a:latin typeface="Lucida Sans Unicode" pitchFamily="34" charset="0"/>
              </a:rPr>
              <a:t> </a:t>
            </a:r>
            <a:r>
              <a:rPr lang="en-GB" dirty="0" err="1">
                <a:latin typeface="Lucida Sans Unicode" pitchFamily="34" charset="0"/>
              </a:rPr>
              <a:t>facturadas</a:t>
            </a:r>
            <a:r>
              <a:rPr lang="en-GB" dirty="0">
                <a:latin typeface="Lucida Sans Unicode" pitchFamily="34" charset="0"/>
              </a:rPr>
              <a:t>?</a:t>
            </a:r>
            <a:endParaRPr lang="en-US" dirty="0">
              <a:latin typeface="Lucida Sans Unicode" pitchFamily="34" charset="0"/>
            </a:endParaRPr>
          </a:p>
        </p:txBody>
      </p:sp>
      <p:sp>
        <p:nvSpPr>
          <p:cNvPr id="34819" name="Rectangle 440"/>
          <p:cNvSpPr>
            <a:spLocks noGrp="1"/>
          </p:cNvSpPr>
          <p:nvPr>
            <p:ph type="title" idx="4294967295"/>
          </p:nvPr>
        </p:nvSpPr>
        <p:spPr bwMode="auto">
          <a:noFill/>
        </p:spPr>
        <p:txBody>
          <a:bodyPr/>
          <a:lstStyle/>
          <a:p>
            <a:r>
              <a:rPr lang="en-US" dirty="0" err="1">
                <a:effectLst/>
                <a:latin typeface="Lucida Sans Unicode" pitchFamily="34" charset="0"/>
              </a:rPr>
              <a:t>Discriminación</a:t>
            </a:r>
            <a:r>
              <a:rPr lang="en-US" dirty="0">
                <a:effectLst/>
                <a:latin typeface="Lucida Sans Unicode" pitchFamily="34" charset="0"/>
              </a:rPr>
              <a:t> </a:t>
            </a:r>
            <a:r>
              <a:rPr lang="en-US" dirty="0" err="1">
                <a:effectLst/>
                <a:latin typeface="Lucida Sans Unicode" pitchFamily="34" charset="0"/>
              </a:rPr>
              <a:t>por</a:t>
            </a:r>
            <a:r>
              <a:rPr lang="en-US" dirty="0">
                <a:effectLst/>
                <a:latin typeface="Lucida Sans Unicode" pitchFamily="34" charset="0"/>
              </a:rPr>
              <a:t> parte del </a:t>
            </a:r>
            <a:r>
              <a:rPr lang="en-US" dirty="0" err="1">
                <a:effectLst/>
                <a:latin typeface="Lucida Sans Unicode" pitchFamily="34" charset="0"/>
              </a:rPr>
              <a:t>bufete</a:t>
            </a:r>
            <a:endParaRPr lang="es-ES" dirty="0">
              <a:effectLst/>
              <a:latin typeface="Lucida Sans Unicode" pitchFamily="34" charset="0"/>
            </a:endParaRP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31430040-4B26-4859-91C5-D38F68697C68}" type="slidenum">
              <a:rPr lang="en-GB" sz="1000">
                <a:latin typeface="+mn-lt"/>
              </a:rPr>
              <a:pPr algn="r" fontAlgn="auto">
                <a:spcBef>
                  <a:spcPts val="0"/>
                </a:spcBef>
                <a:spcAft>
                  <a:spcPts val="0"/>
                </a:spcAft>
                <a:defRPr/>
              </a:pPr>
              <a:t>60</a:t>
            </a:fld>
            <a:endParaRPr lang="en-GB" sz="1000" dirty="0">
              <a:latin typeface="+mn-lt"/>
            </a:endParaRPr>
          </a:p>
        </p:txBody>
      </p:sp>
      <p:pic>
        <p:nvPicPr>
          <p:cNvPr id="34821" name="Picture 218"/>
          <p:cNvPicPr>
            <a:picLocks noChangeAspect="1" noChangeArrowheads="1"/>
          </p:cNvPicPr>
          <p:nvPr/>
        </p:nvPicPr>
        <p:blipFill>
          <a:blip r:embed="rId3" cstate="print"/>
          <a:srcRect/>
          <a:stretch>
            <a:fillRect/>
          </a:stretch>
        </p:blipFill>
        <p:spPr bwMode="auto">
          <a:xfrm>
            <a:off x="539750" y="1989138"/>
            <a:ext cx="8424863" cy="2127250"/>
          </a:xfrm>
          <a:prstGeom prst="rect">
            <a:avLst/>
          </a:prstGeom>
          <a:noFill/>
          <a:ln w="9525">
            <a:noFill/>
            <a:miter lim="800000"/>
            <a:headEnd/>
            <a:tailEnd/>
          </a:ln>
        </p:spPr>
      </p:pic>
      <p:sp>
        <p:nvSpPr>
          <p:cNvPr id="34822" name="Text Box 6"/>
          <p:cNvSpPr txBox="1">
            <a:spLocks noChangeArrowheads="1"/>
          </p:cNvSpPr>
          <p:nvPr/>
        </p:nvSpPr>
        <p:spPr bwMode="auto">
          <a:xfrm>
            <a:off x="7235825" y="5734050"/>
            <a:ext cx="1223963" cy="396875"/>
          </a:xfrm>
          <a:prstGeom prst="rect">
            <a:avLst/>
          </a:prstGeom>
          <a:noFill/>
          <a:ln w="9525" algn="ctr">
            <a:noFill/>
            <a:miter lim="800000"/>
            <a:headEnd/>
            <a:tailEnd/>
          </a:ln>
        </p:spPr>
        <p:txBody>
          <a:bodyPr>
            <a:spAutoFit/>
          </a:bodyPr>
          <a:lstStyle/>
          <a:p>
            <a:pPr>
              <a:spcBef>
                <a:spcPct val="50000"/>
              </a:spcBef>
            </a:pPr>
            <a:r>
              <a:rPr lang="es-ES" sz="2000" b="1">
                <a:solidFill>
                  <a:srgbClr val="278DA5"/>
                </a:solidFill>
                <a:latin typeface="Times New Roman" pitchFamily="18" charset="0"/>
                <a:hlinkClick r:id="rId4" action="ppaction://hlinksldjump"/>
              </a:rPr>
              <a:t>[BACK]</a:t>
            </a:r>
            <a:endParaRPr lang="es-ES" sz="2000" b="1">
              <a:solidFill>
                <a:srgbClr val="278DA5"/>
              </a:solidFill>
              <a:latin typeface="Times New Roman" pitchFamily="18" charset="0"/>
            </a:endParaRPr>
          </a:p>
        </p:txBody>
      </p:sp>
      <p:sp>
        <p:nvSpPr>
          <p:cNvPr id="7" name="Rectangle 7"/>
          <p:cNvSpPr>
            <a:spLocks noChangeArrowheads="1"/>
          </p:cNvSpPr>
          <p:nvPr/>
        </p:nvSpPr>
        <p:spPr bwMode="auto">
          <a:xfrm>
            <a:off x="539552" y="2924944"/>
            <a:ext cx="8604448" cy="2432298"/>
          </a:xfrm>
          <a:prstGeom prst="rect">
            <a:avLst/>
          </a:prstGeom>
          <a:solidFill>
            <a:schemeClr val="bg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7"/>
          <p:cNvSpPr>
            <a:spLocks/>
          </p:cNvSpPr>
          <p:nvPr/>
        </p:nvSpPr>
        <p:spPr bwMode="auto">
          <a:xfrm>
            <a:off x="457200" y="274638"/>
            <a:ext cx="8229600" cy="1143000"/>
          </a:xfrm>
          <a:prstGeom prst="rect">
            <a:avLst/>
          </a:prstGeom>
          <a:noFill/>
          <a:ln w="9525">
            <a:noFill/>
            <a:miter lim="800000"/>
            <a:headEnd/>
            <a:tailEnd/>
          </a:ln>
        </p:spPr>
        <p:txBody>
          <a:bodyPr anchor="ctr"/>
          <a:lstStyle/>
          <a:p>
            <a:pPr algn="l" eaLnBrk="0" hangingPunct="0"/>
            <a:r>
              <a:rPr lang="en-US" sz="3200" b="1" dirty="0">
                <a:solidFill>
                  <a:srgbClr val="278DA5"/>
                </a:solidFill>
                <a:latin typeface="Lucida Sans Unicode" pitchFamily="34" charset="0"/>
              </a:rPr>
              <a:t>Performance controlling for ability</a:t>
            </a:r>
            <a:endParaRPr lang="es-ES" sz="3200" b="1" dirty="0">
              <a:solidFill>
                <a:srgbClr val="278DA5"/>
              </a:solidFill>
              <a:latin typeface="Lucida Sans Unicode" pitchFamily="34" charset="0"/>
            </a:endParaRP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A949D072-4D0C-4BBE-9868-AE72242D7AE2}" type="slidenum">
              <a:rPr lang="en-GB" sz="1000">
                <a:latin typeface="+mn-lt"/>
              </a:rPr>
              <a:pPr algn="r" fontAlgn="auto">
                <a:spcBef>
                  <a:spcPts val="0"/>
                </a:spcBef>
                <a:spcAft>
                  <a:spcPts val="0"/>
                </a:spcAft>
                <a:defRPr/>
              </a:pPr>
              <a:t>61</a:t>
            </a:fld>
            <a:endParaRPr lang="en-GB" sz="1000" dirty="0">
              <a:latin typeface="+mn-lt"/>
            </a:endParaRPr>
          </a:p>
        </p:txBody>
      </p:sp>
      <p:sp>
        <p:nvSpPr>
          <p:cNvPr id="6149" name="Text Box 7"/>
          <p:cNvSpPr txBox="1">
            <a:spLocks noChangeArrowheads="1"/>
          </p:cNvSpPr>
          <p:nvPr/>
        </p:nvSpPr>
        <p:spPr bwMode="auto">
          <a:xfrm>
            <a:off x="7308850" y="5805488"/>
            <a:ext cx="1223963" cy="396875"/>
          </a:xfrm>
          <a:prstGeom prst="rect">
            <a:avLst/>
          </a:prstGeom>
          <a:noFill/>
          <a:ln w="9525" algn="ctr">
            <a:noFill/>
            <a:miter lim="800000"/>
            <a:headEnd/>
            <a:tailEnd/>
          </a:ln>
        </p:spPr>
        <p:txBody>
          <a:bodyPr>
            <a:spAutoFit/>
          </a:bodyPr>
          <a:lstStyle/>
          <a:p>
            <a:pPr>
              <a:spcBef>
                <a:spcPct val="50000"/>
              </a:spcBef>
            </a:pPr>
            <a:r>
              <a:rPr lang="es-ES" sz="2000" b="1">
                <a:solidFill>
                  <a:srgbClr val="278DA5"/>
                </a:solidFill>
                <a:latin typeface="Times New Roman" pitchFamily="18" charset="0"/>
                <a:hlinkClick r:id="rId3" action="ppaction://hlinksldjump"/>
              </a:rPr>
              <a:t>[BACK]</a:t>
            </a:r>
            <a:endParaRPr lang="es-ES" sz="2000" b="1">
              <a:solidFill>
                <a:srgbClr val="278DA5"/>
              </a:solidFill>
              <a:latin typeface="Times New Roman" pitchFamily="18" charset="0"/>
            </a:endParaRPr>
          </a:p>
        </p:txBody>
      </p:sp>
      <p:graphicFrame>
        <p:nvGraphicFramePr>
          <p:cNvPr id="6146" name="Object 290"/>
          <p:cNvGraphicFramePr>
            <a:graphicFrameLocks noChangeAspect="1"/>
          </p:cNvGraphicFramePr>
          <p:nvPr/>
        </p:nvGraphicFramePr>
        <p:xfrm>
          <a:off x="1331913" y="1268413"/>
          <a:ext cx="5538787" cy="5275262"/>
        </p:xfrm>
        <a:graphic>
          <a:graphicData uri="http://schemas.openxmlformats.org/presentationml/2006/ole">
            <mc:AlternateContent xmlns:mc="http://schemas.openxmlformats.org/markup-compatibility/2006">
              <mc:Choice xmlns:v="urn:schemas-microsoft-com:vml" Requires="v">
                <p:oleObj spid="_x0000_s6280" name="Worksheet" r:id="rId4" imgW="5538361" imgH="5274609" progId="Excel.Sheet.8">
                  <p:embed/>
                </p:oleObj>
              </mc:Choice>
              <mc:Fallback>
                <p:oleObj name="Worksheet" r:id="rId4" imgW="5538361" imgH="5274609" progId="Excel.Sheet.8">
                  <p:embed/>
                  <p:pic>
                    <p:nvPicPr>
                      <p:cNvPr id="0" name="Object 2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268413"/>
                        <a:ext cx="5538787" cy="527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8"/>
          <p:cNvSpPr>
            <a:spLocks noChangeArrowheads="1"/>
          </p:cNvSpPr>
          <p:nvPr/>
        </p:nvSpPr>
        <p:spPr bwMode="auto">
          <a:xfrm>
            <a:off x="1116013" y="1785938"/>
            <a:ext cx="6048375" cy="490537"/>
          </a:xfrm>
          <a:prstGeom prst="rect">
            <a:avLst/>
          </a:prstGeom>
          <a:noFill/>
          <a:ln w="31750">
            <a:solidFill>
              <a:schemeClr val="accent1"/>
            </a:solidFill>
            <a:miter lim="800000"/>
            <a:headEnd/>
            <a:tailEnd/>
          </a:ln>
        </p:spPr>
        <p:txBody>
          <a:bodyPr wrap="none" anchor="ctr"/>
          <a:lstStyle/>
          <a:p>
            <a:pPr algn="l"/>
            <a:endParaRPr lang="es-E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p:cNvSpPr>
          <p:nvPr/>
        </p:nvSpPr>
        <p:spPr bwMode="auto">
          <a:xfrm>
            <a:off x="457200" y="274638"/>
            <a:ext cx="8229600" cy="1143000"/>
          </a:xfrm>
          <a:prstGeom prst="rect">
            <a:avLst/>
          </a:prstGeom>
          <a:noFill/>
          <a:ln w="9525">
            <a:noFill/>
            <a:miter lim="800000"/>
            <a:headEnd/>
            <a:tailEnd/>
          </a:ln>
        </p:spPr>
        <p:txBody>
          <a:bodyPr anchor="ctr"/>
          <a:lstStyle/>
          <a:p>
            <a:pPr algn="l" eaLnBrk="0" hangingPunct="0"/>
            <a:r>
              <a:rPr lang="en-US" sz="3200" b="1">
                <a:solidFill>
                  <a:srgbClr val="278DA5"/>
                </a:solidFill>
                <a:latin typeface="Lucida Sans Unicode" pitchFamily="34" charset="0"/>
              </a:rPr>
              <a:t>Differences in assignments</a:t>
            </a:r>
            <a:r>
              <a:rPr lang="es-ES" sz="3200" b="1">
                <a:solidFill>
                  <a:srgbClr val="278DA5"/>
                </a:solidFill>
                <a:latin typeface="Lucida Sans Unicode" pitchFamily="34" charset="0"/>
              </a:rPr>
              <a:t> </a:t>
            </a:r>
            <a:endParaRPr lang="es-ES" sz="3200" b="1">
              <a:latin typeface="Lucida Sans Unicode" pitchFamily="34" charset="0"/>
            </a:endParaRPr>
          </a:p>
        </p:txBody>
      </p:sp>
      <p:sp>
        <p:nvSpPr>
          <p:cNvPr id="7172" name="TextBox 3"/>
          <p:cNvSpPr txBox="1">
            <a:spLocks noChangeArrowheads="1"/>
          </p:cNvSpPr>
          <p:nvPr/>
        </p:nvSpPr>
        <p:spPr bwMode="auto">
          <a:xfrm>
            <a:off x="611188" y="5805488"/>
            <a:ext cx="6911975" cy="701675"/>
          </a:xfrm>
          <a:prstGeom prst="rect">
            <a:avLst/>
          </a:prstGeom>
          <a:solidFill>
            <a:srgbClr val="CCFFFF"/>
          </a:solidFill>
          <a:ln w="9525">
            <a:noFill/>
            <a:miter lim="800000"/>
            <a:headEnd/>
            <a:tailEnd/>
          </a:ln>
        </p:spPr>
        <p:txBody>
          <a:bodyPr>
            <a:spAutoFit/>
          </a:bodyPr>
          <a:lstStyle/>
          <a:p>
            <a:pPr algn="l"/>
            <a:r>
              <a:rPr lang="en-US" sz="2000">
                <a:latin typeface="Times New Roman" pitchFamily="18" charset="0"/>
              </a:rPr>
              <a:t>We also do not find women and me being constrained at different ranges of the hours billed distribution </a:t>
            </a: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76A87995-29AD-4EA5-BD38-79D836CD27A5}" type="slidenum">
              <a:rPr lang="en-GB" sz="1000">
                <a:latin typeface="+mn-lt"/>
              </a:rPr>
              <a:pPr algn="r" fontAlgn="auto">
                <a:spcBef>
                  <a:spcPts val="0"/>
                </a:spcBef>
                <a:spcAft>
                  <a:spcPts val="0"/>
                </a:spcAft>
                <a:defRPr/>
              </a:pPr>
              <a:t>62</a:t>
            </a:fld>
            <a:endParaRPr lang="en-GB" sz="1000" dirty="0">
              <a:latin typeface="+mn-lt"/>
            </a:endParaRPr>
          </a:p>
        </p:txBody>
      </p:sp>
      <p:sp>
        <p:nvSpPr>
          <p:cNvPr id="7174" name="Text Box 8"/>
          <p:cNvSpPr txBox="1">
            <a:spLocks noChangeArrowheads="1"/>
          </p:cNvSpPr>
          <p:nvPr/>
        </p:nvSpPr>
        <p:spPr bwMode="auto">
          <a:xfrm>
            <a:off x="7524750" y="5589588"/>
            <a:ext cx="1223963" cy="396875"/>
          </a:xfrm>
          <a:prstGeom prst="rect">
            <a:avLst/>
          </a:prstGeom>
          <a:noFill/>
          <a:ln w="9525" algn="ctr">
            <a:noFill/>
            <a:miter lim="800000"/>
            <a:headEnd/>
            <a:tailEnd/>
          </a:ln>
        </p:spPr>
        <p:txBody>
          <a:bodyPr>
            <a:spAutoFit/>
          </a:bodyPr>
          <a:lstStyle/>
          <a:p>
            <a:pPr>
              <a:spcBef>
                <a:spcPct val="50000"/>
              </a:spcBef>
            </a:pPr>
            <a:r>
              <a:rPr lang="es-ES" sz="2000" b="1">
                <a:solidFill>
                  <a:srgbClr val="278DA5"/>
                </a:solidFill>
                <a:latin typeface="Times New Roman" pitchFamily="18" charset="0"/>
                <a:hlinkClick r:id="rId4" action="ppaction://hlinksldjump"/>
              </a:rPr>
              <a:t>[BACK]</a:t>
            </a:r>
            <a:endParaRPr lang="es-ES" sz="2000" b="1">
              <a:solidFill>
                <a:srgbClr val="278DA5"/>
              </a:solidFill>
              <a:latin typeface="Times New Roman" pitchFamily="18" charset="0"/>
            </a:endParaRPr>
          </a:p>
        </p:txBody>
      </p:sp>
      <p:graphicFrame>
        <p:nvGraphicFramePr>
          <p:cNvPr id="7170" name="Object 356"/>
          <p:cNvGraphicFramePr>
            <a:graphicFrameLocks noChangeAspect="1"/>
          </p:cNvGraphicFramePr>
          <p:nvPr/>
        </p:nvGraphicFramePr>
        <p:xfrm>
          <a:off x="314325" y="1422400"/>
          <a:ext cx="8516938" cy="4014788"/>
        </p:xfrm>
        <a:graphic>
          <a:graphicData uri="http://schemas.openxmlformats.org/presentationml/2006/ole">
            <mc:AlternateContent xmlns:mc="http://schemas.openxmlformats.org/markup-compatibility/2006">
              <mc:Choice xmlns:v="urn:schemas-microsoft-com:vml" Requires="v">
                <p:oleObj spid="_x0000_s7304" name="Worksheet" r:id="rId5" imgW="8517627" imgH="4014266" progId="Excel.Sheet.8">
                  <p:embed/>
                </p:oleObj>
              </mc:Choice>
              <mc:Fallback>
                <p:oleObj name="Worksheet" r:id="rId5" imgW="8517627" imgH="4014266" progId="Excel.Sheet.8">
                  <p:embed/>
                  <p:pic>
                    <p:nvPicPr>
                      <p:cNvPr id="0" name="Object 3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 y="1422400"/>
                        <a:ext cx="8516938" cy="401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6 Rectángulo"/>
          <p:cNvSpPr/>
          <p:nvPr/>
        </p:nvSpPr>
        <p:spPr>
          <a:xfrm>
            <a:off x="5940425" y="1125538"/>
            <a:ext cx="3024188" cy="4464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7"/>
          <p:cNvSpPr>
            <a:spLocks/>
          </p:cNvSpPr>
          <p:nvPr/>
        </p:nvSpPr>
        <p:spPr bwMode="auto">
          <a:xfrm>
            <a:off x="457200" y="274638"/>
            <a:ext cx="8229600" cy="1143000"/>
          </a:xfrm>
          <a:prstGeom prst="rect">
            <a:avLst/>
          </a:prstGeom>
          <a:noFill/>
          <a:ln w="9525">
            <a:noFill/>
            <a:miter lim="800000"/>
            <a:headEnd/>
            <a:tailEnd/>
          </a:ln>
        </p:spPr>
        <p:txBody>
          <a:bodyPr anchor="ctr"/>
          <a:lstStyle/>
          <a:p>
            <a:pPr algn="l" eaLnBrk="0" hangingPunct="0"/>
            <a:r>
              <a:rPr lang="en-US" sz="3200" b="1">
                <a:solidFill>
                  <a:srgbClr val="278DA5"/>
                </a:solidFill>
                <a:latin typeface="Lucida Sans Unicode" pitchFamily="34" charset="0"/>
              </a:rPr>
              <a:t>Partner discounted hours</a:t>
            </a:r>
            <a:r>
              <a:rPr lang="es-ES" sz="3200" b="1">
                <a:solidFill>
                  <a:srgbClr val="278DA5"/>
                </a:solidFill>
                <a:latin typeface="Lucida Sans Unicode" pitchFamily="34" charset="0"/>
              </a:rPr>
              <a:t> </a:t>
            </a: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270D89A9-44ED-4B82-8981-4A232A1CFB1B}" type="slidenum">
              <a:rPr lang="en-GB" sz="1000">
                <a:latin typeface="+mn-lt"/>
              </a:rPr>
              <a:pPr algn="r" fontAlgn="auto">
                <a:spcBef>
                  <a:spcPts val="0"/>
                </a:spcBef>
                <a:spcAft>
                  <a:spcPts val="0"/>
                </a:spcAft>
                <a:defRPr/>
              </a:pPr>
              <a:t>63</a:t>
            </a:fld>
            <a:endParaRPr lang="en-GB" sz="1000" dirty="0">
              <a:latin typeface="+mn-lt"/>
            </a:endParaRPr>
          </a:p>
        </p:txBody>
      </p:sp>
      <p:sp>
        <p:nvSpPr>
          <p:cNvPr id="8197" name="Text Box 7"/>
          <p:cNvSpPr txBox="1">
            <a:spLocks noChangeArrowheads="1"/>
          </p:cNvSpPr>
          <p:nvPr/>
        </p:nvSpPr>
        <p:spPr bwMode="auto">
          <a:xfrm>
            <a:off x="7308850" y="5805488"/>
            <a:ext cx="1223963" cy="396875"/>
          </a:xfrm>
          <a:prstGeom prst="rect">
            <a:avLst/>
          </a:prstGeom>
          <a:noFill/>
          <a:ln w="9525" algn="ctr">
            <a:noFill/>
            <a:miter lim="800000"/>
            <a:headEnd/>
            <a:tailEnd/>
          </a:ln>
        </p:spPr>
        <p:txBody>
          <a:bodyPr>
            <a:spAutoFit/>
          </a:bodyPr>
          <a:lstStyle/>
          <a:p>
            <a:pPr>
              <a:spcBef>
                <a:spcPct val="50000"/>
              </a:spcBef>
            </a:pPr>
            <a:r>
              <a:rPr lang="es-ES" sz="2000" b="1">
                <a:solidFill>
                  <a:srgbClr val="278DA5"/>
                </a:solidFill>
                <a:latin typeface="Times New Roman" pitchFamily="18" charset="0"/>
                <a:hlinkClick r:id="rId3" action="ppaction://hlinksldjump"/>
              </a:rPr>
              <a:t>[BACK]</a:t>
            </a:r>
            <a:endParaRPr lang="es-ES" sz="2000" b="1">
              <a:solidFill>
                <a:srgbClr val="278DA5"/>
              </a:solidFill>
              <a:latin typeface="Times New Roman" pitchFamily="18" charset="0"/>
            </a:endParaRPr>
          </a:p>
        </p:txBody>
      </p:sp>
      <p:graphicFrame>
        <p:nvGraphicFramePr>
          <p:cNvPr id="8194" name="Object 9"/>
          <p:cNvGraphicFramePr>
            <a:graphicFrameLocks noChangeAspect="1"/>
          </p:cNvGraphicFramePr>
          <p:nvPr/>
        </p:nvGraphicFramePr>
        <p:xfrm>
          <a:off x="250825" y="1196975"/>
          <a:ext cx="8497888" cy="4014788"/>
        </p:xfrm>
        <a:graphic>
          <a:graphicData uri="http://schemas.openxmlformats.org/presentationml/2006/ole">
            <mc:AlternateContent xmlns:mc="http://schemas.openxmlformats.org/markup-compatibility/2006">
              <mc:Choice xmlns:v="urn:schemas-microsoft-com:vml" Requires="v">
                <p:oleObj spid="_x0000_s8328" name="Worksheet" r:id="rId4" imgW="8497875" imgH="4014266" progId="Excel.Sheet.8">
                  <p:embed/>
                </p:oleObj>
              </mc:Choice>
              <mc:Fallback>
                <p:oleObj name="Worksheet" r:id="rId4" imgW="8497875" imgH="4014266" progId="Excel.Shee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196975"/>
                        <a:ext cx="8497888" cy="401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6 Rectángulo"/>
          <p:cNvSpPr/>
          <p:nvPr/>
        </p:nvSpPr>
        <p:spPr>
          <a:xfrm>
            <a:off x="5867400" y="1196975"/>
            <a:ext cx="3024188" cy="4103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71"/>
          <p:cNvSpPr>
            <a:spLocks noGrp="1"/>
          </p:cNvSpPr>
          <p:nvPr>
            <p:ph type="title" idx="4294967295"/>
          </p:nvPr>
        </p:nvSpPr>
        <p:spPr bwMode="auto">
          <a:noFill/>
        </p:spPr>
        <p:txBody>
          <a:bodyPr/>
          <a:lstStyle/>
          <a:p>
            <a:r>
              <a:rPr lang="es-ES">
                <a:effectLst/>
                <a:latin typeface="Lucida Sans Unicode" pitchFamily="34" charset="0"/>
              </a:rPr>
              <a:t>Satisfaction levels</a:t>
            </a:r>
          </a:p>
        </p:txBody>
      </p:sp>
      <p:sp>
        <p:nvSpPr>
          <p:cNvPr id="60797" name="Content Placeholder 1"/>
          <p:cNvSpPr>
            <a:spLocks/>
          </p:cNvSpPr>
          <p:nvPr/>
        </p:nvSpPr>
        <p:spPr bwMode="auto">
          <a:xfrm>
            <a:off x="1042988" y="5849938"/>
            <a:ext cx="7489825" cy="1008062"/>
          </a:xfrm>
          <a:prstGeom prst="rect">
            <a:avLst/>
          </a:prstGeom>
          <a:solidFill>
            <a:srgbClr val="CCFFFF"/>
          </a:solidFill>
          <a:ln w="9525">
            <a:noFill/>
            <a:miter lim="800000"/>
            <a:headEnd/>
            <a:tailEnd/>
          </a:ln>
        </p:spPr>
        <p:txBody>
          <a:bodyPr/>
          <a:lstStyle/>
          <a:p>
            <a:pPr marL="365125" indent="-255588" algn="l">
              <a:spcBef>
                <a:spcPts val="400"/>
              </a:spcBef>
              <a:buClr>
                <a:schemeClr val="accent1"/>
              </a:buClr>
              <a:buSzPct val="68000"/>
              <a:buFont typeface="Wingdings 3" pitchFamily="18" charset="2"/>
              <a:buNone/>
            </a:pPr>
            <a:r>
              <a:rPr lang="en-US" sz="2000">
                <a:latin typeface="Times New Roman" pitchFamily="18" charset="0"/>
              </a:rPr>
              <a:t>No evidence of explicit discrimination</a:t>
            </a:r>
          </a:p>
          <a:p>
            <a:pPr marL="620713" lvl="1" indent="-228600" algn="l">
              <a:spcBef>
                <a:spcPts val="325"/>
              </a:spcBef>
              <a:buClr>
                <a:schemeClr val="accent1"/>
              </a:buClr>
              <a:buFont typeface="Verdana" pitchFamily="34" charset="0"/>
              <a:buChar char="◦"/>
            </a:pPr>
            <a:r>
              <a:rPr lang="en-US">
                <a:latin typeface="Times New Roman" pitchFamily="18" charset="0"/>
              </a:rPr>
              <a:t>No significant gender differences in satisfaction level over responsibility level and opportunities for advancement</a:t>
            </a:r>
          </a:p>
        </p:txBody>
      </p:sp>
      <p:sp>
        <p:nvSpPr>
          <p:cNvPr id="81" name="80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35D60F54-D143-449A-A0E0-42D53E19B55B}" type="slidenum">
              <a:rPr lang="en-GB" sz="1000">
                <a:latin typeface="+mn-lt"/>
              </a:rPr>
              <a:pPr algn="r" fontAlgn="auto">
                <a:spcBef>
                  <a:spcPts val="0"/>
                </a:spcBef>
                <a:spcAft>
                  <a:spcPts val="0"/>
                </a:spcAft>
                <a:defRPr/>
              </a:pPr>
              <a:t>64</a:t>
            </a:fld>
            <a:endParaRPr lang="en-GB" sz="1000" dirty="0">
              <a:latin typeface="+mn-lt"/>
            </a:endParaRPr>
          </a:p>
        </p:txBody>
      </p:sp>
      <p:sp>
        <p:nvSpPr>
          <p:cNvPr id="35845" name="Text Box 82"/>
          <p:cNvSpPr txBox="1">
            <a:spLocks noChangeArrowheads="1"/>
          </p:cNvSpPr>
          <p:nvPr/>
        </p:nvSpPr>
        <p:spPr bwMode="auto">
          <a:xfrm>
            <a:off x="7740650" y="5229225"/>
            <a:ext cx="1223963" cy="396875"/>
          </a:xfrm>
          <a:prstGeom prst="rect">
            <a:avLst/>
          </a:prstGeom>
          <a:noFill/>
          <a:ln w="9525" algn="ctr">
            <a:noFill/>
            <a:miter lim="800000"/>
            <a:headEnd/>
            <a:tailEnd/>
          </a:ln>
        </p:spPr>
        <p:txBody>
          <a:bodyPr>
            <a:spAutoFit/>
          </a:bodyPr>
          <a:lstStyle/>
          <a:p>
            <a:pPr>
              <a:spcBef>
                <a:spcPct val="50000"/>
              </a:spcBef>
            </a:pPr>
            <a:r>
              <a:rPr lang="es-ES" sz="2000" b="1">
                <a:solidFill>
                  <a:srgbClr val="278DA5"/>
                </a:solidFill>
                <a:latin typeface="Times New Roman" pitchFamily="18" charset="0"/>
                <a:hlinkClick r:id="rId2" action="ppaction://hlinksldjump"/>
              </a:rPr>
              <a:t>[BACK]</a:t>
            </a:r>
            <a:endParaRPr lang="es-ES" sz="2000" b="1">
              <a:solidFill>
                <a:srgbClr val="278DA5"/>
              </a:solidFill>
              <a:latin typeface="Times New Roman" pitchFamily="18" charset="0"/>
            </a:endParaRPr>
          </a:p>
        </p:txBody>
      </p:sp>
      <p:pic>
        <p:nvPicPr>
          <p:cNvPr id="35846" name="Content Placeholder 7"/>
          <p:cNvPicPr>
            <a:picLocks noChangeArrowheads="1"/>
          </p:cNvPicPr>
          <p:nvPr/>
        </p:nvPicPr>
        <p:blipFill>
          <a:blip r:embed="rId3" cstate="print"/>
          <a:srcRect/>
          <a:stretch>
            <a:fillRect/>
          </a:stretch>
        </p:blipFill>
        <p:spPr bwMode="auto">
          <a:xfrm>
            <a:off x="450850" y="1438275"/>
            <a:ext cx="4054475" cy="3956050"/>
          </a:xfrm>
          <a:prstGeom prst="rect">
            <a:avLst/>
          </a:prstGeom>
          <a:noFill/>
          <a:ln w="9525">
            <a:noFill/>
            <a:miter lim="800000"/>
            <a:headEnd/>
            <a:tailEnd/>
          </a:ln>
        </p:spPr>
      </p:pic>
      <p:pic>
        <p:nvPicPr>
          <p:cNvPr id="35847" name="Content Placeholder 8"/>
          <p:cNvPicPr>
            <a:picLocks noChangeArrowheads="1"/>
          </p:cNvPicPr>
          <p:nvPr/>
        </p:nvPicPr>
        <p:blipFill>
          <a:blip r:embed="rId4" cstate="print"/>
          <a:srcRect/>
          <a:stretch>
            <a:fillRect/>
          </a:stretch>
        </p:blipFill>
        <p:spPr bwMode="auto">
          <a:xfrm>
            <a:off x="4638675" y="1438275"/>
            <a:ext cx="4054475" cy="3956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9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796" name="Group 380"/>
          <p:cNvGraphicFramePr>
            <a:graphicFrameLocks noGrp="1"/>
          </p:cNvGraphicFramePr>
          <p:nvPr/>
        </p:nvGraphicFramePr>
        <p:xfrm>
          <a:off x="1403350" y="1196975"/>
          <a:ext cx="6265863" cy="4480246"/>
        </p:xfrm>
        <a:graphic>
          <a:graphicData uri="http://schemas.openxmlformats.org/drawingml/2006/table">
            <a:tbl>
              <a:tblPr/>
              <a:tblGrid>
                <a:gridCol w="3533775">
                  <a:extLst>
                    <a:ext uri="{9D8B030D-6E8A-4147-A177-3AD203B41FA5}">
                      <a16:colId xmlns:a16="http://schemas.microsoft.com/office/drawing/2014/main" val="20000"/>
                    </a:ext>
                  </a:extLst>
                </a:gridCol>
                <a:gridCol w="852488">
                  <a:extLst>
                    <a:ext uri="{9D8B030D-6E8A-4147-A177-3AD203B41FA5}">
                      <a16:colId xmlns:a16="http://schemas.microsoft.com/office/drawing/2014/main" val="20001"/>
                    </a:ext>
                  </a:extLst>
                </a:gridCol>
                <a:gridCol w="854075">
                  <a:extLst>
                    <a:ext uri="{9D8B030D-6E8A-4147-A177-3AD203B41FA5}">
                      <a16:colId xmlns:a16="http://schemas.microsoft.com/office/drawing/2014/main" val="20002"/>
                    </a:ext>
                  </a:extLst>
                </a:gridCol>
                <a:gridCol w="1025525">
                  <a:extLst>
                    <a:ext uri="{9D8B030D-6E8A-4147-A177-3AD203B41FA5}">
                      <a16:colId xmlns:a16="http://schemas.microsoft.com/office/drawing/2014/main" val="20003"/>
                    </a:ext>
                  </a:extLst>
                </a:gridCol>
              </a:tblGrid>
              <a:tr h="455613">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pitchFamily="18" charset="0"/>
                        </a:rPr>
                        <a:t>How satisfied are you with each of the following aspects of your current position?</a:t>
                      </a:r>
                      <a:endParaRPr kumimoji="0" lang="es-ES" sz="13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300" b="1" i="0" u="none" strike="noStrike" cap="none" normalizeH="0" baseline="0">
                          <a:ln>
                            <a:noFill/>
                          </a:ln>
                          <a:solidFill>
                            <a:schemeClr val="tx1"/>
                          </a:solidFill>
                          <a:effectLst/>
                          <a:latin typeface="Times New Roman" pitchFamily="18" charset="0"/>
                          <a:cs typeface="Times New Roman" pitchFamily="18" charset="0"/>
                        </a:rPr>
                        <a:t>Men</a:t>
                      </a:r>
                      <a:endParaRPr kumimoji="0" lang="es-E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300" b="1" i="0" u="none" strike="noStrike" cap="none" normalizeH="0" baseline="0">
                          <a:ln>
                            <a:noFill/>
                          </a:ln>
                          <a:solidFill>
                            <a:schemeClr val="tx1"/>
                          </a:solidFill>
                          <a:effectLst/>
                          <a:latin typeface="Times New Roman" pitchFamily="18" charset="0"/>
                          <a:cs typeface="Times New Roman" pitchFamily="18" charset="0"/>
                        </a:rPr>
                        <a:t>Female</a:t>
                      </a:r>
                      <a:endParaRPr kumimoji="0" lang="es-E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300" b="1" i="0" u="none" strike="noStrike" cap="none" normalizeH="0" baseline="0">
                          <a:ln>
                            <a:noFill/>
                          </a:ln>
                          <a:solidFill>
                            <a:schemeClr val="tx1"/>
                          </a:solidFill>
                          <a:effectLst/>
                          <a:latin typeface="Times New Roman" pitchFamily="18" charset="0"/>
                          <a:cs typeface="Times New Roman" pitchFamily="18" charset="0"/>
                        </a:rPr>
                        <a:t>T-test</a:t>
                      </a:r>
                      <a:endParaRPr kumimoji="0" lang="es-E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a:ln>
                            <a:noFill/>
                          </a:ln>
                          <a:solidFill>
                            <a:schemeClr val="tx1"/>
                          </a:solidFill>
                          <a:effectLst/>
                          <a:latin typeface="Times New Roman" pitchFamily="18" charset="0"/>
                          <a:cs typeface="Times New Roman" pitchFamily="18" charset="0"/>
                        </a:rPr>
                        <a:t>Level of responsability</a:t>
                      </a:r>
                      <a:endParaRPr kumimoji="0" lang="es-E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5.827397</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5.846791</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-0.2336</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6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pitchFamily="18" charset="0"/>
                          <a:cs typeface="Times New Roman" pitchFamily="18" charset="0"/>
                        </a:rPr>
                        <a:t>Recognition you receive for your work</a:t>
                      </a:r>
                      <a:endParaRPr kumimoji="0" lang="en-US"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5.110807</a:t>
                      </a:r>
                      <a:endParaRPr kumimoji="0" lang="en-US"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5.110429</a:t>
                      </a:r>
                      <a:endParaRPr kumimoji="0" lang="en-US"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0.0037</a:t>
                      </a:r>
                      <a:endParaRPr kumimoji="0" lang="en-US"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7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Substantive area of your work</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5.427012</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5.566802</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-1.5828</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7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Tasks you perform</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5.226415</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5.29697</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-0.8573</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6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pitchFamily="18" charset="0"/>
                          <a:cs typeface="Times New Roman" pitchFamily="18" charset="0"/>
                        </a:rPr>
                        <a:t>Opportunities for advancement</a:t>
                      </a:r>
                      <a:endParaRPr kumimoji="0" lang="en-US"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4.982684</a:t>
                      </a:r>
                      <a:endParaRPr kumimoji="0" lang="en-US"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4.884454</a:t>
                      </a:r>
                      <a:endParaRPr kumimoji="0" lang="en-US"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0.9163</a:t>
                      </a:r>
                      <a:endParaRPr kumimoji="0" lang="en-US"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6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Method by which compensation is determined</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4.855756</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4.628866</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2.0629</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6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Control over the amount of work you do</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4.892224</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4.793878</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0.9086</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7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Intellectual challenge</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5.496644</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5.777547</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-3.4950</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7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Amount of travel required</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5.378723</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5.531453</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-1.7336</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6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Diversity of the workplace</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4.591988</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4.309677</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2.6336</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6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Performance evaluation process</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4.31459</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4.185355</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1.1553</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6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Value of your work to society </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4.27223</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4.283644</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-0.1099</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7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Job security</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5.246914</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5.254582</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-0.0826</a:t>
                      </a: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36943" name="Rectangle 371"/>
          <p:cNvSpPr>
            <a:spLocks noGrp="1"/>
          </p:cNvSpPr>
          <p:nvPr>
            <p:ph type="title" idx="4294967295"/>
          </p:nvPr>
        </p:nvSpPr>
        <p:spPr bwMode="auto">
          <a:noFill/>
        </p:spPr>
        <p:txBody>
          <a:bodyPr/>
          <a:lstStyle/>
          <a:p>
            <a:r>
              <a:rPr lang="es-ES">
                <a:effectLst/>
                <a:latin typeface="Lucida Sans Unicode" pitchFamily="34" charset="0"/>
              </a:rPr>
              <a:t>Satisfaction levels</a:t>
            </a:r>
          </a:p>
        </p:txBody>
      </p:sp>
      <p:sp>
        <p:nvSpPr>
          <p:cNvPr id="60797" name="Content Placeholder 1"/>
          <p:cNvSpPr>
            <a:spLocks/>
          </p:cNvSpPr>
          <p:nvPr/>
        </p:nvSpPr>
        <p:spPr bwMode="auto">
          <a:xfrm>
            <a:off x="1042988" y="5849938"/>
            <a:ext cx="7489825" cy="1008062"/>
          </a:xfrm>
          <a:prstGeom prst="rect">
            <a:avLst/>
          </a:prstGeom>
          <a:solidFill>
            <a:srgbClr val="CCFFFF"/>
          </a:solidFill>
          <a:ln w="9525">
            <a:noFill/>
            <a:miter lim="800000"/>
            <a:headEnd/>
            <a:tailEnd/>
          </a:ln>
        </p:spPr>
        <p:txBody>
          <a:bodyPr/>
          <a:lstStyle/>
          <a:p>
            <a:pPr marL="365125" indent="-255588" algn="l">
              <a:spcBef>
                <a:spcPts val="400"/>
              </a:spcBef>
              <a:buClr>
                <a:schemeClr val="accent1"/>
              </a:buClr>
              <a:buSzPct val="68000"/>
              <a:buFont typeface="Wingdings 3" pitchFamily="18" charset="2"/>
              <a:buNone/>
            </a:pPr>
            <a:r>
              <a:rPr lang="en-US" sz="2000">
                <a:latin typeface="Times New Roman" pitchFamily="18" charset="0"/>
              </a:rPr>
              <a:t>No evidence of explicit discrimination</a:t>
            </a:r>
          </a:p>
          <a:p>
            <a:pPr marL="620713" lvl="1" indent="-228600" algn="l">
              <a:spcBef>
                <a:spcPts val="325"/>
              </a:spcBef>
              <a:buClr>
                <a:schemeClr val="accent1"/>
              </a:buClr>
              <a:buFont typeface="Verdana" pitchFamily="34" charset="0"/>
              <a:buChar char="◦"/>
            </a:pPr>
            <a:r>
              <a:rPr lang="en-US">
                <a:latin typeface="Times New Roman" pitchFamily="18" charset="0"/>
              </a:rPr>
              <a:t>No significant gender differences in satisfaction level over responsibility level and opportunities for advancement</a:t>
            </a:r>
          </a:p>
        </p:txBody>
      </p:sp>
      <p:sp>
        <p:nvSpPr>
          <p:cNvPr id="81" name="80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76370386-9059-4771-BEC9-0721884F6E36}" type="slidenum">
              <a:rPr lang="en-GB" sz="1000">
                <a:latin typeface="+mn-lt"/>
              </a:rPr>
              <a:pPr algn="r" fontAlgn="auto">
                <a:spcBef>
                  <a:spcPts val="0"/>
                </a:spcBef>
                <a:spcAft>
                  <a:spcPts val="0"/>
                </a:spcAft>
                <a:defRPr/>
              </a:pPr>
              <a:t>65</a:t>
            </a:fld>
            <a:endParaRPr lang="en-GB" sz="1000" dirty="0">
              <a:latin typeface="+mn-lt"/>
            </a:endParaRPr>
          </a:p>
        </p:txBody>
      </p:sp>
      <p:sp>
        <p:nvSpPr>
          <p:cNvPr id="36946" name="Text Box 82"/>
          <p:cNvSpPr txBox="1">
            <a:spLocks noChangeArrowheads="1"/>
          </p:cNvSpPr>
          <p:nvPr/>
        </p:nvSpPr>
        <p:spPr bwMode="auto">
          <a:xfrm>
            <a:off x="7740650" y="5229225"/>
            <a:ext cx="1223963" cy="396875"/>
          </a:xfrm>
          <a:prstGeom prst="rect">
            <a:avLst/>
          </a:prstGeom>
          <a:noFill/>
          <a:ln w="9525" algn="ctr">
            <a:noFill/>
            <a:miter lim="800000"/>
            <a:headEnd/>
            <a:tailEnd/>
          </a:ln>
        </p:spPr>
        <p:txBody>
          <a:bodyPr>
            <a:spAutoFit/>
          </a:bodyPr>
          <a:lstStyle/>
          <a:p>
            <a:pPr>
              <a:spcBef>
                <a:spcPct val="50000"/>
              </a:spcBef>
            </a:pPr>
            <a:r>
              <a:rPr lang="es-ES" sz="2000" b="1">
                <a:solidFill>
                  <a:srgbClr val="278DA5"/>
                </a:solidFill>
                <a:latin typeface="Times New Roman" pitchFamily="18" charset="0"/>
                <a:hlinkClick r:id="rId2" action="ppaction://hlinksldjump"/>
              </a:rPr>
              <a:t>[BACK]</a:t>
            </a:r>
            <a:endParaRPr lang="es-ES" sz="2000" b="1">
              <a:solidFill>
                <a:srgbClr val="278DA5"/>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9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86"/>
          <p:cNvPicPr>
            <a:picLocks noChangeAspect="1" noChangeArrowheads="1"/>
          </p:cNvPicPr>
          <p:nvPr/>
        </p:nvPicPr>
        <p:blipFill>
          <a:blip r:embed="rId2" cstate="print"/>
          <a:srcRect/>
          <a:stretch>
            <a:fillRect/>
          </a:stretch>
        </p:blipFill>
        <p:spPr bwMode="auto">
          <a:xfrm>
            <a:off x="468313" y="1412875"/>
            <a:ext cx="8239125" cy="4392613"/>
          </a:xfrm>
          <a:prstGeom prst="rect">
            <a:avLst/>
          </a:prstGeom>
          <a:noFill/>
          <a:ln w="9525">
            <a:noFill/>
            <a:miter lim="800000"/>
            <a:headEnd/>
            <a:tailEnd/>
          </a:ln>
        </p:spPr>
      </p:pic>
      <p:sp>
        <p:nvSpPr>
          <p:cNvPr id="37891" name="Rectangle 487"/>
          <p:cNvSpPr>
            <a:spLocks noGrp="1"/>
          </p:cNvSpPr>
          <p:nvPr>
            <p:ph type="title" idx="4294967295"/>
          </p:nvPr>
        </p:nvSpPr>
        <p:spPr bwMode="auto">
          <a:noFill/>
        </p:spPr>
        <p:txBody>
          <a:bodyPr/>
          <a:lstStyle/>
          <a:p>
            <a:r>
              <a:rPr lang="es-ES" dirty="0">
                <a:effectLst/>
                <a:latin typeface="Lucida Sans Unicode" pitchFamily="34" charset="0"/>
              </a:rPr>
              <a:t>Child-</a:t>
            </a:r>
            <a:r>
              <a:rPr lang="es-ES" dirty="0" err="1">
                <a:effectLst/>
                <a:latin typeface="Lucida Sans Unicode" pitchFamily="34" charset="0"/>
              </a:rPr>
              <a:t>rearing</a:t>
            </a:r>
            <a:r>
              <a:rPr lang="es-ES" dirty="0">
                <a:effectLst/>
                <a:latin typeface="Lucida Sans Unicode" pitchFamily="34" charset="0"/>
              </a:rPr>
              <a:t> </a:t>
            </a:r>
            <a:r>
              <a:rPr lang="es-ES" dirty="0" err="1">
                <a:effectLst/>
                <a:latin typeface="Lucida Sans Unicode" pitchFamily="34" charset="0"/>
              </a:rPr>
              <a:t>effect</a:t>
            </a:r>
            <a:endParaRPr lang="es-ES" dirty="0">
              <a:effectLst/>
              <a:latin typeface="Lucida Sans Unicode" pitchFamily="34" charset="0"/>
            </a:endParaRPr>
          </a:p>
        </p:txBody>
      </p:sp>
      <p:sp>
        <p:nvSpPr>
          <p:cNvPr id="38376" name="Rectangle 488"/>
          <p:cNvSpPr>
            <a:spLocks noChangeArrowheads="1"/>
          </p:cNvSpPr>
          <p:nvPr/>
        </p:nvSpPr>
        <p:spPr bwMode="auto">
          <a:xfrm>
            <a:off x="285750" y="3143250"/>
            <a:ext cx="8532813" cy="863600"/>
          </a:xfrm>
          <a:prstGeom prst="rect">
            <a:avLst/>
          </a:prstGeom>
          <a:noFill/>
          <a:ln w="31750">
            <a:solidFill>
              <a:schemeClr val="accent1"/>
            </a:solidFill>
            <a:miter lim="800000"/>
            <a:headEnd/>
            <a:tailEnd/>
          </a:ln>
        </p:spPr>
        <p:txBody>
          <a:bodyPr wrap="none" anchor="ctr"/>
          <a:lstStyle/>
          <a:p>
            <a:pPr algn="l"/>
            <a:endParaRPr lang="es-ES"/>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CC456638-632F-4F52-9768-A1259A8FF144}" type="slidenum">
              <a:rPr lang="en-GB" sz="1000">
                <a:latin typeface="+mn-lt"/>
              </a:rPr>
              <a:pPr algn="r" fontAlgn="auto">
                <a:spcBef>
                  <a:spcPts val="0"/>
                </a:spcBef>
                <a:spcAft>
                  <a:spcPts val="0"/>
                </a:spcAft>
                <a:defRPr/>
              </a:pPr>
              <a:t>66</a:t>
            </a:fld>
            <a:endParaRPr lang="en-GB" sz="1000" dirty="0">
              <a:latin typeface="+mn-lt"/>
            </a:endParaRPr>
          </a:p>
        </p:txBody>
      </p:sp>
      <p:sp>
        <p:nvSpPr>
          <p:cNvPr id="37894" name="Text Box 6"/>
          <p:cNvSpPr txBox="1">
            <a:spLocks noChangeArrowheads="1"/>
          </p:cNvSpPr>
          <p:nvPr/>
        </p:nvSpPr>
        <p:spPr bwMode="auto">
          <a:xfrm>
            <a:off x="7380288" y="6092825"/>
            <a:ext cx="1223962" cy="396875"/>
          </a:xfrm>
          <a:prstGeom prst="rect">
            <a:avLst/>
          </a:prstGeom>
          <a:noFill/>
          <a:ln w="9525" algn="ctr">
            <a:noFill/>
            <a:miter lim="800000"/>
            <a:headEnd/>
            <a:tailEnd/>
          </a:ln>
        </p:spPr>
        <p:txBody>
          <a:bodyPr>
            <a:spAutoFit/>
          </a:bodyPr>
          <a:lstStyle/>
          <a:p>
            <a:pPr>
              <a:spcBef>
                <a:spcPct val="50000"/>
              </a:spcBef>
            </a:pPr>
            <a:r>
              <a:rPr lang="es-ES" sz="2000" b="1">
                <a:solidFill>
                  <a:srgbClr val="278DA5"/>
                </a:solidFill>
                <a:latin typeface="Times New Roman" pitchFamily="18" charset="0"/>
                <a:hlinkClick r:id="rId3" action="ppaction://hlinksldjump"/>
              </a:rPr>
              <a:t>[BACK]</a:t>
            </a:r>
            <a:endParaRPr lang="es-ES" sz="2000" b="1">
              <a:solidFill>
                <a:srgbClr val="278DA5"/>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7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Grp="1"/>
          </p:cNvSpPr>
          <p:nvPr>
            <p:ph type="title" idx="4294967295"/>
          </p:nvPr>
        </p:nvSpPr>
        <p:spPr bwMode="auto">
          <a:noFill/>
        </p:spPr>
        <p:txBody>
          <a:bodyPr/>
          <a:lstStyle/>
          <a:p>
            <a:r>
              <a:rPr lang="es-ES">
                <a:effectLst/>
                <a:latin typeface="Lucida Sans Unicode" pitchFamily="34" charset="0"/>
              </a:rPr>
              <a:t>Different billing behavior (II)</a:t>
            </a: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0EF988FE-40CA-42A6-BC99-E349E8CE76C3}" type="slidenum">
              <a:rPr lang="en-GB" sz="1000">
                <a:latin typeface="+mn-lt"/>
              </a:rPr>
              <a:pPr algn="r" fontAlgn="auto">
                <a:spcBef>
                  <a:spcPts val="0"/>
                </a:spcBef>
                <a:spcAft>
                  <a:spcPts val="0"/>
                </a:spcAft>
                <a:defRPr/>
              </a:pPr>
              <a:t>67</a:t>
            </a:fld>
            <a:endParaRPr lang="en-GB" sz="1000" dirty="0">
              <a:latin typeface="+mn-lt"/>
            </a:endParaRPr>
          </a:p>
        </p:txBody>
      </p:sp>
      <p:pic>
        <p:nvPicPr>
          <p:cNvPr id="38916" name="Picture 6"/>
          <p:cNvPicPr>
            <a:picLocks noChangeAspect="1" noChangeArrowheads="1"/>
          </p:cNvPicPr>
          <p:nvPr/>
        </p:nvPicPr>
        <p:blipFill>
          <a:blip r:embed="rId3" cstate="print"/>
          <a:srcRect/>
          <a:stretch>
            <a:fillRect/>
          </a:stretch>
        </p:blipFill>
        <p:spPr bwMode="auto">
          <a:xfrm>
            <a:off x="684213" y="1268413"/>
            <a:ext cx="7993062" cy="3752850"/>
          </a:xfrm>
          <a:prstGeom prst="rect">
            <a:avLst/>
          </a:prstGeom>
          <a:noFill/>
          <a:ln w="9525">
            <a:noFill/>
            <a:miter lim="800000"/>
            <a:headEnd/>
            <a:tailEnd/>
          </a:ln>
        </p:spPr>
      </p:pic>
      <p:sp>
        <p:nvSpPr>
          <p:cNvPr id="38917" name="TextBox 3"/>
          <p:cNvSpPr txBox="1">
            <a:spLocks noChangeArrowheads="1"/>
          </p:cNvSpPr>
          <p:nvPr/>
        </p:nvSpPr>
        <p:spPr bwMode="auto">
          <a:xfrm>
            <a:off x="1116013" y="5734050"/>
            <a:ext cx="6911975" cy="396875"/>
          </a:xfrm>
          <a:prstGeom prst="rect">
            <a:avLst/>
          </a:prstGeom>
          <a:solidFill>
            <a:srgbClr val="CCFFFF"/>
          </a:solidFill>
          <a:ln w="9525">
            <a:noFill/>
            <a:miter lim="800000"/>
            <a:headEnd/>
            <a:tailEnd/>
          </a:ln>
        </p:spPr>
        <p:txBody>
          <a:bodyPr>
            <a:spAutoFit/>
          </a:bodyPr>
          <a:lstStyle/>
          <a:p>
            <a:pPr algn="l"/>
            <a:r>
              <a:rPr lang="en-US" sz="2000">
                <a:latin typeface="Times New Roman" pitchFamily="18" charset="0"/>
              </a:rPr>
              <a:t>The effect of being “Less likely to bill” is not different for women</a:t>
            </a:r>
          </a:p>
        </p:txBody>
      </p:sp>
      <p:sp>
        <p:nvSpPr>
          <p:cNvPr id="7" name="6 Rectángulo"/>
          <p:cNvSpPr/>
          <p:nvPr/>
        </p:nvSpPr>
        <p:spPr>
          <a:xfrm>
            <a:off x="5867400" y="1196975"/>
            <a:ext cx="3071813" cy="4032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dirty="0">
              <a:solidFill>
                <a:sysClr val="windowText" lastClr="000000"/>
              </a:solidFill>
            </a:endParaRPr>
          </a:p>
        </p:txBody>
      </p:sp>
      <p:sp>
        <p:nvSpPr>
          <p:cNvPr id="38919" name="Text Box 7"/>
          <p:cNvSpPr txBox="1">
            <a:spLocks noChangeArrowheads="1"/>
          </p:cNvSpPr>
          <p:nvPr/>
        </p:nvSpPr>
        <p:spPr bwMode="auto">
          <a:xfrm>
            <a:off x="7092950" y="6237288"/>
            <a:ext cx="1223963" cy="396875"/>
          </a:xfrm>
          <a:prstGeom prst="rect">
            <a:avLst/>
          </a:prstGeom>
          <a:noFill/>
          <a:ln w="9525" algn="ctr">
            <a:noFill/>
            <a:miter lim="800000"/>
            <a:headEnd/>
            <a:tailEnd/>
          </a:ln>
        </p:spPr>
        <p:txBody>
          <a:bodyPr>
            <a:spAutoFit/>
          </a:bodyPr>
          <a:lstStyle/>
          <a:p>
            <a:pPr>
              <a:spcBef>
                <a:spcPct val="50000"/>
              </a:spcBef>
            </a:pPr>
            <a:r>
              <a:rPr lang="es-ES" sz="2000" b="1">
                <a:solidFill>
                  <a:srgbClr val="278DA5"/>
                </a:solidFill>
                <a:latin typeface="Times New Roman" pitchFamily="18" charset="0"/>
                <a:hlinkClick r:id="rId4" action="ppaction://hlinksldjump"/>
              </a:rPr>
              <a:t>[BACK]</a:t>
            </a:r>
            <a:endParaRPr lang="es-ES" sz="2000" b="1">
              <a:solidFill>
                <a:srgbClr val="278DA5"/>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p:cNvSpPr>
          <p:nvPr>
            <p:ph type="title" idx="4294967295"/>
          </p:nvPr>
        </p:nvSpPr>
        <p:spPr bwMode="auto">
          <a:noFill/>
        </p:spPr>
        <p:txBody>
          <a:bodyPr/>
          <a:lstStyle/>
          <a:p>
            <a:r>
              <a:rPr lang="es-ES">
                <a:effectLst/>
                <a:latin typeface="Lucida Sans Unicode" pitchFamily="34" charset="0"/>
              </a:rPr>
              <a:t>Networking behavior</a:t>
            </a: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3A28A7A9-FF32-43D6-AE72-678B371C0E34}" type="slidenum">
              <a:rPr lang="en-GB" sz="1000">
                <a:latin typeface="+mn-lt"/>
              </a:rPr>
              <a:pPr algn="r" fontAlgn="auto">
                <a:spcBef>
                  <a:spcPts val="0"/>
                </a:spcBef>
                <a:spcAft>
                  <a:spcPts val="0"/>
                </a:spcAft>
                <a:defRPr/>
              </a:pPr>
              <a:t>68</a:t>
            </a:fld>
            <a:endParaRPr lang="en-GB" sz="1000" dirty="0">
              <a:latin typeface="+mn-lt"/>
            </a:endParaRPr>
          </a:p>
        </p:txBody>
      </p:sp>
      <p:graphicFrame>
        <p:nvGraphicFramePr>
          <p:cNvPr id="9218" name="Object 3"/>
          <p:cNvGraphicFramePr>
            <a:graphicFrameLocks noChangeAspect="1"/>
          </p:cNvGraphicFramePr>
          <p:nvPr>
            <p:extLst>
              <p:ext uri="{D42A27DB-BD31-4B8C-83A1-F6EECF244321}">
                <p14:modId xmlns:p14="http://schemas.microsoft.com/office/powerpoint/2010/main" val="4162898763"/>
              </p:ext>
            </p:extLst>
          </p:nvPr>
        </p:nvGraphicFramePr>
        <p:xfrm>
          <a:off x="457200" y="1972292"/>
          <a:ext cx="8358187" cy="4286250"/>
        </p:xfrm>
        <a:graphic>
          <a:graphicData uri="http://schemas.openxmlformats.org/presentationml/2006/ole">
            <mc:AlternateContent xmlns:mc="http://schemas.openxmlformats.org/markup-compatibility/2006">
              <mc:Choice xmlns:v="urn:schemas-microsoft-com:vml" Requires="v">
                <p:oleObj spid="_x0000_s9352" r:id="rId3" imgW="6296070" imgH="3228975" progId="Excel.Sheet.12">
                  <p:embed/>
                </p:oleObj>
              </mc:Choice>
              <mc:Fallback>
                <p:oleObj r:id="rId3" imgW="6296070" imgH="3228975"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72292"/>
                        <a:ext cx="83581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Text Box 7"/>
          <p:cNvSpPr txBox="1">
            <a:spLocks noChangeArrowheads="1"/>
          </p:cNvSpPr>
          <p:nvPr/>
        </p:nvSpPr>
        <p:spPr bwMode="auto">
          <a:xfrm>
            <a:off x="7092950" y="6237288"/>
            <a:ext cx="1223963" cy="396875"/>
          </a:xfrm>
          <a:prstGeom prst="rect">
            <a:avLst/>
          </a:prstGeom>
          <a:noFill/>
          <a:ln w="9525" algn="ctr">
            <a:noFill/>
            <a:miter lim="800000"/>
            <a:headEnd/>
            <a:tailEnd/>
          </a:ln>
        </p:spPr>
        <p:txBody>
          <a:bodyPr>
            <a:spAutoFit/>
          </a:bodyPr>
          <a:lstStyle/>
          <a:p>
            <a:pPr>
              <a:spcBef>
                <a:spcPct val="50000"/>
              </a:spcBef>
            </a:pPr>
            <a:r>
              <a:rPr lang="es-ES" sz="2000" b="1">
                <a:solidFill>
                  <a:srgbClr val="278DA5"/>
                </a:solidFill>
                <a:latin typeface="Times New Roman" pitchFamily="18" charset="0"/>
                <a:hlinkClick r:id="rId5" action="ppaction://hlinksldjump"/>
              </a:rPr>
              <a:t>[BACK]</a:t>
            </a:r>
            <a:endParaRPr lang="es-ES" sz="2000" b="1">
              <a:solidFill>
                <a:srgbClr val="278DA5"/>
              </a:solidFill>
              <a:latin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9"/>
          <p:cNvSpPr>
            <a:spLocks noGrp="1"/>
          </p:cNvSpPr>
          <p:nvPr>
            <p:ph type="title" idx="4294967295"/>
          </p:nvPr>
        </p:nvSpPr>
        <p:spPr bwMode="auto">
          <a:noFill/>
        </p:spPr>
        <p:txBody>
          <a:bodyPr/>
          <a:lstStyle/>
          <a:p>
            <a:r>
              <a:rPr lang="en-US">
                <a:effectLst/>
                <a:latin typeface="Lucida Sans Unicode" pitchFamily="34" charset="0"/>
              </a:rPr>
              <a:t>Areas of specialization (II)</a:t>
            </a: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CC8FC214-70C7-4123-8E95-5BBE0F96F790}" type="slidenum">
              <a:rPr lang="en-GB" sz="1000">
                <a:latin typeface="+mn-lt"/>
              </a:rPr>
              <a:pPr algn="r" fontAlgn="auto">
                <a:spcBef>
                  <a:spcPts val="0"/>
                </a:spcBef>
                <a:spcAft>
                  <a:spcPts val="0"/>
                </a:spcAft>
                <a:defRPr/>
              </a:pPr>
              <a:t>69</a:t>
            </a:fld>
            <a:endParaRPr lang="en-GB" sz="1000" dirty="0">
              <a:latin typeface="+mn-lt"/>
            </a:endParaRPr>
          </a:p>
        </p:txBody>
      </p:sp>
      <p:pic>
        <p:nvPicPr>
          <p:cNvPr id="39940" name="Picture 4"/>
          <p:cNvPicPr>
            <a:picLocks noChangeAspect="1" noChangeArrowheads="1"/>
          </p:cNvPicPr>
          <p:nvPr/>
        </p:nvPicPr>
        <p:blipFill>
          <a:blip r:embed="rId3" cstate="print"/>
          <a:srcRect/>
          <a:stretch>
            <a:fillRect/>
          </a:stretch>
        </p:blipFill>
        <p:spPr bwMode="auto">
          <a:xfrm>
            <a:off x="1763713" y="1484313"/>
            <a:ext cx="5832475" cy="3298825"/>
          </a:xfrm>
          <a:prstGeom prst="rect">
            <a:avLst/>
          </a:prstGeom>
          <a:noFill/>
          <a:ln w="9525">
            <a:noFill/>
            <a:miter lim="800000"/>
            <a:headEnd/>
            <a:tailEnd/>
          </a:ln>
        </p:spPr>
      </p:pic>
      <p:sp>
        <p:nvSpPr>
          <p:cNvPr id="4" name="TextBox 3"/>
          <p:cNvSpPr txBox="1">
            <a:spLocks noChangeArrowheads="1"/>
          </p:cNvSpPr>
          <p:nvPr/>
        </p:nvSpPr>
        <p:spPr bwMode="auto">
          <a:xfrm>
            <a:off x="1042988" y="5300663"/>
            <a:ext cx="6911975" cy="701675"/>
          </a:xfrm>
          <a:prstGeom prst="rect">
            <a:avLst/>
          </a:prstGeom>
          <a:solidFill>
            <a:srgbClr val="CCFFFF"/>
          </a:solidFill>
          <a:ln w="9525">
            <a:noFill/>
            <a:miter lim="800000"/>
            <a:headEnd/>
            <a:tailEnd/>
          </a:ln>
        </p:spPr>
        <p:txBody>
          <a:bodyPr>
            <a:spAutoFit/>
          </a:bodyPr>
          <a:lstStyle/>
          <a:p>
            <a:pPr algn="l"/>
            <a:r>
              <a:rPr lang="en-US" sz="2000">
                <a:latin typeface="Times New Roman" pitchFamily="18" charset="0"/>
              </a:rPr>
              <a:t>Although there is some gender segregation, areas of law do not have a considerable effect on performance.</a:t>
            </a:r>
          </a:p>
        </p:txBody>
      </p:sp>
      <p:sp>
        <p:nvSpPr>
          <p:cNvPr id="7" name="6 Rectángulo"/>
          <p:cNvSpPr/>
          <p:nvPr/>
        </p:nvSpPr>
        <p:spPr>
          <a:xfrm>
            <a:off x="5435600" y="1412875"/>
            <a:ext cx="3071813" cy="3430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dirty="0">
              <a:solidFill>
                <a:sysClr val="windowText" lastClr="000000"/>
              </a:solidFill>
            </a:endParaRPr>
          </a:p>
        </p:txBody>
      </p:sp>
      <p:sp>
        <p:nvSpPr>
          <p:cNvPr id="39943" name="Text Box 8"/>
          <p:cNvSpPr txBox="1">
            <a:spLocks noChangeArrowheads="1"/>
          </p:cNvSpPr>
          <p:nvPr/>
        </p:nvSpPr>
        <p:spPr bwMode="auto">
          <a:xfrm>
            <a:off x="7092950" y="6237288"/>
            <a:ext cx="1223963" cy="396875"/>
          </a:xfrm>
          <a:prstGeom prst="rect">
            <a:avLst/>
          </a:prstGeom>
          <a:noFill/>
          <a:ln w="9525" algn="ctr">
            <a:noFill/>
            <a:miter lim="800000"/>
            <a:headEnd/>
            <a:tailEnd/>
          </a:ln>
        </p:spPr>
        <p:txBody>
          <a:bodyPr>
            <a:spAutoFit/>
          </a:bodyPr>
          <a:lstStyle/>
          <a:p>
            <a:pPr>
              <a:spcBef>
                <a:spcPct val="50000"/>
              </a:spcBef>
            </a:pPr>
            <a:r>
              <a:rPr lang="es-ES" sz="2000" b="1">
                <a:solidFill>
                  <a:srgbClr val="278DA5"/>
                </a:solidFill>
                <a:latin typeface="Times New Roman" pitchFamily="18" charset="0"/>
                <a:hlinkClick r:id="rId4" action="ppaction://hlinksldjump"/>
              </a:rPr>
              <a:t>[BACK]</a:t>
            </a:r>
            <a:endParaRPr lang="es-ES" sz="2000" b="1">
              <a:solidFill>
                <a:srgbClr val="278DA5"/>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2688D8D0-DEE8-49CD-8346-B27D65EFAA10}" type="slidenum">
              <a:rPr lang="es-ES"/>
              <a:pPr/>
              <a:t>7</a:t>
            </a:fld>
            <a:endParaRPr lang="es-ES"/>
          </a:p>
        </p:txBody>
      </p:sp>
      <p:sp>
        <p:nvSpPr>
          <p:cNvPr id="11266" name="Content Placeholder 2"/>
          <p:cNvSpPr>
            <a:spLocks noGrp="1"/>
          </p:cNvSpPr>
          <p:nvPr>
            <p:ph idx="4294967295"/>
          </p:nvPr>
        </p:nvSpPr>
        <p:spPr>
          <a:xfrm>
            <a:off x="395288" y="1268413"/>
            <a:ext cx="8497887" cy="4525962"/>
          </a:xfrm>
        </p:spPr>
        <p:txBody>
          <a:bodyPr>
            <a:noAutofit/>
          </a:bodyPr>
          <a:lstStyle/>
          <a:p>
            <a:pPr marL="566738" indent="-457200" eaLnBrk="1" hangingPunct="1">
              <a:lnSpc>
                <a:spcPct val="90000"/>
              </a:lnSpc>
              <a:buClr>
                <a:srgbClr val="009999"/>
              </a:buClr>
            </a:pPr>
            <a:endParaRPr lang="es-ES" sz="2200" dirty="0">
              <a:latin typeface="Times New Roman" pitchFamily="18" charset="0"/>
            </a:endParaRPr>
          </a:p>
          <a:p>
            <a:pPr marL="623888" indent="-514350" eaLnBrk="1" hangingPunct="1">
              <a:lnSpc>
                <a:spcPct val="90000"/>
              </a:lnSpc>
              <a:buClr>
                <a:srgbClr val="009999"/>
              </a:buClr>
              <a:buSzPct val="90000"/>
              <a:buFont typeface="+mj-lt"/>
              <a:buAutoNum type="romanUcPeriod"/>
            </a:pPr>
            <a:r>
              <a:rPr lang="es-ES" sz="2200" dirty="0">
                <a:latin typeface="Times New Roman" pitchFamily="18" charset="0"/>
              </a:rPr>
              <a:t>Ejemplos introductorios: Efecto de las </a:t>
            </a:r>
            <a:r>
              <a:rPr lang="es-ES" sz="2200" dirty="0" err="1">
                <a:latin typeface="Times New Roman" pitchFamily="18" charset="0"/>
              </a:rPr>
              <a:t>crísis</a:t>
            </a:r>
            <a:r>
              <a:rPr lang="es-ES" sz="2200" dirty="0">
                <a:latin typeface="Times New Roman" pitchFamily="18" charset="0"/>
              </a:rPr>
              <a:t> económicas</a:t>
            </a:r>
            <a:br>
              <a:rPr lang="es-ES" sz="2200" dirty="0">
                <a:latin typeface="Times New Roman" pitchFamily="18" charset="0"/>
              </a:rPr>
            </a:br>
            <a:r>
              <a:rPr lang="es-ES" sz="2200" dirty="0">
                <a:latin typeface="Times New Roman" pitchFamily="18" charset="0"/>
              </a:rPr>
              <a:t> (Pandemia y “Gran Recesión”) en las diferencias salariales entre hombres y mujeres</a:t>
            </a:r>
          </a:p>
          <a:p>
            <a:pPr marL="623888" indent="-514350" eaLnBrk="1" hangingPunct="1">
              <a:lnSpc>
                <a:spcPct val="90000"/>
              </a:lnSpc>
              <a:buClr>
                <a:srgbClr val="009999"/>
              </a:buClr>
              <a:buSzPct val="90000"/>
              <a:buFont typeface="+mj-lt"/>
              <a:buAutoNum type="romanUcPeriod"/>
            </a:pPr>
            <a:r>
              <a:rPr lang="es-ES" sz="2200" dirty="0">
                <a:latin typeface="Times New Roman" pitchFamily="18" charset="0"/>
              </a:rPr>
              <a:t>Diferencias entre hombres y mujeres en el mercado laboral y sus posibles causas</a:t>
            </a:r>
            <a:endParaRPr lang="en-US" sz="2200" dirty="0">
              <a:latin typeface="Times New Roman" pitchFamily="18" charset="0"/>
            </a:endParaRPr>
          </a:p>
          <a:p>
            <a:pPr marL="623888" indent="-514350" eaLnBrk="1" hangingPunct="1">
              <a:lnSpc>
                <a:spcPct val="90000"/>
              </a:lnSpc>
              <a:buClr>
                <a:srgbClr val="009999"/>
              </a:buClr>
              <a:buSzPct val="90000"/>
              <a:buFont typeface="+mj-lt"/>
              <a:buAutoNum type="romanUcPeriod"/>
            </a:pPr>
            <a:r>
              <a:rPr lang="es-ES" sz="2200" dirty="0">
                <a:latin typeface="Times New Roman" pitchFamily="18" charset="0"/>
              </a:rPr>
              <a:t>Pago según rendimiento (“</a:t>
            </a:r>
            <a:r>
              <a:rPr lang="es-ES" sz="2200" dirty="0" err="1">
                <a:latin typeface="Times New Roman" pitchFamily="18" charset="0"/>
              </a:rPr>
              <a:t>Pay</a:t>
            </a:r>
            <a:r>
              <a:rPr lang="es-ES" sz="2200" dirty="0">
                <a:latin typeface="Times New Roman" pitchFamily="18" charset="0"/>
              </a:rPr>
              <a:t> </a:t>
            </a:r>
            <a:r>
              <a:rPr lang="es-ES" sz="2200" dirty="0" err="1">
                <a:latin typeface="Times New Roman" pitchFamily="18" charset="0"/>
              </a:rPr>
              <a:t>for</a:t>
            </a:r>
            <a:r>
              <a:rPr lang="es-ES" sz="2200" dirty="0">
                <a:latin typeface="Times New Roman" pitchFamily="18" charset="0"/>
              </a:rPr>
              <a:t> </a:t>
            </a:r>
            <a:r>
              <a:rPr lang="es-ES" sz="2200" dirty="0" err="1">
                <a:latin typeface="Times New Roman" pitchFamily="18" charset="0"/>
              </a:rPr>
              <a:t>perfomance</a:t>
            </a:r>
            <a:r>
              <a:rPr lang="es-ES" sz="2200" dirty="0">
                <a:latin typeface="Times New Roman" pitchFamily="18" charset="0"/>
              </a:rPr>
              <a:t>”) </a:t>
            </a:r>
          </a:p>
          <a:p>
            <a:pPr marL="623888" indent="-514350" eaLnBrk="1" hangingPunct="1">
              <a:lnSpc>
                <a:spcPct val="90000"/>
              </a:lnSpc>
              <a:buClr>
                <a:srgbClr val="009999"/>
              </a:buClr>
              <a:buSzPct val="90000"/>
              <a:buFont typeface="+mj-lt"/>
              <a:buAutoNum type="romanUcPeriod"/>
            </a:pPr>
            <a:r>
              <a:rPr lang="es-ES" sz="2200" dirty="0">
                <a:latin typeface="Times New Roman" pitchFamily="18" charset="0"/>
              </a:rPr>
              <a:t>¿Brechas de rendimiento entre hombres y mujeres? Análisis basado en un sector de alta nivel de formación (abogados), </a:t>
            </a:r>
            <a:r>
              <a:rPr lang="es-ES" sz="2200" dirty="0" err="1">
                <a:latin typeface="Times New Roman" pitchFamily="18" charset="0"/>
              </a:rPr>
              <a:t>Azmat</a:t>
            </a:r>
            <a:r>
              <a:rPr lang="es-ES" sz="2200" dirty="0">
                <a:latin typeface="Times New Roman" pitchFamily="18" charset="0"/>
              </a:rPr>
              <a:t> and Ferrer (2017)</a:t>
            </a:r>
            <a:endParaRPr lang="en-GB" sz="2200" dirty="0">
              <a:latin typeface="Times New Roman" pitchFamily="18" charset="0"/>
            </a:endParaRPr>
          </a:p>
        </p:txBody>
      </p:sp>
      <p:sp>
        <p:nvSpPr>
          <p:cNvPr id="37892" name="Rectangle 6"/>
          <p:cNvSpPr>
            <a:spLocks noChangeArrowheads="1"/>
          </p:cNvSpPr>
          <p:nvPr/>
        </p:nvSpPr>
        <p:spPr bwMode="auto">
          <a:xfrm>
            <a:off x="755650" y="274638"/>
            <a:ext cx="6408738" cy="1143000"/>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Estructura  de la charla</a:t>
            </a: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spTree>
    <p:extLst>
      <p:ext uri="{BB962C8B-B14F-4D97-AF65-F5344CB8AC3E}">
        <p14:creationId xmlns:p14="http://schemas.microsoft.com/office/powerpoint/2010/main" val="10819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bwMode="auto">
          <a:noFill/>
        </p:spPr>
        <p:txBody>
          <a:bodyPr/>
          <a:lstStyle/>
          <a:p>
            <a:r>
              <a:rPr lang="es-ES">
                <a:effectLst/>
                <a:latin typeface="Lucida Sans Unicode" pitchFamily="34" charset="0"/>
              </a:rPr>
              <a:t>Selection into billing hours</a:t>
            </a:r>
          </a:p>
        </p:txBody>
      </p:sp>
      <p:pic>
        <p:nvPicPr>
          <p:cNvPr id="40963" name="Picture 3"/>
          <p:cNvPicPr>
            <a:picLocks noGrp="1" noChangeAspect="1" noChangeArrowheads="1"/>
          </p:cNvPicPr>
          <p:nvPr>
            <p:ph type="body" idx="4294967295"/>
          </p:nvPr>
        </p:nvPicPr>
        <p:blipFill>
          <a:blip r:embed="rId2" cstate="print"/>
          <a:srcRect/>
          <a:stretch>
            <a:fillRect/>
          </a:stretch>
        </p:blipFill>
        <p:spPr>
          <a:xfrm>
            <a:off x="1000125" y="1357313"/>
            <a:ext cx="5113338" cy="5095875"/>
          </a:xfrm>
        </p:spPr>
      </p:pic>
      <p:sp>
        <p:nvSpPr>
          <p:cNvPr id="4" name="TextBox 3"/>
          <p:cNvSpPr txBox="1">
            <a:spLocks noChangeArrowheads="1"/>
          </p:cNvSpPr>
          <p:nvPr/>
        </p:nvSpPr>
        <p:spPr bwMode="auto">
          <a:xfrm>
            <a:off x="6572250" y="2357438"/>
            <a:ext cx="2271713" cy="1938337"/>
          </a:xfrm>
          <a:prstGeom prst="rect">
            <a:avLst/>
          </a:prstGeom>
          <a:solidFill>
            <a:srgbClr val="CCFFFF"/>
          </a:solidFill>
          <a:ln w="9525">
            <a:noFill/>
            <a:miter lim="800000"/>
            <a:headEnd/>
            <a:tailEnd/>
          </a:ln>
        </p:spPr>
        <p:txBody>
          <a:bodyPr>
            <a:spAutoFit/>
          </a:bodyPr>
          <a:lstStyle/>
          <a:p>
            <a:pPr algn="l"/>
            <a:r>
              <a:rPr lang="en-US" sz="2000">
                <a:latin typeface="Times New Roman" pitchFamily="18" charset="0"/>
              </a:rPr>
              <a:t>There is no selection of  more able women into jobs that  do not  bill hours </a:t>
            </a:r>
            <a:br>
              <a:rPr lang="en-US" sz="2000">
                <a:latin typeface="Times New Roman" pitchFamily="18" charset="0"/>
              </a:rPr>
            </a:br>
            <a:r>
              <a:rPr lang="en-US" sz="2000">
                <a:latin typeface="Times New Roman" pitchFamily="18" charset="0"/>
              </a:rPr>
              <a:t>(e.g., public jobs)</a:t>
            </a: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D529451A-273F-4701-AE07-24DA51162761}" type="slidenum">
              <a:rPr lang="en-GB" sz="1000">
                <a:latin typeface="+mn-lt"/>
              </a:rPr>
              <a:pPr algn="r" fontAlgn="auto">
                <a:spcBef>
                  <a:spcPts val="0"/>
                </a:spcBef>
                <a:spcAft>
                  <a:spcPts val="0"/>
                </a:spcAft>
                <a:defRPr/>
              </a:pPr>
              <a:t>70</a:t>
            </a:fld>
            <a:endParaRPr lang="en-GB" sz="1000" dirty="0">
              <a:latin typeface="+mn-lt"/>
            </a:endParaRPr>
          </a:p>
        </p:txBody>
      </p:sp>
      <p:sp>
        <p:nvSpPr>
          <p:cNvPr id="40966" name="Text Box 6"/>
          <p:cNvSpPr txBox="1">
            <a:spLocks noChangeArrowheads="1"/>
          </p:cNvSpPr>
          <p:nvPr/>
        </p:nvSpPr>
        <p:spPr bwMode="auto">
          <a:xfrm>
            <a:off x="7092950" y="6237288"/>
            <a:ext cx="1223963" cy="396875"/>
          </a:xfrm>
          <a:prstGeom prst="rect">
            <a:avLst/>
          </a:prstGeom>
          <a:noFill/>
          <a:ln w="9525" algn="ctr">
            <a:noFill/>
            <a:miter lim="800000"/>
            <a:headEnd/>
            <a:tailEnd/>
          </a:ln>
        </p:spPr>
        <p:txBody>
          <a:bodyPr>
            <a:spAutoFit/>
          </a:bodyPr>
          <a:lstStyle/>
          <a:p>
            <a:pPr>
              <a:spcBef>
                <a:spcPct val="50000"/>
              </a:spcBef>
            </a:pPr>
            <a:r>
              <a:rPr lang="es-ES" sz="2000" b="1">
                <a:solidFill>
                  <a:srgbClr val="278DA5"/>
                </a:solidFill>
                <a:latin typeface="Times New Roman" pitchFamily="18" charset="0"/>
                <a:hlinkClick r:id="rId3" action="ppaction://hlinksldjump"/>
              </a:rPr>
              <a:t>[BACK]</a:t>
            </a:r>
            <a:endParaRPr lang="es-ES" sz="2000" b="1">
              <a:solidFill>
                <a:srgbClr val="278DA5"/>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Grp="1"/>
          </p:cNvSpPr>
          <p:nvPr>
            <p:ph type="title" idx="4294967295"/>
          </p:nvPr>
        </p:nvSpPr>
        <p:spPr bwMode="auto">
          <a:noFill/>
        </p:spPr>
        <p:txBody>
          <a:bodyPr/>
          <a:lstStyle/>
          <a:p>
            <a:r>
              <a:rPr lang="es-ES">
                <a:effectLst/>
                <a:latin typeface="Lucida Sans Unicode" pitchFamily="34" charset="0"/>
              </a:rPr>
              <a:t>Basic regressions</a:t>
            </a:r>
          </a:p>
        </p:txBody>
      </p:sp>
      <p:pic>
        <p:nvPicPr>
          <p:cNvPr id="41987" name="Picture 9"/>
          <p:cNvPicPr>
            <a:picLocks noChangeAspect="1" noChangeArrowheads="1"/>
          </p:cNvPicPr>
          <p:nvPr/>
        </p:nvPicPr>
        <p:blipFill>
          <a:blip r:embed="rId3" cstate="print"/>
          <a:srcRect/>
          <a:stretch>
            <a:fillRect/>
          </a:stretch>
        </p:blipFill>
        <p:spPr bwMode="auto">
          <a:xfrm>
            <a:off x="2484438" y="1196975"/>
            <a:ext cx="4518025" cy="5472113"/>
          </a:xfrm>
          <a:prstGeom prst="rect">
            <a:avLst/>
          </a:prstGeom>
          <a:noFill/>
          <a:ln w="9525">
            <a:noFill/>
            <a:miter lim="800000"/>
            <a:headEnd/>
            <a:tailEnd/>
          </a:ln>
        </p:spPr>
      </p:pic>
      <p:sp>
        <p:nvSpPr>
          <p:cNvPr id="20490" name="Rectangle 10"/>
          <p:cNvSpPr>
            <a:spLocks noChangeArrowheads="1"/>
          </p:cNvSpPr>
          <p:nvPr/>
        </p:nvSpPr>
        <p:spPr bwMode="auto">
          <a:xfrm>
            <a:off x="2268538" y="1628775"/>
            <a:ext cx="5111750" cy="431800"/>
          </a:xfrm>
          <a:prstGeom prst="rect">
            <a:avLst/>
          </a:prstGeom>
          <a:noFill/>
          <a:ln w="31750">
            <a:solidFill>
              <a:schemeClr val="accent1"/>
            </a:solidFill>
            <a:miter lim="800000"/>
            <a:headEnd/>
            <a:tailEnd/>
          </a:ln>
        </p:spPr>
        <p:txBody>
          <a:bodyPr wrap="none" anchor="ctr"/>
          <a:lstStyle/>
          <a:p>
            <a:pPr algn="l"/>
            <a:endParaRPr lang="es-ES"/>
          </a:p>
        </p:txBody>
      </p:sp>
      <p:sp>
        <p:nvSpPr>
          <p:cNvPr id="20491" name="Rectangle 11"/>
          <p:cNvSpPr>
            <a:spLocks noChangeArrowheads="1"/>
          </p:cNvSpPr>
          <p:nvPr/>
        </p:nvSpPr>
        <p:spPr bwMode="auto">
          <a:xfrm>
            <a:off x="2268538" y="4941888"/>
            <a:ext cx="5183187" cy="415925"/>
          </a:xfrm>
          <a:prstGeom prst="rect">
            <a:avLst/>
          </a:prstGeom>
          <a:noFill/>
          <a:ln w="31750">
            <a:solidFill>
              <a:schemeClr val="accent1"/>
            </a:solidFill>
            <a:miter lim="800000"/>
            <a:headEnd/>
            <a:tailEnd/>
          </a:ln>
        </p:spPr>
        <p:txBody>
          <a:bodyPr wrap="none" anchor="ctr"/>
          <a:lstStyle/>
          <a:p>
            <a:pPr algn="l"/>
            <a:endParaRPr lang="es-ES"/>
          </a:p>
        </p:txBody>
      </p:sp>
      <p:sp>
        <p:nvSpPr>
          <p:cNvPr id="6" name="5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276D12AB-65BA-45D5-BEA7-76E8A4BF742D}" type="slidenum">
              <a:rPr lang="en-GB" sz="1000">
                <a:latin typeface="+mn-lt"/>
              </a:rPr>
              <a:pPr algn="r" fontAlgn="auto">
                <a:spcBef>
                  <a:spcPts val="0"/>
                </a:spcBef>
                <a:spcAft>
                  <a:spcPts val="0"/>
                </a:spcAft>
                <a:defRPr/>
              </a:pPr>
              <a:t>71</a:t>
            </a:fld>
            <a:endParaRPr lang="en-GB" sz="1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p:bldP spid="2049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52"/>
          <p:cNvSpPr>
            <a:spLocks noChangeArrowheads="1"/>
          </p:cNvSpPr>
          <p:nvPr/>
        </p:nvSpPr>
        <p:spPr bwMode="auto">
          <a:xfrm>
            <a:off x="1331913" y="1844675"/>
            <a:ext cx="5903912" cy="431800"/>
          </a:xfrm>
          <a:prstGeom prst="rect">
            <a:avLst/>
          </a:prstGeom>
          <a:noFill/>
          <a:ln w="31750">
            <a:solidFill>
              <a:schemeClr val="accent1"/>
            </a:solidFill>
            <a:miter lim="800000"/>
            <a:headEnd/>
            <a:tailEnd/>
          </a:ln>
        </p:spPr>
        <p:txBody>
          <a:bodyPr wrap="none" anchor="ctr"/>
          <a:lstStyle/>
          <a:p>
            <a:pPr algn="l"/>
            <a:endParaRPr lang="es-ES"/>
          </a:p>
        </p:txBody>
      </p:sp>
      <p:sp>
        <p:nvSpPr>
          <p:cNvPr id="43011" name="Rectangle 353"/>
          <p:cNvSpPr>
            <a:spLocks noGrp="1"/>
          </p:cNvSpPr>
          <p:nvPr>
            <p:ph type="title" idx="4294967295"/>
          </p:nvPr>
        </p:nvSpPr>
        <p:spPr bwMode="auto">
          <a:xfrm>
            <a:off x="468313" y="188913"/>
            <a:ext cx="8229600" cy="1143000"/>
          </a:xfrm>
          <a:noFill/>
        </p:spPr>
        <p:txBody>
          <a:bodyPr/>
          <a:lstStyle/>
          <a:p>
            <a:r>
              <a:rPr lang="es-ES">
                <a:effectLst/>
                <a:latin typeface="Lucida Sans Unicode" pitchFamily="34" charset="0"/>
              </a:rPr>
              <a:t>Regressions (different samples)</a:t>
            </a:r>
          </a:p>
        </p:txBody>
      </p:sp>
      <p:pic>
        <p:nvPicPr>
          <p:cNvPr id="43012" name="Picture 354"/>
          <p:cNvPicPr>
            <a:picLocks noChangeAspect="1" noChangeArrowheads="1"/>
          </p:cNvPicPr>
          <p:nvPr/>
        </p:nvPicPr>
        <p:blipFill>
          <a:blip r:embed="rId2" cstate="print"/>
          <a:srcRect/>
          <a:stretch>
            <a:fillRect/>
          </a:stretch>
        </p:blipFill>
        <p:spPr bwMode="auto">
          <a:xfrm>
            <a:off x="1619250" y="981075"/>
            <a:ext cx="5160963" cy="5616575"/>
          </a:xfrm>
          <a:prstGeom prst="rect">
            <a:avLst/>
          </a:prstGeom>
          <a:noFill/>
          <a:ln w="9525">
            <a:noFill/>
            <a:miter lim="800000"/>
            <a:headEnd/>
            <a:tailEnd/>
          </a:ln>
        </p:spPr>
      </p:pic>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CD14D0D0-8270-41BC-90D8-5E6C1DD3C482}" type="slidenum">
              <a:rPr lang="en-GB" sz="1000">
                <a:latin typeface="+mn-lt"/>
              </a:rPr>
              <a:pPr algn="r" fontAlgn="auto">
                <a:spcBef>
                  <a:spcPts val="0"/>
                </a:spcBef>
                <a:spcAft>
                  <a:spcPts val="0"/>
                </a:spcAft>
                <a:defRPr/>
              </a:pPr>
              <a:t>72</a:t>
            </a:fld>
            <a:endParaRPr lang="en-GB" sz="1000" dirty="0">
              <a:latin typeface="+mn-lt"/>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bwMode="auto">
          <a:noFill/>
        </p:spPr>
        <p:txBody>
          <a:bodyPr/>
          <a:lstStyle/>
          <a:p>
            <a:r>
              <a:rPr lang="es-ES" dirty="0" err="1">
                <a:effectLst/>
                <a:latin typeface="Lucida Sans Unicode" pitchFamily="34" charset="0"/>
              </a:rPr>
              <a:t>Education</a:t>
            </a:r>
            <a:r>
              <a:rPr lang="es-ES" dirty="0">
                <a:effectLst/>
                <a:latin typeface="Lucida Sans Unicode" pitchFamily="34" charset="0"/>
              </a:rPr>
              <a:t> control and </a:t>
            </a:r>
            <a:r>
              <a:rPr lang="es-ES" dirty="0" err="1">
                <a:effectLst/>
                <a:latin typeface="Lucida Sans Unicode" pitchFamily="34" charset="0"/>
              </a:rPr>
              <a:t>ability</a:t>
            </a:r>
            <a:endParaRPr lang="es-ES" dirty="0">
              <a:effectLst/>
              <a:latin typeface="Lucida Sans Unicode" pitchFamily="34" charset="0"/>
            </a:endParaRP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278A7038-9A15-4EF4-8FFB-02E074889D76}" type="slidenum">
              <a:rPr lang="en-GB" sz="1000">
                <a:latin typeface="+mn-lt"/>
              </a:rPr>
              <a:pPr algn="r" fontAlgn="auto">
                <a:spcBef>
                  <a:spcPts val="0"/>
                </a:spcBef>
                <a:spcAft>
                  <a:spcPts val="0"/>
                </a:spcAft>
                <a:defRPr/>
              </a:pPr>
              <a:t>73</a:t>
            </a:fld>
            <a:endParaRPr lang="en-GB" sz="1000" dirty="0">
              <a:latin typeface="+mn-lt"/>
            </a:endParaRPr>
          </a:p>
        </p:txBody>
      </p:sp>
      <p:pic>
        <p:nvPicPr>
          <p:cNvPr id="44036" name="Picture 12"/>
          <p:cNvPicPr>
            <a:picLocks noGrp="1" noChangeAspect="1" noChangeArrowheads="1"/>
          </p:cNvPicPr>
          <p:nvPr>
            <p:ph sz="quarter" idx="4294967295"/>
          </p:nvPr>
        </p:nvPicPr>
        <p:blipFill>
          <a:blip r:embed="rId2" cstate="print"/>
          <a:srcRect/>
          <a:stretch>
            <a:fillRect/>
          </a:stretch>
        </p:blipFill>
        <p:spPr>
          <a:xfrm>
            <a:off x="1979613" y="1144588"/>
            <a:ext cx="5878512" cy="5349875"/>
          </a:xfrm>
        </p:spPr>
      </p:pic>
      <p:sp>
        <p:nvSpPr>
          <p:cNvPr id="7" name="Rectangle 4"/>
          <p:cNvSpPr>
            <a:spLocks noChangeArrowheads="1"/>
          </p:cNvSpPr>
          <p:nvPr/>
        </p:nvSpPr>
        <p:spPr bwMode="auto">
          <a:xfrm>
            <a:off x="1714500" y="2643188"/>
            <a:ext cx="6357938" cy="2286000"/>
          </a:xfrm>
          <a:prstGeom prst="rect">
            <a:avLst/>
          </a:prstGeom>
          <a:noFill/>
          <a:ln w="31750">
            <a:solidFill>
              <a:schemeClr val="accent1"/>
            </a:solidFill>
            <a:miter lim="800000"/>
            <a:headEnd/>
            <a:tailEnd/>
          </a:ln>
        </p:spPr>
        <p:txBody>
          <a:bodyPr wrap="none" anchor="ctr"/>
          <a:lstStyle/>
          <a:p>
            <a:pPr algn="l"/>
            <a:endParaRPr lang="en-GB">
              <a:latin typeface="Perpetu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9"/>
          <p:cNvSpPr>
            <a:spLocks noGrp="1"/>
          </p:cNvSpPr>
          <p:nvPr>
            <p:ph type="title" idx="4294967295"/>
          </p:nvPr>
        </p:nvSpPr>
        <p:spPr bwMode="auto">
          <a:xfrm>
            <a:off x="250825" y="274638"/>
            <a:ext cx="8642350" cy="1143000"/>
          </a:xfrm>
          <a:noFill/>
        </p:spPr>
        <p:txBody>
          <a:bodyPr/>
          <a:lstStyle/>
          <a:p>
            <a:r>
              <a:rPr lang="es-ES" sz="2800" dirty="0" err="1">
                <a:effectLst/>
                <a:latin typeface="Lucida Sans Unicode" pitchFamily="34" charset="0"/>
              </a:rPr>
              <a:t>Differences</a:t>
            </a:r>
            <a:r>
              <a:rPr lang="es-ES" sz="2800" dirty="0">
                <a:effectLst/>
                <a:latin typeface="Lucida Sans Unicode" pitchFamily="34" charset="0"/>
              </a:rPr>
              <a:t> in </a:t>
            </a:r>
            <a:r>
              <a:rPr lang="es-ES" sz="2800" dirty="0" err="1">
                <a:effectLst/>
                <a:latin typeface="Lucida Sans Unicode" pitchFamily="34" charset="0"/>
              </a:rPr>
              <a:t>returns</a:t>
            </a:r>
            <a:r>
              <a:rPr lang="es-ES" sz="2800" dirty="0">
                <a:effectLst/>
                <a:latin typeface="Lucida Sans Unicode" pitchFamily="34" charset="0"/>
              </a:rPr>
              <a:t> per </a:t>
            </a:r>
            <a:r>
              <a:rPr lang="es-ES" sz="2800" dirty="0" err="1">
                <a:effectLst/>
                <a:latin typeface="Lucida Sans Unicode" pitchFamily="34" charset="0"/>
              </a:rPr>
              <a:t>unit</a:t>
            </a:r>
            <a:r>
              <a:rPr lang="es-ES" sz="2800" dirty="0">
                <a:effectLst/>
                <a:latin typeface="Lucida Sans Unicode" pitchFamily="34" charset="0"/>
              </a:rPr>
              <a:t> </a:t>
            </a:r>
            <a:r>
              <a:rPr lang="es-ES" sz="2800" dirty="0" err="1">
                <a:effectLst/>
                <a:latin typeface="Lucida Sans Unicode" pitchFamily="34" charset="0"/>
              </a:rPr>
              <a:t>of</a:t>
            </a:r>
            <a:r>
              <a:rPr lang="es-ES" sz="2800" dirty="0">
                <a:effectLst/>
                <a:latin typeface="Lucida Sans Unicode" pitchFamily="34" charset="0"/>
              </a:rPr>
              <a:t> </a:t>
            </a:r>
            <a:br>
              <a:rPr lang="es-ES" sz="2800" dirty="0">
                <a:effectLst/>
                <a:latin typeface="Lucida Sans Unicode" pitchFamily="34" charset="0"/>
              </a:rPr>
            </a:br>
            <a:r>
              <a:rPr lang="es-ES" sz="2800" dirty="0">
                <a:effectLst/>
                <a:latin typeface="Lucida Sans Unicode" pitchFamily="34" charset="0"/>
              </a:rPr>
              <a:t>performance?</a:t>
            </a:r>
            <a:endParaRPr lang="en-US" sz="2800" dirty="0">
              <a:effectLst/>
              <a:latin typeface="Lucida Sans Unicode" pitchFamily="34" charset="0"/>
            </a:endParaRPr>
          </a:p>
        </p:txBody>
      </p:sp>
      <p:sp>
        <p:nvSpPr>
          <p:cNvPr id="5" name="4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BBD77CFF-5482-4A10-BF24-F4C86AC6A53E}" type="slidenum">
              <a:rPr lang="en-GB" sz="1000">
                <a:latin typeface="+mn-lt"/>
              </a:rPr>
              <a:pPr algn="r" fontAlgn="auto">
                <a:spcBef>
                  <a:spcPts val="0"/>
                </a:spcBef>
                <a:spcAft>
                  <a:spcPts val="0"/>
                </a:spcAft>
                <a:defRPr/>
              </a:pPr>
              <a:t>74</a:t>
            </a:fld>
            <a:endParaRPr lang="en-GB" sz="1000" dirty="0">
              <a:latin typeface="+mn-lt"/>
            </a:endParaRPr>
          </a:p>
        </p:txBody>
      </p:sp>
      <p:sp>
        <p:nvSpPr>
          <p:cNvPr id="10245" name="Rectangle 8"/>
          <p:cNvSpPr>
            <a:spLocks noChangeArrowheads="1"/>
          </p:cNvSpPr>
          <p:nvPr/>
        </p:nvSpPr>
        <p:spPr bwMode="auto">
          <a:xfrm>
            <a:off x="827088" y="2781300"/>
            <a:ext cx="5976937" cy="288925"/>
          </a:xfrm>
          <a:prstGeom prst="rect">
            <a:avLst/>
          </a:prstGeom>
          <a:noFill/>
          <a:ln w="31750">
            <a:solidFill>
              <a:schemeClr val="accent1"/>
            </a:solidFill>
            <a:miter lim="800000"/>
            <a:headEnd/>
            <a:tailEnd/>
          </a:ln>
        </p:spPr>
        <p:txBody>
          <a:bodyPr wrap="none" anchor="ctr"/>
          <a:lstStyle/>
          <a:p>
            <a:pPr algn="l"/>
            <a:endParaRPr lang="es-ES"/>
          </a:p>
        </p:txBody>
      </p:sp>
      <p:sp>
        <p:nvSpPr>
          <p:cNvPr id="10246" name="Rectangle 8"/>
          <p:cNvSpPr>
            <a:spLocks noChangeArrowheads="1"/>
          </p:cNvSpPr>
          <p:nvPr/>
        </p:nvSpPr>
        <p:spPr bwMode="auto">
          <a:xfrm>
            <a:off x="827088" y="3860800"/>
            <a:ext cx="5976937" cy="288925"/>
          </a:xfrm>
          <a:prstGeom prst="rect">
            <a:avLst/>
          </a:prstGeom>
          <a:noFill/>
          <a:ln w="31750">
            <a:solidFill>
              <a:schemeClr val="accent1"/>
            </a:solidFill>
            <a:miter lim="800000"/>
            <a:headEnd/>
            <a:tailEnd/>
          </a:ln>
        </p:spPr>
        <p:txBody>
          <a:bodyPr wrap="none" anchor="ctr"/>
          <a:lstStyle/>
          <a:p>
            <a:pPr algn="l"/>
            <a:endParaRPr lang="es-ES"/>
          </a:p>
        </p:txBody>
      </p:sp>
      <p:sp>
        <p:nvSpPr>
          <p:cNvPr id="10247" name="Rectangle 254"/>
          <p:cNvSpPr>
            <a:spLocks noChangeArrowheads="1"/>
          </p:cNvSpPr>
          <p:nvPr/>
        </p:nvSpPr>
        <p:spPr bwMode="auto">
          <a:xfrm>
            <a:off x="0" y="1133475"/>
            <a:ext cx="9144000" cy="0"/>
          </a:xfrm>
          <a:prstGeom prst="rect">
            <a:avLst/>
          </a:prstGeom>
          <a:noFill/>
          <a:ln w="9525" algn="ctr">
            <a:noFill/>
            <a:miter lim="800000"/>
            <a:headEnd/>
            <a:tailEnd/>
          </a:ln>
        </p:spPr>
        <p:txBody>
          <a:bodyPr wrap="none" anchor="ctr">
            <a:spAutoFit/>
          </a:bodyPr>
          <a:lstStyle/>
          <a:p>
            <a:endParaRPr lang="es-ES"/>
          </a:p>
        </p:txBody>
      </p:sp>
      <p:graphicFrame>
        <p:nvGraphicFramePr>
          <p:cNvPr id="10242" name="Object 2"/>
          <p:cNvGraphicFramePr>
            <a:graphicFrameLocks noChangeAspect="1"/>
          </p:cNvGraphicFramePr>
          <p:nvPr>
            <p:extLst>
              <p:ext uri="{D42A27DB-BD31-4B8C-83A1-F6EECF244321}">
                <p14:modId xmlns:p14="http://schemas.microsoft.com/office/powerpoint/2010/main" val="1973920068"/>
              </p:ext>
            </p:extLst>
          </p:nvPr>
        </p:nvGraphicFramePr>
        <p:xfrm>
          <a:off x="1023733" y="1454943"/>
          <a:ext cx="5761038" cy="5100638"/>
        </p:xfrm>
        <a:graphic>
          <a:graphicData uri="http://schemas.openxmlformats.org/presentationml/2006/ole">
            <mc:AlternateContent xmlns:mc="http://schemas.openxmlformats.org/markup-compatibility/2006">
              <mc:Choice xmlns:v="urn:schemas-microsoft-com:vml" Requires="v">
                <p:oleObj spid="_x0000_s10376" name="Worksheet" r:id="rId4" imgW="5179958" imgH="4585679" progId="Excel.Sheet.8">
                  <p:embed/>
                </p:oleObj>
              </mc:Choice>
              <mc:Fallback>
                <p:oleObj name="Worksheet" r:id="rId4" imgW="5179958" imgH="458567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733" y="1454943"/>
                        <a:ext cx="5761038" cy="510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a:spLocks noChangeArrowheads="1"/>
          </p:cNvSpPr>
          <p:nvPr/>
        </p:nvSpPr>
        <p:spPr bwMode="auto">
          <a:xfrm>
            <a:off x="6983413" y="2708275"/>
            <a:ext cx="2160587" cy="1920875"/>
          </a:xfrm>
          <a:prstGeom prst="rect">
            <a:avLst/>
          </a:prstGeom>
          <a:solidFill>
            <a:srgbClr val="CCFFFF"/>
          </a:solidFill>
          <a:ln w="9525">
            <a:noFill/>
            <a:miter lim="800000"/>
            <a:headEnd/>
            <a:tailEnd/>
          </a:ln>
        </p:spPr>
        <p:txBody>
          <a:bodyPr>
            <a:spAutoFit/>
          </a:bodyPr>
          <a:lstStyle/>
          <a:p>
            <a:pPr algn="l"/>
            <a:r>
              <a:rPr lang="en-US" sz="2000">
                <a:latin typeface="Times New Roman" pitchFamily="18" charset="0"/>
              </a:rPr>
              <a:t>No sign of explicit discrimination:  Female lawyers do not appear to earn less per unit of performance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p:cNvSpPr>
          <p:nvPr>
            <p:ph type="title" idx="4294967295"/>
          </p:nvPr>
        </p:nvSpPr>
        <p:spPr bwMode="auto">
          <a:xfrm>
            <a:off x="457200" y="274638"/>
            <a:ext cx="8229600" cy="922337"/>
          </a:xfrm>
          <a:noFill/>
        </p:spPr>
        <p:txBody>
          <a:bodyPr/>
          <a:lstStyle/>
          <a:p>
            <a:r>
              <a:rPr lang="es-ES">
                <a:effectLst/>
                <a:latin typeface="Lucida Sans Unicode" pitchFamily="34" charset="0"/>
              </a:rPr>
              <a:t>Density hours billed</a:t>
            </a:r>
          </a:p>
        </p:txBody>
      </p:sp>
      <p:sp>
        <p:nvSpPr>
          <p:cNvPr id="4" name="3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5B134F71-77A2-4EEA-B16A-28C0E19A3990}" type="slidenum">
              <a:rPr lang="en-GB" sz="1000">
                <a:latin typeface="+mn-lt"/>
              </a:rPr>
              <a:pPr algn="r" fontAlgn="auto">
                <a:spcBef>
                  <a:spcPts val="0"/>
                </a:spcBef>
                <a:spcAft>
                  <a:spcPts val="0"/>
                </a:spcAft>
                <a:defRPr/>
              </a:pPr>
              <a:t>75</a:t>
            </a:fld>
            <a:endParaRPr lang="en-GB" sz="1000" dirty="0">
              <a:latin typeface="+mn-lt"/>
            </a:endParaRPr>
          </a:p>
        </p:txBody>
      </p:sp>
      <p:pic>
        <p:nvPicPr>
          <p:cNvPr id="83973" name="Picture 3"/>
          <p:cNvPicPr>
            <a:picLocks noChangeAspect="1" noChangeArrowheads="1"/>
          </p:cNvPicPr>
          <p:nvPr/>
        </p:nvPicPr>
        <p:blipFill>
          <a:blip r:embed="rId3" cstate="print"/>
          <a:srcRect b="13690"/>
          <a:stretch>
            <a:fillRect/>
          </a:stretch>
        </p:blipFill>
        <p:spPr bwMode="auto">
          <a:xfrm>
            <a:off x="827088" y="1284289"/>
            <a:ext cx="5905500" cy="3727450"/>
          </a:xfrm>
          <a:prstGeom prst="rect">
            <a:avLst/>
          </a:prstGeom>
          <a:noFill/>
          <a:ln w="9525">
            <a:noFill/>
            <a:miter lim="800000"/>
            <a:headEnd/>
            <a:tailEnd/>
          </a:ln>
        </p:spPr>
      </p:pic>
      <p:sp>
        <p:nvSpPr>
          <p:cNvPr id="83974" name="Text Box 6"/>
          <p:cNvSpPr txBox="1">
            <a:spLocks noChangeArrowheads="1"/>
          </p:cNvSpPr>
          <p:nvPr/>
        </p:nvSpPr>
        <p:spPr bwMode="auto">
          <a:xfrm>
            <a:off x="3779838" y="5445125"/>
            <a:ext cx="1368425" cy="854075"/>
          </a:xfrm>
          <a:prstGeom prst="rect">
            <a:avLst/>
          </a:prstGeom>
          <a:noFill/>
          <a:ln w="9525" algn="ctr">
            <a:noFill/>
            <a:miter lim="800000"/>
            <a:headEnd/>
            <a:tailEnd/>
          </a:ln>
        </p:spPr>
        <p:txBody>
          <a:bodyPr>
            <a:spAutoFit/>
          </a:bodyPr>
          <a:lstStyle/>
          <a:p>
            <a:pPr algn="r">
              <a:spcBef>
                <a:spcPct val="50000"/>
              </a:spcBef>
            </a:pPr>
            <a:r>
              <a:rPr lang="es-ES" sz="2000">
                <a:latin typeface="Times New Roman" pitchFamily="18" charset="0"/>
              </a:rPr>
              <a:t>Female</a:t>
            </a:r>
          </a:p>
          <a:p>
            <a:pPr>
              <a:spcBef>
                <a:spcPct val="50000"/>
              </a:spcBef>
            </a:pPr>
            <a:r>
              <a:rPr lang="es-ES" sz="2000">
                <a:latin typeface="Times New Roman" pitchFamily="18" charset="0"/>
              </a:rPr>
              <a:t>    Male</a:t>
            </a:r>
          </a:p>
        </p:txBody>
      </p:sp>
      <p:sp>
        <p:nvSpPr>
          <p:cNvPr id="83975" name="Line 7"/>
          <p:cNvSpPr>
            <a:spLocks noChangeShapeType="1"/>
          </p:cNvSpPr>
          <p:nvPr/>
        </p:nvSpPr>
        <p:spPr bwMode="auto">
          <a:xfrm>
            <a:off x="3924300" y="5732463"/>
            <a:ext cx="287338" cy="0"/>
          </a:xfrm>
          <a:prstGeom prst="line">
            <a:avLst/>
          </a:prstGeom>
          <a:noFill/>
          <a:ln w="38100">
            <a:solidFill>
              <a:srgbClr val="993366"/>
            </a:solidFill>
            <a:round/>
            <a:headEnd/>
            <a:tailEnd/>
          </a:ln>
        </p:spPr>
        <p:txBody>
          <a:bodyPr wrap="none" anchor="ctr"/>
          <a:lstStyle/>
          <a:p>
            <a:endParaRPr lang="es-ES"/>
          </a:p>
        </p:txBody>
      </p:sp>
      <p:sp>
        <p:nvSpPr>
          <p:cNvPr id="83976" name="Line 8"/>
          <p:cNvSpPr>
            <a:spLocks noChangeShapeType="1"/>
          </p:cNvSpPr>
          <p:nvPr/>
        </p:nvSpPr>
        <p:spPr bwMode="auto">
          <a:xfrm>
            <a:off x="3924300" y="6165850"/>
            <a:ext cx="287338" cy="0"/>
          </a:xfrm>
          <a:prstGeom prst="line">
            <a:avLst/>
          </a:prstGeom>
          <a:noFill/>
          <a:ln w="38100">
            <a:solidFill>
              <a:srgbClr val="003366"/>
            </a:solidFill>
            <a:round/>
            <a:headEnd/>
            <a:tailEnd/>
          </a:ln>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9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9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p:bldP spid="83975" grpId="0" animBg="1"/>
      <p:bldP spid="839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p:cNvSpPr>
          <p:nvPr>
            <p:ph type="title" idx="4294967295"/>
          </p:nvPr>
        </p:nvSpPr>
        <p:spPr bwMode="auto">
          <a:xfrm>
            <a:off x="468313" y="2852738"/>
            <a:ext cx="8229600" cy="1503362"/>
          </a:xfrm>
          <a:noFill/>
        </p:spPr>
        <p:txBody>
          <a:bodyPr>
            <a:normAutofit fontScale="90000"/>
          </a:bodyPr>
          <a:lstStyle/>
          <a:p>
            <a:pPr algn="r"/>
            <a:r>
              <a:rPr lang="es-ES" sz="4000" dirty="0">
                <a:effectLst/>
                <a:latin typeface="Lucida Sans Unicode" pitchFamily="34" charset="0"/>
              </a:rPr>
              <a:t>I. Crisis económicas y brechas de género</a:t>
            </a:r>
            <a:br>
              <a:rPr lang="es-ES" sz="4000" dirty="0">
                <a:effectLst/>
                <a:latin typeface="Lucida Sans Unicode" pitchFamily="34" charset="0"/>
              </a:rPr>
            </a:br>
            <a:endParaRPr lang="es-ES" sz="4000" dirty="0">
              <a:effectLst/>
              <a:latin typeface="Lucida Sans Unicode" pitchFamily="34" charset="0"/>
            </a:endParaRPr>
          </a:p>
        </p:txBody>
      </p:sp>
      <p:sp>
        <p:nvSpPr>
          <p:cNvPr id="3" name="2 Marcador de número de diapositiva"/>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844343CD-3205-466C-96EE-F35BE8A18AFD}" type="slidenum">
              <a:rPr lang="en-GB" sz="1000">
                <a:latin typeface="+mn-lt"/>
              </a:rPr>
              <a:pPr algn="r" fontAlgn="auto">
                <a:spcBef>
                  <a:spcPts val="0"/>
                </a:spcBef>
                <a:spcAft>
                  <a:spcPts val="0"/>
                </a:spcAft>
                <a:defRPr/>
              </a:pPr>
              <a:t>8</a:t>
            </a:fld>
            <a:endParaRPr lang="en-GB" sz="1000" dirty="0">
              <a:latin typeface="+mn-lt"/>
            </a:endParaRPr>
          </a:p>
        </p:txBody>
      </p:sp>
    </p:spTree>
    <p:extLst>
      <p:ext uri="{BB962C8B-B14F-4D97-AF65-F5344CB8AC3E}">
        <p14:creationId xmlns:p14="http://schemas.microsoft.com/office/powerpoint/2010/main" val="201494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4294967295"/>
          </p:nvPr>
        </p:nvSpPr>
        <p:spPr>
          <a:xfrm>
            <a:off x="6553200" y="6356350"/>
            <a:ext cx="2133600" cy="365125"/>
          </a:xfrm>
          <a:prstGeom prst="rect">
            <a:avLst/>
          </a:prstGeom>
          <a:noFill/>
        </p:spPr>
        <p:txBody>
          <a:bodyPr/>
          <a:lstStyle/>
          <a:p>
            <a:fld id="{2688D8D0-DEE8-49CD-8346-B27D65EFAA10}" type="slidenum">
              <a:rPr lang="es-ES"/>
              <a:pPr/>
              <a:t>9</a:t>
            </a:fld>
            <a:endParaRPr lang="es-ES"/>
          </a:p>
        </p:txBody>
      </p:sp>
      <p:sp>
        <p:nvSpPr>
          <p:cNvPr id="11266" name="Content Placeholder 2"/>
          <p:cNvSpPr>
            <a:spLocks noGrp="1"/>
          </p:cNvSpPr>
          <p:nvPr>
            <p:ph idx="4294967295"/>
          </p:nvPr>
        </p:nvSpPr>
        <p:spPr>
          <a:xfrm>
            <a:off x="395288" y="1268413"/>
            <a:ext cx="8748712" cy="4525962"/>
          </a:xfrm>
        </p:spPr>
        <p:txBody>
          <a:bodyPr>
            <a:noAutofit/>
          </a:bodyPr>
          <a:lstStyle/>
          <a:p>
            <a:pPr marL="566738" indent="-457200">
              <a:lnSpc>
                <a:spcPct val="90000"/>
              </a:lnSpc>
              <a:buClr>
                <a:srgbClr val="009999"/>
              </a:buClr>
              <a:buFont typeface="Wingdings" panose="05000000000000000000" pitchFamily="2" charset="2"/>
              <a:buChar char="q"/>
            </a:pPr>
            <a:r>
              <a:rPr lang="en-US" sz="2200" dirty="0">
                <a:latin typeface="Times New Roman" pitchFamily="18" charset="0"/>
              </a:rPr>
              <a:t>Una </a:t>
            </a:r>
            <a:r>
              <a:rPr lang="en-US" sz="2200" dirty="0" err="1">
                <a:latin typeface="Times New Roman" pitchFamily="18" charset="0"/>
              </a:rPr>
              <a:t>disminución</a:t>
            </a:r>
            <a:r>
              <a:rPr lang="en-US" sz="2200" dirty="0">
                <a:latin typeface="Times New Roman" pitchFamily="18" charset="0"/>
              </a:rPr>
              <a:t> de la </a:t>
            </a:r>
            <a:r>
              <a:rPr lang="en-US" sz="2200" dirty="0" err="1">
                <a:latin typeface="Times New Roman" pitchFamily="18" charset="0"/>
              </a:rPr>
              <a:t>brecha</a:t>
            </a:r>
            <a:r>
              <a:rPr lang="en-US" sz="2200" dirty="0">
                <a:latin typeface="Times New Roman" pitchFamily="18" charset="0"/>
              </a:rPr>
              <a:t> </a:t>
            </a:r>
            <a:r>
              <a:rPr lang="en-US" sz="2200" dirty="0" err="1">
                <a:latin typeface="Times New Roman" pitchFamily="18" charset="0"/>
              </a:rPr>
              <a:t>salaria</a:t>
            </a:r>
            <a:r>
              <a:rPr lang="en-US" sz="2200" dirty="0">
                <a:latin typeface="Times New Roman" pitchFamily="18" charset="0"/>
              </a:rPr>
              <a:t> </a:t>
            </a:r>
            <a:r>
              <a:rPr lang="en-US" sz="2200" dirty="0" err="1">
                <a:latin typeface="Times New Roman" pitchFamily="18" charset="0"/>
              </a:rPr>
              <a:t>pueden</a:t>
            </a:r>
            <a:r>
              <a:rPr lang="en-US" sz="2200" dirty="0">
                <a:latin typeface="Times New Roman" pitchFamily="18" charset="0"/>
              </a:rPr>
              <a:t> </a:t>
            </a:r>
            <a:r>
              <a:rPr lang="en-US" sz="2200" dirty="0" err="1">
                <a:latin typeface="Times New Roman" pitchFamily="18" charset="0"/>
              </a:rPr>
              <a:t>ser</a:t>
            </a:r>
            <a:r>
              <a:rPr lang="en-US" sz="2200" dirty="0">
                <a:latin typeface="Times New Roman" pitchFamily="18" charset="0"/>
              </a:rPr>
              <a:t> </a:t>
            </a:r>
            <a:r>
              <a:rPr lang="en-US" sz="2200" dirty="0" err="1">
                <a:latin typeface="Times New Roman" pitchFamily="18" charset="0"/>
              </a:rPr>
              <a:t>por</a:t>
            </a:r>
            <a:r>
              <a:rPr lang="en-US" sz="2200" dirty="0">
                <a:latin typeface="Times New Roman" pitchFamily="18" charset="0"/>
              </a:rPr>
              <a:t> </a:t>
            </a:r>
            <a:r>
              <a:rPr lang="en-US" sz="2200" dirty="0" err="1">
                <a:latin typeface="Times New Roman" pitchFamily="18" charset="0"/>
              </a:rPr>
              <a:t>ej</a:t>
            </a:r>
            <a:r>
              <a:rPr lang="en-US" sz="2200" dirty="0">
                <a:latin typeface="Times New Roman" pitchFamily="18" charset="0"/>
              </a:rPr>
              <a:t>. </a:t>
            </a:r>
            <a:br>
              <a:rPr lang="en-US" sz="2200" dirty="0">
                <a:latin typeface="Times New Roman" pitchFamily="18" charset="0"/>
              </a:rPr>
            </a:br>
            <a:r>
              <a:rPr lang="en-US" sz="2200" dirty="0" err="1">
                <a:latin typeface="Times New Roman" pitchFamily="18" charset="0"/>
              </a:rPr>
              <a:t>por</a:t>
            </a:r>
            <a:r>
              <a:rPr lang="en-US" sz="2200" dirty="0">
                <a:latin typeface="Times New Roman" pitchFamily="18" charset="0"/>
              </a:rPr>
              <a:t>:</a:t>
            </a:r>
          </a:p>
          <a:p>
            <a:pPr marL="109538" indent="0">
              <a:lnSpc>
                <a:spcPct val="90000"/>
              </a:lnSpc>
              <a:buClr>
                <a:srgbClr val="009999"/>
              </a:buClr>
              <a:buNone/>
            </a:pPr>
            <a:r>
              <a:rPr lang="en-US" sz="2200" dirty="0">
                <a:latin typeface="Times New Roman" pitchFamily="18" charset="0"/>
              </a:rPr>
              <a:t>	- Una bajada de </a:t>
            </a:r>
            <a:r>
              <a:rPr lang="en-US" sz="2200" dirty="0" err="1">
                <a:latin typeface="Times New Roman" pitchFamily="18" charset="0"/>
              </a:rPr>
              <a:t>salarios</a:t>
            </a:r>
            <a:r>
              <a:rPr lang="en-US" sz="2200" dirty="0">
                <a:latin typeface="Times New Roman" pitchFamily="18" charset="0"/>
              </a:rPr>
              <a:t> </a:t>
            </a:r>
            <a:r>
              <a:rPr lang="en-US" sz="2200" dirty="0" err="1">
                <a:latin typeface="Times New Roman" pitchFamily="18" charset="0"/>
              </a:rPr>
              <a:t>masculinos</a:t>
            </a:r>
            <a:endParaRPr lang="en-US" sz="2200" dirty="0">
              <a:latin typeface="Times New Roman" pitchFamily="18" charset="0"/>
            </a:endParaRPr>
          </a:p>
          <a:p>
            <a:pPr marL="109538" indent="0">
              <a:lnSpc>
                <a:spcPct val="90000"/>
              </a:lnSpc>
              <a:buClr>
                <a:srgbClr val="009999"/>
              </a:buClr>
              <a:buNone/>
            </a:pPr>
            <a:r>
              <a:rPr lang="en-US" sz="2200" dirty="0">
                <a:latin typeface="Times New Roman" pitchFamily="18" charset="0"/>
              </a:rPr>
              <a:t>	- </a:t>
            </a:r>
            <a:r>
              <a:rPr lang="en-US" sz="2200" dirty="0" err="1">
                <a:latin typeface="Times New Roman" pitchFamily="18" charset="0"/>
              </a:rPr>
              <a:t>Cambios</a:t>
            </a:r>
            <a:r>
              <a:rPr lang="en-US" sz="2200" dirty="0">
                <a:latin typeface="Times New Roman" pitchFamily="18" charset="0"/>
              </a:rPr>
              <a:t> </a:t>
            </a:r>
            <a:r>
              <a:rPr lang="en-US" sz="2200" dirty="0" err="1">
                <a:latin typeface="Times New Roman" pitchFamily="18" charset="0"/>
              </a:rPr>
              <a:t>en</a:t>
            </a:r>
            <a:r>
              <a:rPr lang="en-US" sz="2200" dirty="0">
                <a:latin typeface="Times New Roman" pitchFamily="18" charset="0"/>
              </a:rPr>
              <a:t> la </a:t>
            </a:r>
            <a:r>
              <a:rPr lang="en-US" sz="2200" dirty="0" err="1">
                <a:latin typeface="Times New Roman" pitchFamily="18" charset="0"/>
              </a:rPr>
              <a:t>tasa</a:t>
            </a:r>
            <a:r>
              <a:rPr lang="en-US" sz="2200" dirty="0">
                <a:latin typeface="Times New Roman" pitchFamily="18" charset="0"/>
              </a:rPr>
              <a:t> de </a:t>
            </a:r>
            <a:r>
              <a:rPr lang="en-US" sz="2200" dirty="0" err="1">
                <a:latin typeface="Times New Roman" pitchFamily="18" charset="0"/>
              </a:rPr>
              <a:t>participación</a:t>
            </a:r>
            <a:r>
              <a:rPr lang="en-US" sz="2200" dirty="0">
                <a:latin typeface="Times New Roman" pitchFamily="18" charset="0"/>
              </a:rPr>
              <a:t> y </a:t>
            </a:r>
            <a:r>
              <a:rPr lang="en-US" sz="2200" dirty="0" err="1">
                <a:latin typeface="Times New Roman" pitchFamily="18" charset="0"/>
              </a:rPr>
              <a:t>tasa</a:t>
            </a:r>
            <a:r>
              <a:rPr lang="en-US" sz="2200" dirty="0">
                <a:latin typeface="Times New Roman" pitchFamily="18" charset="0"/>
              </a:rPr>
              <a:t> de </a:t>
            </a:r>
            <a:r>
              <a:rPr lang="en-US" sz="2200" dirty="0" err="1">
                <a:latin typeface="Times New Roman" pitchFamily="18" charset="0"/>
              </a:rPr>
              <a:t>empleo</a:t>
            </a:r>
            <a:r>
              <a:rPr lang="en-US" sz="2200" dirty="0">
                <a:latin typeface="Times New Roman" pitchFamily="18" charset="0"/>
              </a:rPr>
              <a:t> </a:t>
            </a:r>
            <a:br>
              <a:rPr lang="en-US" sz="2200" dirty="0">
                <a:latin typeface="Times New Roman" pitchFamily="18" charset="0"/>
              </a:rPr>
            </a:br>
            <a:r>
              <a:rPr lang="en-US" sz="2200" dirty="0">
                <a:latin typeface="Times New Roman" pitchFamily="18" charset="0"/>
              </a:rPr>
              <a:t>	de hombres y </a:t>
            </a:r>
            <a:r>
              <a:rPr lang="en-US" sz="2200" dirty="0" err="1">
                <a:latin typeface="Times New Roman" pitchFamily="18" charset="0"/>
              </a:rPr>
              <a:t>mujeres</a:t>
            </a:r>
            <a:endParaRPr lang="en-US" sz="2200" dirty="0">
              <a:latin typeface="Times New Roman" pitchFamily="18" charset="0"/>
            </a:endParaRPr>
          </a:p>
          <a:p>
            <a:pPr marL="566738" indent="-457200">
              <a:lnSpc>
                <a:spcPct val="90000"/>
              </a:lnSpc>
              <a:buClr>
                <a:srgbClr val="009999"/>
              </a:buClr>
              <a:buFont typeface="Wingdings" panose="05000000000000000000" pitchFamily="2" charset="2"/>
              <a:buChar char="q"/>
            </a:pPr>
            <a:r>
              <a:rPr lang="en-US" sz="2200" dirty="0" err="1">
                <a:latin typeface="Times New Roman" pitchFamily="18" charset="0"/>
              </a:rPr>
              <a:t>En</a:t>
            </a:r>
            <a:r>
              <a:rPr lang="en-US" sz="2200" dirty="0">
                <a:latin typeface="Times New Roman" pitchFamily="18" charset="0"/>
              </a:rPr>
              <a:t> el Sur de Europa, </a:t>
            </a:r>
            <a:r>
              <a:rPr lang="en-US" sz="2200" dirty="0" err="1">
                <a:latin typeface="Times New Roman" pitchFamily="18" charset="0"/>
              </a:rPr>
              <a:t>los</a:t>
            </a:r>
            <a:r>
              <a:rPr lang="en-US" sz="2200" dirty="0">
                <a:latin typeface="Times New Roman" pitchFamily="18" charset="0"/>
              </a:rPr>
              <a:t> </a:t>
            </a:r>
            <a:r>
              <a:rPr lang="en-US" sz="2200" dirty="0" err="1">
                <a:latin typeface="Times New Roman" pitchFamily="18" charset="0"/>
              </a:rPr>
              <a:t>menores</a:t>
            </a:r>
            <a:r>
              <a:rPr lang="en-US" sz="2200" dirty="0">
                <a:latin typeface="Times New Roman" pitchFamily="18" charset="0"/>
              </a:rPr>
              <a:t> </a:t>
            </a:r>
            <a:r>
              <a:rPr lang="en-US" sz="2200" dirty="0" err="1">
                <a:latin typeface="Times New Roman" pitchFamily="18" charset="0"/>
              </a:rPr>
              <a:t>índices</a:t>
            </a:r>
            <a:r>
              <a:rPr lang="en-US" sz="2200" dirty="0">
                <a:latin typeface="Times New Roman" pitchFamily="18" charset="0"/>
              </a:rPr>
              <a:t> de </a:t>
            </a:r>
            <a:r>
              <a:rPr lang="en-US" sz="2200" dirty="0" err="1">
                <a:latin typeface="Times New Roman" pitchFamily="18" charset="0"/>
              </a:rPr>
              <a:t>participación</a:t>
            </a:r>
            <a:r>
              <a:rPr lang="en-US" sz="2200" dirty="0">
                <a:latin typeface="Times New Roman" pitchFamily="18" charset="0"/>
              </a:rPr>
              <a:t> y </a:t>
            </a:r>
            <a:r>
              <a:rPr lang="en-US" sz="2200" dirty="0" err="1">
                <a:latin typeface="Times New Roman" pitchFamily="18" charset="0"/>
              </a:rPr>
              <a:t>empleabilidad</a:t>
            </a:r>
            <a:r>
              <a:rPr lang="en-US" sz="2200" dirty="0">
                <a:latin typeface="Times New Roman" pitchFamily="18" charset="0"/>
              </a:rPr>
              <a:t> </a:t>
            </a:r>
            <a:r>
              <a:rPr lang="en-US" sz="2200" dirty="0" err="1">
                <a:latin typeface="Times New Roman" pitchFamily="18" charset="0"/>
              </a:rPr>
              <a:t>femenina</a:t>
            </a:r>
            <a:r>
              <a:rPr lang="en-US" sz="2200" dirty="0">
                <a:latin typeface="Times New Roman" pitchFamily="18" charset="0"/>
              </a:rPr>
              <a:t> </a:t>
            </a:r>
            <a:r>
              <a:rPr lang="en-US" sz="2200" dirty="0" err="1">
                <a:latin typeface="Times New Roman" pitchFamily="18" charset="0"/>
              </a:rPr>
              <a:t>llevan</a:t>
            </a:r>
            <a:r>
              <a:rPr lang="en-US" sz="2200" dirty="0">
                <a:latin typeface="Times New Roman" pitchFamily="18" charset="0"/>
              </a:rPr>
              <a:t> a </a:t>
            </a:r>
            <a:r>
              <a:rPr lang="en-US" sz="2200" dirty="0" err="1">
                <a:latin typeface="Times New Roman" pitchFamily="18" charset="0"/>
              </a:rPr>
              <a:t>sesgos</a:t>
            </a:r>
            <a:r>
              <a:rPr lang="en-US" sz="2200" dirty="0">
                <a:latin typeface="Times New Roman" pitchFamily="18" charset="0"/>
              </a:rPr>
              <a:t> que </a:t>
            </a:r>
            <a:r>
              <a:rPr lang="en-US" sz="2200" dirty="0" err="1">
                <a:latin typeface="Times New Roman" pitchFamily="18" charset="0"/>
              </a:rPr>
              <a:t>infrarepresentan</a:t>
            </a:r>
            <a:r>
              <a:rPr lang="en-US" sz="2200" dirty="0">
                <a:latin typeface="Times New Roman" pitchFamily="18" charset="0"/>
              </a:rPr>
              <a:t> la </a:t>
            </a:r>
            <a:r>
              <a:rPr lang="en-US" sz="2200" dirty="0" err="1">
                <a:latin typeface="Times New Roman" pitchFamily="18" charset="0"/>
              </a:rPr>
              <a:t>brecha</a:t>
            </a:r>
            <a:r>
              <a:rPr lang="en-US" sz="2200" dirty="0">
                <a:latin typeface="Times New Roman" pitchFamily="18" charset="0"/>
              </a:rPr>
              <a:t> </a:t>
            </a:r>
            <a:r>
              <a:rPr lang="en-US" sz="2200" dirty="0" err="1">
                <a:latin typeface="Times New Roman" pitchFamily="18" charset="0"/>
              </a:rPr>
              <a:t>salarial</a:t>
            </a:r>
            <a:r>
              <a:rPr lang="en-US" sz="2200" dirty="0">
                <a:latin typeface="Times New Roman" pitchFamily="18" charset="0"/>
              </a:rPr>
              <a:t> </a:t>
            </a:r>
            <a:r>
              <a:rPr lang="en-US" sz="2200" dirty="0"/>
              <a:t>(Olivetti and </a:t>
            </a:r>
            <a:r>
              <a:rPr lang="en-US" sz="2200" dirty="0" err="1"/>
              <a:t>Petrongolo</a:t>
            </a:r>
            <a:r>
              <a:rPr lang="en-US" sz="2200" dirty="0"/>
              <a:t>, 2008)</a:t>
            </a:r>
            <a:r>
              <a:rPr lang="en-US" sz="2200" dirty="0">
                <a:latin typeface="Times New Roman" pitchFamily="18" charset="0"/>
              </a:rPr>
              <a:t>	</a:t>
            </a:r>
          </a:p>
          <a:p>
            <a:pPr marL="109538" indent="0">
              <a:lnSpc>
                <a:spcPct val="90000"/>
              </a:lnSpc>
              <a:buClr>
                <a:srgbClr val="009999"/>
              </a:buClr>
              <a:buNone/>
            </a:pPr>
            <a:endParaRPr lang="en-US" sz="2200" dirty="0">
              <a:latin typeface="Times New Roman" pitchFamily="18" charset="0"/>
            </a:endParaRPr>
          </a:p>
          <a:p>
            <a:pPr marL="566738" indent="-457200">
              <a:lnSpc>
                <a:spcPct val="90000"/>
              </a:lnSpc>
              <a:buClr>
                <a:srgbClr val="009999"/>
              </a:buClr>
              <a:buFont typeface="Wingdings" panose="05000000000000000000" pitchFamily="2" charset="2"/>
              <a:buChar char="q"/>
            </a:pPr>
            <a:r>
              <a:rPr lang="en-US" sz="2200" dirty="0">
                <a:latin typeface="Times New Roman" pitchFamily="18" charset="0"/>
              </a:rPr>
              <a:t>El “gender wage gap” </a:t>
            </a:r>
            <a:r>
              <a:rPr lang="en-US" sz="2200" dirty="0" err="1">
                <a:latin typeface="Times New Roman" pitchFamily="18" charset="0"/>
              </a:rPr>
              <a:t>es</a:t>
            </a:r>
            <a:r>
              <a:rPr lang="en-US" sz="2200" dirty="0">
                <a:latin typeface="Times New Roman" pitchFamily="18" charset="0"/>
              </a:rPr>
              <a:t> </a:t>
            </a:r>
            <a:r>
              <a:rPr lang="en-US" sz="2200" dirty="0" err="1">
                <a:latin typeface="Times New Roman" pitchFamily="18" charset="0"/>
              </a:rPr>
              <a:t>muy</a:t>
            </a:r>
            <a:r>
              <a:rPr lang="en-US" sz="2200" dirty="0">
                <a:latin typeface="Times New Roman" pitchFamily="18" charset="0"/>
              </a:rPr>
              <a:t> sensible a </a:t>
            </a:r>
            <a:r>
              <a:rPr lang="en-US" sz="2200" dirty="0" err="1">
                <a:latin typeface="Times New Roman" pitchFamily="18" charset="0"/>
              </a:rPr>
              <a:t>cambios</a:t>
            </a:r>
            <a:r>
              <a:rPr lang="en-US" sz="2200" dirty="0">
                <a:latin typeface="Times New Roman" pitchFamily="18" charset="0"/>
              </a:rPr>
              <a:t> </a:t>
            </a:r>
            <a:r>
              <a:rPr lang="en-US" sz="2200" dirty="0" err="1">
                <a:latin typeface="Times New Roman" pitchFamily="18" charset="0"/>
              </a:rPr>
              <a:t>en</a:t>
            </a:r>
            <a:r>
              <a:rPr lang="en-US" sz="2200" dirty="0">
                <a:latin typeface="Times New Roman" pitchFamily="18" charset="0"/>
              </a:rPr>
              <a:t> la </a:t>
            </a:r>
            <a:r>
              <a:rPr lang="en-US" sz="2200" dirty="0" err="1">
                <a:latin typeface="Times New Roman" pitchFamily="18" charset="0"/>
              </a:rPr>
              <a:t>tasa</a:t>
            </a:r>
            <a:r>
              <a:rPr lang="en-US" sz="2200" dirty="0">
                <a:latin typeface="Times New Roman" pitchFamily="18" charset="0"/>
              </a:rPr>
              <a:t> de </a:t>
            </a:r>
            <a:br>
              <a:rPr lang="en-US" sz="2200" dirty="0">
                <a:latin typeface="Times New Roman" pitchFamily="18" charset="0"/>
              </a:rPr>
            </a:br>
            <a:r>
              <a:rPr lang="en-US" sz="2200" dirty="0">
                <a:latin typeface="Times New Roman" pitchFamily="18" charset="0"/>
              </a:rPr>
              <a:t>	</a:t>
            </a:r>
            <a:r>
              <a:rPr lang="en-US" sz="2200" dirty="0" err="1">
                <a:latin typeface="Times New Roman" pitchFamily="18" charset="0"/>
              </a:rPr>
              <a:t>participación</a:t>
            </a:r>
            <a:r>
              <a:rPr lang="en-US" sz="2200" dirty="0">
                <a:latin typeface="Times New Roman" pitchFamily="18" charset="0"/>
              </a:rPr>
              <a:t> y la </a:t>
            </a:r>
            <a:r>
              <a:rPr lang="en-US" sz="2200" dirty="0" err="1">
                <a:latin typeface="Times New Roman" pitchFamily="18" charset="0"/>
              </a:rPr>
              <a:t>tasa</a:t>
            </a:r>
            <a:r>
              <a:rPr lang="en-US" sz="2200" dirty="0">
                <a:latin typeface="Times New Roman" pitchFamily="18" charset="0"/>
              </a:rPr>
              <a:t> de </a:t>
            </a:r>
            <a:r>
              <a:rPr lang="en-US" sz="2200" dirty="0" err="1">
                <a:latin typeface="Times New Roman" pitchFamily="18" charset="0"/>
              </a:rPr>
              <a:t>empleo</a:t>
            </a:r>
            <a:r>
              <a:rPr lang="en-US" sz="2200" dirty="0">
                <a:latin typeface="Times New Roman" pitchFamily="18" charset="0"/>
              </a:rPr>
              <a:t> </a:t>
            </a:r>
            <a:r>
              <a:rPr lang="en-US" sz="2200" dirty="0" err="1">
                <a:latin typeface="Times New Roman" pitchFamily="18" charset="0"/>
              </a:rPr>
              <a:t>como</a:t>
            </a:r>
            <a:r>
              <a:rPr lang="en-US" sz="2200" dirty="0">
                <a:latin typeface="Times New Roman" pitchFamily="18" charset="0"/>
              </a:rPr>
              <a:t> </a:t>
            </a:r>
            <a:r>
              <a:rPr lang="en-US" sz="2200" dirty="0" err="1">
                <a:latin typeface="Times New Roman" pitchFamily="18" charset="0"/>
              </a:rPr>
              <a:t>los</a:t>
            </a:r>
            <a:r>
              <a:rPr lang="en-US" sz="2200" dirty="0">
                <a:latin typeface="Times New Roman" pitchFamily="18" charset="0"/>
              </a:rPr>
              <a:t> de la Gran </a:t>
            </a:r>
            <a:r>
              <a:rPr lang="en-US" sz="2200" dirty="0" err="1">
                <a:latin typeface="Times New Roman" pitchFamily="18" charset="0"/>
              </a:rPr>
              <a:t>Recesión</a:t>
            </a:r>
            <a:r>
              <a:rPr lang="en-US" sz="2200" dirty="0">
                <a:latin typeface="Times New Roman" pitchFamily="18" charset="0"/>
              </a:rPr>
              <a:t> y la crisis de la </a:t>
            </a:r>
            <a:r>
              <a:rPr lang="en-US" sz="2200" dirty="0" err="1">
                <a:latin typeface="Times New Roman" pitchFamily="18" charset="0"/>
              </a:rPr>
              <a:t>pandemia</a:t>
            </a:r>
            <a:r>
              <a:rPr lang="en-US" sz="2200" dirty="0">
                <a:latin typeface="Times New Roman" pitchFamily="18" charset="0"/>
              </a:rPr>
              <a:t> (“The Great Lockdown”).</a:t>
            </a:r>
          </a:p>
          <a:p>
            <a:pPr marL="109538" indent="0">
              <a:lnSpc>
                <a:spcPct val="90000"/>
              </a:lnSpc>
              <a:buClr>
                <a:srgbClr val="009999"/>
              </a:buClr>
              <a:buNone/>
            </a:pPr>
            <a:r>
              <a:rPr lang="en-US" sz="1800" dirty="0">
                <a:latin typeface="Times New Roman" pitchFamily="18" charset="0"/>
              </a:rPr>
              <a:t>	 </a:t>
            </a:r>
            <a:r>
              <a:rPr lang="en-US" sz="1800" dirty="0" err="1">
                <a:latin typeface="Times New Roman" pitchFamily="18" charset="0"/>
              </a:rPr>
              <a:t>Ej</a:t>
            </a:r>
            <a:r>
              <a:rPr lang="en-US" sz="1800" dirty="0">
                <a:latin typeface="Times New Roman" pitchFamily="18" charset="0"/>
              </a:rPr>
              <a:t> 1: Gran </a:t>
            </a:r>
            <a:r>
              <a:rPr lang="en-US" sz="1800" dirty="0" err="1">
                <a:latin typeface="Times New Roman" pitchFamily="18" charset="0"/>
              </a:rPr>
              <a:t>recesión</a:t>
            </a:r>
            <a:r>
              <a:rPr lang="en-US" sz="1800" dirty="0">
                <a:latin typeface="Times New Roman" pitchFamily="18" charset="0"/>
              </a:rPr>
              <a:t>: </a:t>
            </a:r>
            <a:r>
              <a:rPr lang="en-US" sz="1800" dirty="0" err="1">
                <a:latin typeface="Times New Roman" pitchFamily="18" charset="0"/>
              </a:rPr>
              <a:t>si</a:t>
            </a:r>
            <a:r>
              <a:rPr lang="en-US" sz="1800" dirty="0">
                <a:latin typeface="Times New Roman" pitchFamily="18" charset="0"/>
              </a:rPr>
              <a:t> un gran </a:t>
            </a:r>
            <a:r>
              <a:rPr lang="en-US" sz="1800" dirty="0" err="1">
                <a:latin typeface="Times New Roman" pitchFamily="18" charset="0"/>
              </a:rPr>
              <a:t>número</a:t>
            </a:r>
            <a:r>
              <a:rPr lang="en-US" sz="1800" dirty="0">
                <a:latin typeface="Times New Roman" pitchFamily="18" charset="0"/>
              </a:rPr>
              <a:t> de hombres con </a:t>
            </a:r>
            <a:r>
              <a:rPr lang="en-US" sz="1800" dirty="0" err="1">
                <a:latin typeface="Times New Roman" pitchFamily="18" charset="0"/>
              </a:rPr>
              <a:t>sueldos</a:t>
            </a:r>
            <a:r>
              <a:rPr lang="en-US" sz="1800" dirty="0">
                <a:latin typeface="Times New Roman" pitchFamily="18" charset="0"/>
              </a:rPr>
              <a:t> </a:t>
            </a:r>
            <a:r>
              <a:rPr lang="en-US" sz="1800" dirty="0" err="1">
                <a:latin typeface="Times New Roman" pitchFamily="18" charset="0"/>
              </a:rPr>
              <a:t>bajos</a:t>
            </a:r>
            <a:r>
              <a:rPr lang="en-US" sz="1800" dirty="0">
                <a:latin typeface="Times New Roman" pitchFamily="18" charset="0"/>
              </a:rPr>
              <a:t> </a:t>
            </a:r>
            <a:r>
              <a:rPr lang="en-US" sz="1800" dirty="0" err="1">
                <a:latin typeface="Times New Roman" pitchFamily="18" charset="0"/>
              </a:rPr>
              <a:t>pierden</a:t>
            </a:r>
            <a:r>
              <a:rPr lang="en-US" sz="1800" dirty="0">
                <a:latin typeface="Times New Roman" pitchFamily="18" charset="0"/>
              </a:rPr>
              <a:t> el </a:t>
            </a:r>
            <a:br>
              <a:rPr lang="en-US" sz="1800" dirty="0">
                <a:latin typeface="Times New Roman" pitchFamily="18" charset="0"/>
              </a:rPr>
            </a:br>
            <a:r>
              <a:rPr lang="en-US" sz="1800" dirty="0">
                <a:latin typeface="Times New Roman" pitchFamily="18" charset="0"/>
              </a:rPr>
              <a:t>               </a:t>
            </a:r>
            <a:r>
              <a:rPr lang="en-US" sz="1800" dirty="0" err="1">
                <a:latin typeface="Times New Roman" pitchFamily="18" charset="0"/>
              </a:rPr>
              <a:t>empleo</a:t>
            </a:r>
            <a:r>
              <a:rPr lang="en-US" sz="1800" dirty="0">
                <a:latin typeface="Times New Roman" pitchFamily="18" charset="0"/>
              </a:rPr>
              <a:t>, </a:t>
            </a:r>
            <a:r>
              <a:rPr lang="en-US" sz="1800" dirty="0" err="1">
                <a:latin typeface="Times New Roman" pitchFamily="18" charset="0"/>
              </a:rPr>
              <a:t>esto</a:t>
            </a:r>
            <a:r>
              <a:rPr lang="en-US" sz="1800" dirty="0">
                <a:latin typeface="Times New Roman" pitchFamily="18" charset="0"/>
              </a:rPr>
              <a:t> </a:t>
            </a:r>
            <a:r>
              <a:rPr lang="en-US" sz="1800" dirty="0" err="1">
                <a:latin typeface="Times New Roman" pitchFamily="18" charset="0"/>
              </a:rPr>
              <a:t>puede</a:t>
            </a:r>
            <a:r>
              <a:rPr lang="en-US" sz="1800" dirty="0">
                <a:latin typeface="Times New Roman" pitchFamily="18" charset="0"/>
              </a:rPr>
              <a:t> </a:t>
            </a:r>
            <a:r>
              <a:rPr lang="en-US" sz="1800" dirty="0" err="1">
                <a:latin typeface="Times New Roman" pitchFamily="18" charset="0"/>
              </a:rPr>
              <a:t>implicar</a:t>
            </a:r>
            <a:r>
              <a:rPr lang="en-US" sz="1800" dirty="0">
                <a:latin typeface="Times New Roman" pitchFamily="18" charset="0"/>
              </a:rPr>
              <a:t> </a:t>
            </a:r>
            <a:r>
              <a:rPr lang="en-US" sz="1800" dirty="0" err="1">
                <a:latin typeface="Times New Roman" pitchFamily="18" charset="0"/>
              </a:rPr>
              <a:t>una</a:t>
            </a:r>
            <a:r>
              <a:rPr lang="en-US" sz="1800" dirty="0">
                <a:latin typeface="Times New Roman" pitchFamily="18" charset="0"/>
              </a:rPr>
              <a:t> </a:t>
            </a:r>
            <a:r>
              <a:rPr lang="en-US" sz="1800" dirty="0" err="1">
                <a:latin typeface="Times New Roman" pitchFamily="18" charset="0"/>
              </a:rPr>
              <a:t>subida</a:t>
            </a:r>
            <a:r>
              <a:rPr lang="en-US" sz="1800" dirty="0">
                <a:latin typeface="Times New Roman" pitchFamily="18" charset="0"/>
              </a:rPr>
              <a:t> del </a:t>
            </a:r>
            <a:r>
              <a:rPr lang="en-US" sz="1800" dirty="0" err="1">
                <a:latin typeface="Times New Roman" pitchFamily="18" charset="0"/>
              </a:rPr>
              <a:t>número</a:t>
            </a:r>
            <a:r>
              <a:rPr lang="en-US" sz="1800" dirty="0">
                <a:latin typeface="Times New Roman" pitchFamily="18" charset="0"/>
              </a:rPr>
              <a:t> de </a:t>
            </a:r>
            <a:r>
              <a:rPr lang="en-US" sz="1800" dirty="0" err="1">
                <a:latin typeface="Times New Roman" pitchFamily="18" charset="0"/>
              </a:rPr>
              <a:t>mujeres</a:t>
            </a:r>
            <a:r>
              <a:rPr lang="en-US" sz="1800" dirty="0">
                <a:latin typeface="Times New Roman" pitchFamily="18" charset="0"/>
              </a:rPr>
              <a:t> que </a:t>
            </a:r>
            <a:r>
              <a:rPr lang="en-US" sz="1800" dirty="0" err="1">
                <a:latin typeface="Times New Roman" pitchFamily="18" charset="0"/>
              </a:rPr>
              <a:t>buscan</a:t>
            </a:r>
            <a:r>
              <a:rPr lang="en-US" sz="1800" dirty="0">
                <a:latin typeface="Times New Roman" pitchFamily="18" charset="0"/>
              </a:rPr>
              <a:t> (y </a:t>
            </a:r>
            <a:br>
              <a:rPr lang="en-US" sz="1800" dirty="0">
                <a:latin typeface="Times New Roman" pitchFamily="18" charset="0"/>
              </a:rPr>
            </a:br>
            <a:r>
              <a:rPr lang="en-US" sz="1800" dirty="0">
                <a:latin typeface="Times New Roman" pitchFamily="18" charset="0"/>
              </a:rPr>
              <a:t>               </a:t>
            </a:r>
            <a:r>
              <a:rPr lang="en-US" sz="1800" dirty="0" err="1">
                <a:latin typeface="Times New Roman" pitchFamily="18" charset="0"/>
              </a:rPr>
              <a:t>encuentran</a:t>
            </a:r>
            <a:r>
              <a:rPr lang="en-US" sz="1800" dirty="0">
                <a:latin typeface="Times New Roman" pitchFamily="18" charset="0"/>
              </a:rPr>
              <a:t> </a:t>
            </a:r>
            <a:r>
              <a:rPr lang="en-US" sz="1800" dirty="0" err="1">
                <a:latin typeface="Times New Roman" pitchFamily="18" charset="0"/>
              </a:rPr>
              <a:t>trabajo</a:t>
            </a:r>
            <a:r>
              <a:rPr lang="en-US" sz="1800" dirty="0">
                <a:latin typeface="Times New Roman" pitchFamily="18" charset="0"/>
              </a:rPr>
              <a:t>)</a:t>
            </a:r>
          </a:p>
          <a:p>
            <a:pPr marL="109538" indent="0">
              <a:lnSpc>
                <a:spcPct val="90000"/>
              </a:lnSpc>
              <a:buClr>
                <a:srgbClr val="009999"/>
              </a:buClr>
              <a:buNone/>
            </a:pPr>
            <a:r>
              <a:rPr lang="es-ES" sz="1800" dirty="0">
                <a:latin typeface="Times New Roman" pitchFamily="18" charset="0"/>
              </a:rPr>
              <a:t>                </a:t>
            </a:r>
            <a:r>
              <a:rPr lang="es-ES" sz="1800" dirty="0" err="1">
                <a:latin typeface="Times New Roman" pitchFamily="18" charset="0"/>
              </a:rPr>
              <a:t>Ej</a:t>
            </a:r>
            <a:r>
              <a:rPr lang="es-ES" sz="1800" dirty="0">
                <a:latin typeface="Times New Roman" pitchFamily="18" charset="0"/>
              </a:rPr>
              <a:t> 2: Si las mujeres con menos nivel educativo son las más afectadas por </a:t>
            </a:r>
            <a:br>
              <a:rPr lang="es-ES" sz="1800" dirty="0">
                <a:latin typeface="Times New Roman" pitchFamily="18" charset="0"/>
              </a:rPr>
            </a:br>
            <a:r>
              <a:rPr lang="es-ES" sz="1800" dirty="0">
                <a:latin typeface="Times New Roman" pitchFamily="18" charset="0"/>
              </a:rPr>
              <a:t>               una crisis, la brecha salarial </a:t>
            </a:r>
            <a:r>
              <a:rPr lang="es-ES" sz="1800" u="sng" dirty="0">
                <a:latin typeface="Times New Roman" pitchFamily="18" charset="0"/>
              </a:rPr>
              <a:t>puede disminuir aunque las mujeres estén peor</a:t>
            </a:r>
            <a:endParaRPr lang="en-US" sz="1800" u="sng" dirty="0">
              <a:latin typeface="Times New Roman" pitchFamily="18" charset="0"/>
            </a:endParaRPr>
          </a:p>
          <a:p>
            <a:pPr marL="566738" indent="-457200" eaLnBrk="1" hangingPunct="1">
              <a:lnSpc>
                <a:spcPct val="90000"/>
              </a:lnSpc>
              <a:buFontTx/>
              <a:buNone/>
            </a:pPr>
            <a:endParaRPr lang="en-GB" sz="2200" dirty="0">
              <a:latin typeface="Times New Roman" pitchFamily="18" charset="0"/>
            </a:endParaRPr>
          </a:p>
        </p:txBody>
      </p:sp>
      <p:sp>
        <p:nvSpPr>
          <p:cNvPr id="37893" name="Line 7"/>
          <p:cNvSpPr>
            <a:spLocks noChangeShapeType="1"/>
          </p:cNvSpPr>
          <p:nvPr/>
        </p:nvSpPr>
        <p:spPr bwMode="auto">
          <a:xfrm>
            <a:off x="900113" y="1196975"/>
            <a:ext cx="5976937" cy="0"/>
          </a:xfrm>
          <a:prstGeom prst="line">
            <a:avLst/>
          </a:prstGeom>
          <a:noFill/>
          <a:ln w="9525">
            <a:solidFill>
              <a:srgbClr val="009999"/>
            </a:solidFill>
            <a:round/>
            <a:headEnd/>
            <a:tailEnd/>
          </a:ln>
        </p:spPr>
        <p:txBody>
          <a:bodyPr/>
          <a:lstStyle/>
          <a:p>
            <a:endParaRPr lang="es-ES"/>
          </a:p>
        </p:txBody>
      </p:sp>
      <p:sp>
        <p:nvSpPr>
          <p:cNvPr id="8" name="Rectangle 6"/>
          <p:cNvSpPr>
            <a:spLocks noChangeArrowheads="1"/>
          </p:cNvSpPr>
          <p:nvPr/>
        </p:nvSpPr>
        <p:spPr bwMode="auto">
          <a:xfrm>
            <a:off x="611560" y="96838"/>
            <a:ext cx="6696670" cy="1143000"/>
          </a:xfrm>
          <a:prstGeom prst="rect">
            <a:avLst/>
          </a:prstGeom>
          <a:noFill/>
          <a:ln w="9525">
            <a:noFill/>
            <a:miter lim="800000"/>
            <a:headEnd/>
            <a:tailEnd/>
          </a:ln>
        </p:spPr>
        <p:txBody>
          <a:bodyPr anchor="ctr"/>
          <a:lstStyle/>
          <a:p>
            <a:pPr algn="l"/>
            <a:r>
              <a:rPr lang="es-ES" sz="2800" dirty="0">
                <a:solidFill>
                  <a:srgbClr val="009999"/>
                </a:solidFill>
                <a:latin typeface="Times New Roman" pitchFamily="18" charset="0"/>
              </a:rPr>
              <a:t>Efectos de las crisis económicas en las brechas entre hombres y mujeres </a:t>
            </a:r>
          </a:p>
        </p:txBody>
      </p:sp>
    </p:spTree>
    <p:extLst>
      <p:ext uri="{BB962C8B-B14F-4D97-AF65-F5344CB8AC3E}">
        <p14:creationId xmlns:p14="http://schemas.microsoft.com/office/powerpoint/2010/main" val="124467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1.1|7.5|0.|17.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7_Concourse">
      <a:majorFont>
        <a:latin typeface=""/>
        <a:ea typeface=""/>
        <a:cs typeface=""/>
      </a:majorFont>
      <a:minorFont>
        <a:latin typeface="Times New Roman"/>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7_Concourse">
    <a:majorFont>
      <a:latin typeface=""/>
      <a:ea typeface=""/>
      <a:cs typeface=""/>
    </a:majorFont>
    <a:minorFont>
      <a:latin typeface="Times New Roman"/>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17242</TotalTime>
  <Words>6601</Words>
  <Application>Microsoft Office PowerPoint</Application>
  <PresentationFormat>Presentació en pantalla (4:3)</PresentationFormat>
  <Paragraphs>963</Paragraphs>
  <Slides>75</Slides>
  <Notes>56</Notes>
  <HiddenSlides>11</HiddenSlides>
  <MMClips>0</MMClips>
  <ScaleCrop>false</ScaleCrop>
  <HeadingPairs>
    <vt:vector size="8" baseType="variant">
      <vt:variant>
        <vt:lpstr>Tipus de lletra utilitzats</vt:lpstr>
      </vt:variant>
      <vt:variant>
        <vt:i4>10</vt:i4>
      </vt:variant>
      <vt:variant>
        <vt:lpstr>Tema</vt:lpstr>
      </vt:variant>
      <vt:variant>
        <vt:i4>1</vt:i4>
      </vt:variant>
      <vt:variant>
        <vt:lpstr>Servidors OLE incrustats</vt:lpstr>
      </vt:variant>
      <vt:variant>
        <vt:i4>3</vt:i4>
      </vt:variant>
      <vt:variant>
        <vt:lpstr>Títols de les diapositives</vt:lpstr>
      </vt:variant>
      <vt:variant>
        <vt:i4>75</vt:i4>
      </vt:variant>
    </vt:vector>
  </HeadingPairs>
  <TitlesOfParts>
    <vt:vector size="89" baseType="lpstr">
      <vt:lpstr>Perpetua</vt:lpstr>
      <vt:lpstr>Lucida Sans Unicode</vt:lpstr>
      <vt:lpstr>Verdana</vt:lpstr>
      <vt:lpstr>Georgia</vt:lpstr>
      <vt:lpstr>Wingdings 2</vt:lpstr>
      <vt:lpstr>Times New Roman</vt:lpstr>
      <vt:lpstr>Calibri</vt:lpstr>
      <vt:lpstr>Arial</vt:lpstr>
      <vt:lpstr>Wingdings 3</vt:lpstr>
      <vt:lpstr>Wingdings</vt:lpstr>
      <vt:lpstr>7_Concourse</vt:lpstr>
      <vt:lpstr>Chart</vt:lpstr>
      <vt:lpstr>Worksheet</vt:lpstr>
      <vt:lpstr>Microsoft Excel Worksheet</vt:lpstr>
      <vt:lpstr>Presentació del PowerPoint</vt:lpstr>
      <vt:lpstr>Presentació del PowerPoint</vt:lpstr>
      <vt:lpstr> </vt:lpstr>
      <vt:lpstr> </vt:lpstr>
      <vt:lpstr> </vt:lpstr>
      <vt:lpstr>Presentació del PowerPoint</vt:lpstr>
      <vt:lpstr>Presentació del PowerPoint</vt:lpstr>
      <vt:lpstr>I. Crisis económicas y brechas de género </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II.-Diferencias en el mercado laboral entre hombres y mujeres y posibles causas</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III.-Pago por rendimiento  (“Pay for performance”)</vt:lpstr>
      <vt:lpstr>¿Cómo incentivar a los trabajadores  a que se esfuercen?</vt:lpstr>
      <vt:lpstr>Presentació del PowerPoint</vt:lpstr>
      <vt:lpstr>Ejemplos de indicadores de  rendimiento (II)</vt:lpstr>
      <vt:lpstr>Ejemplo práctico: comerciales  tarjetas de crédito</vt:lpstr>
      <vt:lpstr>Ejemplo práctico: comerciales  tarjetas de crédito</vt:lpstr>
      <vt:lpstr>Ejemplo práctico: comerciales  tarjetas de crédito</vt:lpstr>
      <vt:lpstr>IV.-¿Brechas de rendimiento entre hombres y mujeres?  </vt:lpstr>
      <vt:lpstr>Presentació del PowerPoint</vt:lpstr>
      <vt:lpstr>1.- Motivación</vt:lpstr>
      <vt:lpstr>1.- Motivación</vt:lpstr>
      <vt:lpstr>En este artículo</vt:lpstr>
      <vt:lpstr>Medidas de rendimiento: </vt:lpstr>
      <vt:lpstr>La abogacía en EEUU</vt:lpstr>
      <vt:lpstr>2.- Datos: “After the JD Study” </vt:lpstr>
      <vt:lpstr>3.1 Brecha en horas facturadas</vt:lpstr>
      <vt:lpstr>3.1 Brecha en horas facturadas</vt:lpstr>
      <vt:lpstr>3.2 Brecha en facturación  por nuevos clientes</vt:lpstr>
      <vt:lpstr>3.2 Brecha en facturación por  nuevos clientes</vt:lpstr>
      <vt:lpstr>3.3¿Qué explica la brecha en  rendimiento?</vt:lpstr>
      <vt:lpstr>3.3 ¿Qué explica la brecha en  rendimiento?</vt:lpstr>
      <vt:lpstr> 3.3 ¿Qué explica la brecha en  rendimiento?</vt:lpstr>
      <vt:lpstr>Aspiraciones a ser socio del bufete</vt:lpstr>
      <vt:lpstr>Efecto de aspiraciones en  horas facturadas</vt:lpstr>
      <vt:lpstr>Efectos de aspiraciones</vt:lpstr>
      <vt:lpstr>4.- Rendimiento y brecha  en salarios</vt:lpstr>
      <vt:lpstr>Salarios </vt:lpstr>
      <vt:lpstr>Otras hipótesis</vt:lpstr>
      <vt:lpstr>Presentació del PowerPoint</vt:lpstr>
      <vt:lpstr>Areas of specialization (II)</vt:lpstr>
      <vt:lpstr>Conclusiones de Azmat and  Ferrer (2017)</vt:lpstr>
      <vt:lpstr>¿Qué aportan los métodos  cuantitativos?</vt:lpstr>
      <vt:lpstr>¿Qué aportan los métodos  cuantitativos?</vt:lpstr>
      <vt:lpstr>Presentació del PowerPoint</vt:lpstr>
      <vt:lpstr>Por favor, buscad fuentes fiables y de calidad para vuestros trabajos (ej: publicados en revistas académicas  prestigiosas o de investigadores con reconocidos méritos) </vt:lpstr>
      <vt:lpstr>Moltes gràcies! </vt:lpstr>
      <vt:lpstr>Discriminación por parte del bufete</vt:lpstr>
      <vt:lpstr>Presentació del PowerPoint</vt:lpstr>
      <vt:lpstr>Presentació del PowerPoint</vt:lpstr>
      <vt:lpstr>Presentació del PowerPoint</vt:lpstr>
      <vt:lpstr>Satisfaction levels</vt:lpstr>
      <vt:lpstr>Satisfaction levels</vt:lpstr>
      <vt:lpstr>Child-rearing effect</vt:lpstr>
      <vt:lpstr>Different billing behavior (II)</vt:lpstr>
      <vt:lpstr>Networking behavior</vt:lpstr>
      <vt:lpstr>Areas of specialization (II)</vt:lpstr>
      <vt:lpstr>Selection into billing hours</vt:lpstr>
      <vt:lpstr>Basic regressions</vt:lpstr>
      <vt:lpstr>Regressions (different samples)</vt:lpstr>
      <vt:lpstr>Education control and ability</vt:lpstr>
      <vt:lpstr>Differences in returns per unit of  performance?</vt:lpstr>
      <vt:lpstr>Density hours billed</vt:lpstr>
    </vt:vector>
  </TitlesOfParts>
  <Company>Institute for Fiscal Studies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Inequality and Performance Pay:  Evidence from young lawyers</dc:title>
  <dc:creator>ghazala_a</dc:creator>
  <cp:lastModifiedBy>u61616</cp:lastModifiedBy>
  <cp:revision>920</cp:revision>
  <cp:lastPrinted>2022-02-06T06:49:31Z</cp:lastPrinted>
  <dcterms:created xsi:type="dcterms:W3CDTF">2011-03-14T10:38:26Z</dcterms:created>
  <dcterms:modified xsi:type="dcterms:W3CDTF">2026-02-27T18:15:49Z</dcterms:modified>
</cp:coreProperties>
</file>