
<file path=[Content_Types].xml><?xml version="1.0" encoding="utf-8"?>
<Types xmlns="http://schemas.openxmlformats.org/package/2006/content-types">
  <Default Extension="bin" ContentType="application/vnd.openxmlformats-officedocument.oleObject"/>
  <Default Extension="doc" ContentType="application/msword"/>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284" r:id="rId3"/>
    <p:sldId id="342" r:id="rId4"/>
    <p:sldId id="345" r:id="rId5"/>
    <p:sldId id="275" r:id="rId6"/>
    <p:sldId id="346" r:id="rId7"/>
    <p:sldId id="276" r:id="rId8"/>
    <p:sldId id="279" r:id="rId9"/>
    <p:sldId id="277" r:id="rId10"/>
    <p:sldId id="278" r:id="rId11"/>
    <p:sldId id="349" r:id="rId12"/>
    <p:sldId id="283" r:id="rId13"/>
    <p:sldId id="270" r:id="rId14"/>
    <p:sldId id="343" r:id="rId15"/>
    <p:sldId id="281" r:id="rId16"/>
    <p:sldId id="280" r:id="rId17"/>
    <p:sldId id="302" r:id="rId18"/>
    <p:sldId id="282" r:id="rId19"/>
    <p:sldId id="344" r:id="rId20"/>
    <p:sldId id="259" r:id="rId21"/>
    <p:sldId id="260" r:id="rId22"/>
    <p:sldId id="261" r:id="rId23"/>
    <p:sldId id="262" r:id="rId24"/>
    <p:sldId id="267" r:id="rId25"/>
    <p:sldId id="256" r:id="rId26"/>
    <p:sldId id="257" r:id="rId27"/>
    <p:sldId id="265" r:id="rId28"/>
    <p:sldId id="263" r:id="rId29"/>
    <p:sldId id="264" r:id="rId30"/>
    <p:sldId id="266" r:id="rId31"/>
    <p:sldId id="347" r:id="rId32"/>
    <p:sldId id="271" r:id="rId33"/>
    <p:sldId id="272" r:id="rId34"/>
    <p:sldId id="273" r:id="rId35"/>
    <p:sldId id="34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p:cViewPr varScale="1">
        <p:scale>
          <a:sx n="103" d="100"/>
          <a:sy n="103" d="100"/>
        </p:scale>
        <p:origin x="58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9T13:56:46.731"/>
    </inkml:context>
    <inkml:brush xml:id="br0">
      <inkml:brushProperty name="width" value="0.1" units="cm"/>
      <inkml:brushProperty name="height" value="0.1" units="cm"/>
      <inkml:brushProperty name="color" value="#008C3A"/>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A49BA-F42C-47C6-8272-2666618A6CC8}" type="datetimeFigureOut">
              <a:rPr lang="en-US" smtClean="0"/>
              <a:t>2/22/25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0613A7-80EA-446D-B5A0-76AB6A2C0F95}" type="slidenum">
              <a:rPr lang="en-US" smtClean="0"/>
              <a:t>‹#›</a:t>
            </a:fld>
            <a:endParaRPr lang="en-US"/>
          </a:p>
        </p:txBody>
      </p:sp>
    </p:spTree>
    <p:extLst>
      <p:ext uri="{BB962C8B-B14F-4D97-AF65-F5344CB8AC3E}">
        <p14:creationId xmlns:p14="http://schemas.microsoft.com/office/powerpoint/2010/main" val="204401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fld id="{8199C747-40DA-1046-9BB3-8108164DD6F0}" type="slidenum">
              <a:rPr lang="en-ES" smtClean="0"/>
              <a:t>3</a:t>
            </a:fld>
            <a:endParaRPr lang="en-ES"/>
          </a:p>
        </p:txBody>
      </p:sp>
    </p:spTree>
    <p:extLst>
      <p:ext uri="{BB962C8B-B14F-4D97-AF65-F5344CB8AC3E}">
        <p14:creationId xmlns:p14="http://schemas.microsoft.com/office/powerpoint/2010/main" val="42450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BA434-B959-4203-A680-621A8EE146D3}" type="slidenum">
              <a:rPr lang="en-GB"/>
              <a:pPr/>
              <a:t>20</a:t>
            </a:fld>
            <a:endParaRPr lang="en-GB"/>
          </a:p>
        </p:txBody>
      </p:sp>
      <p:sp>
        <p:nvSpPr>
          <p:cNvPr id="1217538" name="Rectangle 2"/>
          <p:cNvSpPr>
            <a:spLocks noGrp="1" noRot="1" noChangeAspect="1" noChangeArrowheads="1" noTextEdit="1"/>
          </p:cNvSpPr>
          <p:nvPr>
            <p:ph type="sldImg"/>
          </p:nvPr>
        </p:nvSpPr>
        <p:spPr>
          <a:ln/>
        </p:spPr>
      </p:sp>
      <p:sp>
        <p:nvSpPr>
          <p:cNvPr id="121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07F96D-C4D9-4A6A-9CE3-82E4116D73FF}" type="slidenum">
              <a:rPr lang="en-GB"/>
              <a:pPr/>
              <a:t>21</a:t>
            </a:fld>
            <a:endParaRPr lang="en-GB"/>
          </a:p>
        </p:txBody>
      </p:sp>
      <p:sp>
        <p:nvSpPr>
          <p:cNvPr id="1219586" name="Rectangle 2"/>
          <p:cNvSpPr>
            <a:spLocks noGrp="1" noRot="1" noChangeAspect="1" noChangeArrowheads="1" noTextEdit="1"/>
          </p:cNvSpPr>
          <p:nvPr>
            <p:ph type="sldImg"/>
          </p:nvPr>
        </p:nvSpPr>
        <p:spPr>
          <a:ln/>
        </p:spPr>
      </p:sp>
      <p:sp>
        <p:nvSpPr>
          <p:cNvPr id="121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1" y="4343400"/>
            <a:ext cx="5486399" cy="4114799"/>
          </a:xfrm>
          <a:prstGeom prst="rect">
            <a:avLst/>
          </a:prstGeom>
        </p:spPr>
        <p:txBody>
          <a:bodyPr lIns="86479" tIns="86479" rIns="86479" bIns="86479" anchor="t" anchorCtr="0">
            <a:noAutofit/>
          </a:bodyPr>
          <a:lstStyle/>
          <a:p>
            <a:endParaRPr/>
          </a:p>
        </p:txBody>
      </p:sp>
      <p:sp>
        <p:nvSpPr>
          <p:cNvPr id="207" name="Shape 207"/>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1" y="4343400"/>
            <a:ext cx="5486399" cy="4114799"/>
          </a:xfrm>
          <a:prstGeom prst="rect">
            <a:avLst/>
          </a:prstGeom>
        </p:spPr>
        <p:txBody>
          <a:bodyPr lIns="86479" tIns="86479" rIns="86479" bIns="86479" anchor="t" anchorCtr="0">
            <a:noAutofit/>
          </a:bodyPr>
          <a:lstStyle/>
          <a:p>
            <a:endParaRPr/>
          </a:p>
        </p:txBody>
      </p:sp>
      <p:sp>
        <p:nvSpPr>
          <p:cNvPr id="217" name="Shape 217"/>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125668-FAF0-4F53-963C-4BB92B4A786A}" type="slidenum">
              <a:rPr lang="en-US" altLang="en-US" smtClean="0"/>
              <a:pPr eaLnBrk="1" hangingPunct="1"/>
              <a:t>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Here one can have both 2 player groups and more than two player groups. That is each person gets a slip of paper in which it is specified how many others also player: “You are in a group of 2 (10) players including yourself. </a:t>
            </a:r>
            <a:r>
              <a:rPr lang="es-ES" altLang="en-US">
                <a:latin typeface="Arial" pitchFamily="34" charset="0"/>
              </a:rPr>
              <a:t>Choose a number between 0 and 100. The winner is the person whose number is closest to 2/3 times the average of the 2 (10)  chosen numbers in your group. </a:t>
            </a:r>
          </a:p>
          <a:p>
            <a:pPr eaLnBrk="1" hangingPunct="1"/>
            <a:endParaRPr lang="en-US" altLang="en-US">
              <a:latin typeface="Arial" pitchFamily="34" charset="0"/>
            </a:endParaRPr>
          </a:p>
        </p:txBody>
      </p:sp>
    </p:spTree>
    <p:extLst>
      <p:ext uri="{BB962C8B-B14F-4D97-AF65-F5344CB8AC3E}">
        <p14:creationId xmlns:p14="http://schemas.microsoft.com/office/powerpoint/2010/main" val="3329183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373A1C6-D2B9-4232-A79C-B15F96472D3D}" type="slidenum">
              <a:rPr lang="en-US" altLang="en-US" sz="1200"/>
              <a:pPr eaLnBrk="1" hangingPunct="1"/>
              <a:t>10</a:t>
            </a:fld>
            <a:endParaRPr lang="en-US" alt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a:latin typeface="Arial" pitchFamily="34" charset="0"/>
              <a:ea typeface="ＭＳ Ｐゴシック" pitchFamily="34" charset="-128"/>
            </a:endParaRPr>
          </a:p>
        </p:txBody>
      </p:sp>
    </p:spTree>
    <p:extLst>
      <p:ext uri="{BB962C8B-B14F-4D97-AF65-F5344CB8AC3E}">
        <p14:creationId xmlns:p14="http://schemas.microsoft.com/office/powerpoint/2010/main" val="142440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132" name="Google Shape;13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extLst>
      <p:ext uri="{BB962C8B-B14F-4D97-AF65-F5344CB8AC3E}">
        <p14:creationId xmlns:p14="http://schemas.microsoft.com/office/powerpoint/2010/main" val="377443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
        <p:nvSpPr>
          <p:cNvPr id="244" name="Google Shape;24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580307"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46" name="Google Shape;246;p15:notes"/>
          <p:cNvSpPr txBox="1"/>
          <p:nvPr/>
        </p:nvSpPr>
        <p:spPr>
          <a:xfrm>
            <a:off x="3884463" y="8685878"/>
            <a:ext cx="2972004" cy="456704"/>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eaLnBrk="0" hangingPunct="0">
              <a:spcBef>
                <a:spcPct val="30000"/>
              </a:spcBef>
              <a:defRPr sz="1100">
                <a:solidFill>
                  <a:schemeClr val="tx1"/>
                </a:solidFill>
                <a:latin typeface="Arial" charset="0"/>
              </a:defRPr>
            </a:lvl1pPr>
            <a:lvl2pPr marL="684352" indent="-262311" defTabSz="912958" eaLnBrk="0" hangingPunct="0">
              <a:spcBef>
                <a:spcPct val="30000"/>
              </a:spcBef>
              <a:defRPr sz="1100">
                <a:solidFill>
                  <a:schemeClr val="tx1"/>
                </a:solidFill>
                <a:latin typeface="Arial" charset="0"/>
              </a:defRPr>
            </a:lvl2pPr>
            <a:lvl3pPr marL="1053638" indent="-209556" defTabSz="912958" eaLnBrk="0" hangingPunct="0">
              <a:spcBef>
                <a:spcPct val="30000"/>
              </a:spcBef>
              <a:defRPr sz="1100">
                <a:solidFill>
                  <a:schemeClr val="tx1"/>
                </a:solidFill>
                <a:latin typeface="Arial" charset="0"/>
              </a:defRPr>
            </a:lvl3pPr>
            <a:lvl4pPr marL="1475680" indent="-209556" defTabSz="912958" eaLnBrk="0" hangingPunct="0">
              <a:spcBef>
                <a:spcPct val="30000"/>
              </a:spcBef>
              <a:defRPr sz="1100">
                <a:solidFill>
                  <a:schemeClr val="tx1"/>
                </a:solidFill>
                <a:latin typeface="Arial" charset="0"/>
              </a:defRPr>
            </a:lvl4pPr>
            <a:lvl5pPr marL="1897721" indent="-209556" defTabSz="912958" eaLnBrk="0" hangingPunct="0">
              <a:spcBef>
                <a:spcPct val="30000"/>
              </a:spcBef>
              <a:defRPr sz="1100">
                <a:solidFill>
                  <a:schemeClr val="tx1"/>
                </a:solidFill>
                <a:latin typeface="Arial" charset="0"/>
              </a:defRPr>
            </a:lvl5pPr>
            <a:lvl6pPr marL="2319762" indent="-209556" defTabSz="912958" eaLnBrk="0" fontAlgn="base" hangingPunct="0">
              <a:spcBef>
                <a:spcPct val="30000"/>
              </a:spcBef>
              <a:spcAft>
                <a:spcPct val="0"/>
              </a:spcAft>
              <a:defRPr sz="1100">
                <a:solidFill>
                  <a:schemeClr val="tx1"/>
                </a:solidFill>
                <a:latin typeface="Arial" charset="0"/>
              </a:defRPr>
            </a:lvl6pPr>
            <a:lvl7pPr marL="2741804" indent="-209556" defTabSz="912958" eaLnBrk="0" fontAlgn="base" hangingPunct="0">
              <a:spcBef>
                <a:spcPct val="30000"/>
              </a:spcBef>
              <a:spcAft>
                <a:spcPct val="0"/>
              </a:spcAft>
              <a:defRPr sz="1100">
                <a:solidFill>
                  <a:schemeClr val="tx1"/>
                </a:solidFill>
                <a:latin typeface="Arial" charset="0"/>
              </a:defRPr>
            </a:lvl7pPr>
            <a:lvl8pPr marL="3163845" indent="-209556" defTabSz="912958" eaLnBrk="0" fontAlgn="base" hangingPunct="0">
              <a:spcBef>
                <a:spcPct val="30000"/>
              </a:spcBef>
              <a:spcAft>
                <a:spcPct val="0"/>
              </a:spcAft>
              <a:defRPr sz="1100">
                <a:solidFill>
                  <a:schemeClr val="tx1"/>
                </a:solidFill>
                <a:latin typeface="Arial" charset="0"/>
              </a:defRPr>
            </a:lvl8pPr>
            <a:lvl9pPr marL="3585886" indent="-209556" defTabSz="912958" eaLnBrk="0" fontAlgn="base" hangingPunct="0">
              <a:spcBef>
                <a:spcPct val="30000"/>
              </a:spcBef>
              <a:spcAft>
                <a:spcPct val="0"/>
              </a:spcAft>
              <a:defRPr sz="1100">
                <a:solidFill>
                  <a:schemeClr val="tx1"/>
                </a:solidFill>
                <a:latin typeface="Arial" charset="0"/>
              </a:defRPr>
            </a:lvl9pPr>
          </a:lstStyle>
          <a:p>
            <a:pPr eaLnBrk="1" hangingPunct="1">
              <a:spcBef>
                <a:spcPct val="0"/>
              </a:spcBef>
            </a:pPr>
            <a:fld id="{3B4D9F58-EF92-4609-A10F-359CDB76D123}" type="slidenum">
              <a:rPr lang="en-US" altLang="en-US" sz="1200"/>
              <a:pPr eaLnBrk="1" hangingPunct="1">
                <a:spcBef>
                  <a:spcPct val="0"/>
                </a:spcBef>
              </a:pPr>
              <a:t>15</a:t>
            </a:fld>
            <a:endParaRPr lang="en-US" altLang="en-US" sz="1200"/>
          </a:p>
        </p:txBody>
      </p:sp>
      <p:sp>
        <p:nvSpPr>
          <p:cNvPr id="54275" name="Text Box 2"/>
          <p:cNvSpPr txBox="1">
            <a:spLocks noChangeArrowheads="1"/>
          </p:cNvSpPr>
          <p:nvPr/>
        </p:nvSpPr>
        <p:spPr bwMode="auto">
          <a:xfrm>
            <a:off x="1142490" y="686474"/>
            <a:ext cx="4573022" cy="3428114"/>
          </a:xfrm>
          <a:prstGeom prst="rect">
            <a:avLst/>
          </a:prstGeom>
          <a:solidFill>
            <a:srgbClr val="FFFFFF"/>
          </a:solidFill>
          <a:ln w="9525">
            <a:solidFill>
              <a:srgbClr val="000000"/>
            </a:solidFill>
            <a:miter lim="800000"/>
            <a:headEnd/>
            <a:tailEnd/>
          </a:ln>
        </p:spPr>
        <p:txBody>
          <a:bodyPr wrap="none" lIns="84400" tIns="42200" rIns="84400" bIns="42200"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700"/>
          </a:p>
        </p:txBody>
      </p:sp>
      <p:sp>
        <p:nvSpPr>
          <p:cNvPr id="54276" name="Rectangle 3"/>
          <p:cNvSpPr>
            <a:spLocks noGrp="1" noChangeArrowheads="1"/>
          </p:cNvSpPr>
          <p:nvPr>
            <p:ph type="body"/>
          </p:nvPr>
        </p:nvSpPr>
        <p:spPr>
          <a:xfrm>
            <a:off x="685494" y="4342939"/>
            <a:ext cx="5487013" cy="41174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Arial" charset="0"/>
            </a:endParaRPr>
          </a:p>
        </p:txBody>
      </p:sp>
    </p:spTree>
    <p:extLst>
      <p:ext uri="{BB962C8B-B14F-4D97-AF65-F5344CB8AC3E}">
        <p14:creationId xmlns:p14="http://schemas.microsoft.com/office/powerpoint/2010/main" val="147696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19705E7-CEF4-4055-A32E-EAC3205E520D}" type="slidenum">
              <a:rPr lang="en-US" altLang="en-US" sz="1200">
                <a:latin typeface="Calibri" pitchFamily="34" charset="0"/>
                <a:cs typeface="Arial" pitchFamily="34" charset="0"/>
              </a:rPr>
              <a:pPr eaLnBrk="1" hangingPunct="1"/>
              <a:t>16</a:t>
            </a:fld>
            <a:endParaRPr lang="en-US" altLang="en-US" sz="1200">
              <a:latin typeface="Calibri" pitchFamily="34" charset="0"/>
              <a:cs typeface="Arial" pitchFamily="34" charset="0"/>
            </a:endParaRPr>
          </a:p>
        </p:txBody>
      </p:sp>
      <p:sp>
        <p:nvSpPr>
          <p:cNvPr id="43010" name="Rectangle 2"/>
          <p:cNvSpPr>
            <a:spLocks noGrp="1" noRot="1" noChangeAspect="1" noChangeArrowheads="1" noTextEdit="1"/>
          </p:cNvSpPr>
          <p:nvPr>
            <p:ph type="sldImg"/>
          </p:nvPr>
        </p:nvSpPr>
        <p:spPr>
          <a:xfrm>
            <a:off x="1144588" y="684213"/>
            <a:ext cx="4572000" cy="3429000"/>
          </a:xfrm>
          <a:ln/>
        </p:spPr>
      </p:sp>
      <p:sp>
        <p:nvSpPr>
          <p:cNvPr id="43011"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2271939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C0049DB-E13F-F924-2DD6-203FCF939D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B8B43EE-DC36-B543-AC9C-0C6FF4EECCD2}" type="slidenum">
              <a:rPr lang="en-US" altLang="en-US"/>
              <a:pPr eaLnBrk="1" hangingPunct="1">
                <a:spcBef>
                  <a:spcPct val="0"/>
                </a:spcBef>
              </a:pPr>
              <a:t>17</a:t>
            </a:fld>
            <a:endParaRPr lang="en-US" altLang="en-US"/>
          </a:p>
        </p:txBody>
      </p:sp>
      <p:sp>
        <p:nvSpPr>
          <p:cNvPr id="36867" name="Rectangle 2">
            <a:extLst>
              <a:ext uri="{FF2B5EF4-FFF2-40B4-BE49-F238E27FC236}">
                <a16:creationId xmlns:a16="http://schemas.microsoft.com/office/drawing/2014/main" id="{2CCDD20A-E206-A341-3FBE-7E6EDC86AD2F}"/>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392FAEC1-7F97-392F-9AA6-E041E4C741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7C9A87-253C-42EF-A822-A6694E4FED8F}" type="datetimeFigureOut">
              <a:rPr lang="en-US" smtClean="0"/>
              <a:t>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B861C-0C4F-4597-95E8-3A9EA489F221}" type="slidenum">
              <a:rPr lang="en-US" smtClean="0"/>
              <a:t>‹#›</a:t>
            </a:fld>
            <a:endParaRPr lang="en-US"/>
          </a:p>
        </p:txBody>
      </p:sp>
    </p:spTree>
    <p:extLst>
      <p:ext uri="{BB962C8B-B14F-4D97-AF65-F5344CB8AC3E}">
        <p14:creationId xmlns:p14="http://schemas.microsoft.com/office/powerpoint/2010/main" val="121081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7C9A87-253C-42EF-A822-A6694E4FED8F}" type="datetimeFigureOut">
              <a:rPr lang="en-US" smtClean="0"/>
              <a:t>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B861C-0C4F-4597-95E8-3A9EA489F221}" type="slidenum">
              <a:rPr lang="en-US" smtClean="0"/>
              <a:t>‹#›</a:t>
            </a:fld>
            <a:endParaRPr lang="en-US"/>
          </a:p>
        </p:txBody>
      </p:sp>
    </p:spTree>
    <p:extLst>
      <p:ext uri="{BB962C8B-B14F-4D97-AF65-F5344CB8AC3E}">
        <p14:creationId xmlns:p14="http://schemas.microsoft.com/office/powerpoint/2010/main" val="21375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7C9A87-253C-42EF-A822-A6694E4FED8F}" type="datetimeFigureOut">
              <a:rPr lang="en-US" smtClean="0"/>
              <a:t>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B861C-0C4F-4597-95E8-3A9EA489F221}" type="slidenum">
              <a:rPr lang="en-US" smtClean="0"/>
              <a:t>‹#›</a:t>
            </a:fld>
            <a:endParaRPr lang="en-US"/>
          </a:p>
        </p:txBody>
      </p:sp>
    </p:spTree>
    <p:extLst>
      <p:ext uri="{BB962C8B-B14F-4D97-AF65-F5344CB8AC3E}">
        <p14:creationId xmlns:p14="http://schemas.microsoft.com/office/powerpoint/2010/main" val="141124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7C9A87-253C-42EF-A822-A6694E4FED8F}" type="datetimeFigureOut">
              <a:rPr lang="en-US" smtClean="0"/>
              <a:t>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B861C-0C4F-4597-95E8-3A9EA489F221}" type="slidenum">
              <a:rPr lang="en-US" smtClean="0"/>
              <a:t>‹#›</a:t>
            </a:fld>
            <a:endParaRPr lang="en-US"/>
          </a:p>
        </p:txBody>
      </p:sp>
    </p:spTree>
    <p:extLst>
      <p:ext uri="{BB962C8B-B14F-4D97-AF65-F5344CB8AC3E}">
        <p14:creationId xmlns:p14="http://schemas.microsoft.com/office/powerpoint/2010/main" val="23425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7C9A87-253C-42EF-A822-A6694E4FED8F}" type="datetimeFigureOut">
              <a:rPr lang="en-US" smtClean="0"/>
              <a:t>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B861C-0C4F-4597-95E8-3A9EA489F221}" type="slidenum">
              <a:rPr lang="en-US" smtClean="0"/>
              <a:t>‹#›</a:t>
            </a:fld>
            <a:endParaRPr lang="en-US"/>
          </a:p>
        </p:txBody>
      </p:sp>
    </p:spTree>
    <p:extLst>
      <p:ext uri="{BB962C8B-B14F-4D97-AF65-F5344CB8AC3E}">
        <p14:creationId xmlns:p14="http://schemas.microsoft.com/office/powerpoint/2010/main" val="105062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7C9A87-253C-42EF-A822-A6694E4FED8F}" type="datetimeFigureOut">
              <a:rPr lang="en-US" smtClean="0"/>
              <a:t>2/22/25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B861C-0C4F-4597-95E8-3A9EA489F221}" type="slidenum">
              <a:rPr lang="en-US" smtClean="0"/>
              <a:t>‹#›</a:t>
            </a:fld>
            <a:endParaRPr lang="en-US"/>
          </a:p>
        </p:txBody>
      </p:sp>
    </p:spTree>
    <p:extLst>
      <p:ext uri="{BB962C8B-B14F-4D97-AF65-F5344CB8AC3E}">
        <p14:creationId xmlns:p14="http://schemas.microsoft.com/office/powerpoint/2010/main" val="386633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7C9A87-253C-42EF-A822-A6694E4FED8F}" type="datetimeFigureOut">
              <a:rPr lang="en-US" smtClean="0"/>
              <a:t>2/22/25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9B861C-0C4F-4597-95E8-3A9EA489F221}" type="slidenum">
              <a:rPr lang="en-US" smtClean="0"/>
              <a:t>‹#›</a:t>
            </a:fld>
            <a:endParaRPr lang="en-US"/>
          </a:p>
        </p:txBody>
      </p:sp>
    </p:spTree>
    <p:extLst>
      <p:ext uri="{BB962C8B-B14F-4D97-AF65-F5344CB8AC3E}">
        <p14:creationId xmlns:p14="http://schemas.microsoft.com/office/powerpoint/2010/main" val="209559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7C9A87-253C-42EF-A822-A6694E4FED8F}" type="datetimeFigureOut">
              <a:rPr lang="en-US" smtClean="0"/>
              <a:t>2/22/25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9B861C-0C4F-4597-95E8-3A9EA489F221}" type="slidenum">
              <a:rPr lang="en-US" smtClean="0"/>
              <a:t>‹#›</a:t>
            </a:fld>
            <a:endParaRPr lang="en-US"/>
          </a:p>
        </p:txBody>
      </p:sp>
    </p:spTree>
    <p:extLst>
      <p:ext uri="{BB962C8B-B14F-4D97-AF65-F5344CB8AC3E}">
        <p14:creationId xmlns:p14="http://schemas.microsoft.com/office/powerpoint/2010/main" val="1364224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7C9A87-253C-42EF-A822-A6694E4FED8F}" type="datetimeFigureOut">
              <a:rPr lang="en-US" smtClean="0"/>
              <a:t>2/22/25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9B861C-0C4F-4597-95E8-3A9EA489F221}" type="slidenum">
              <a:rPr lang="en-US" smtClean="0"/>
              <a:t>‹#›</a:t>
            </a:fld>
            <a:endParaRPr lang="en-US"/>
          </a:p>
        </p:txBody>
      </p:sp>
    </p:spTree>
    <p:extLst>
      <p:ext uri="{BB962C8B-B14F-4D97-AF65-F5344CB8AC3E}">
        <p14:creationId xmlns:p14="http://schemas.microsoft.com/office/powerpoint/2010/main" val="138679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7C9A87-253C-42EF-A822-A6694E4FED8F}" type="datetimeFigureOut">
              <a:rPr lang="en-US" smtClean="0"/>
              <a:t>2/22/25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B861C-0C4F-4597-95E8-3A9EA489F221}" type="slidenum">
              <a:rPr lang="en-US" smtClean="0"/>
              <a:t>‹#›</a:t>
            </a:fld>
            <a:endParaRPr lang="en-US"/>
          </a:p>
        </p:txBody>
      </p:sp>
    </p:spTree>
    <p:extLst>
      <p:ext uri="{BB962C8B-B14F-4D97-AF65-F5344CB8AC3E}">
        <p14:creationId xmlns:p14="http://schemas.microsoft.com/office/powerpoint/2010/main" val="84777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7C9A87-253C-42EF-A822-A6694E4FED8F}" type="datetimeFigureOut">
              <a:rPr lang="en-US" smtClean="0"/>
              <a:t>2/22/25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B861C-0C4F-4597-95E8-3A9EA489F221}" type="slidenum">
              <a:rPr lang="en-US" smtClean="0"/>
              <a:t>‹#›</a:t>
            </a:fld>
            <a:endParaRPr lang="en-US"/>
          </a:p>
        </p:txBody>
      </p:sp>
    </p:spTree>
    <p:extLst>
      <p:ext uri="{BB962C8B-B14F-4D97-AF65-F5344CB8AC3E}">
        <p14:creationId xmlns:p14="http://schemas.microsoft.com/office/powerpoint/2010/main" val="409189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C9A87-253C-42EF-A822-A6694E4FED8F}" type="datetimeFigureOut">
              <a:rPr lang="en-US" smtClean="0"/>
              <a:t>2/22/25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B861C-0C4F-4597-95E8-3A9EA489F221}" type="slidenum">
              <a:rPr lang="en-US" smtClean="0"/>
              <a:t>‹#›</a:t>
            </a:fld>
            <a:endParaRPr lang="en-US"/>
          </a:p>
        </p:txBody>
      </p:sp>
    </p:spTree>
    <p:extLst>
      <p:ext uri="{BB962C8B-B14F-4D97-AF65-F5344CB8AC3E}">
        <p14:creationId xmlns:p14="http://schemas.microsoft.com/office/powerpoint/2010/main" val="268852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etflix.com/il-en/title/8020057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Microsoft_Word_97-2004_Document.doc"/><Relationship Id="rId5" Type="http://schemas.openxmlformats.org/officeDocument/2006/relationships/image" Target="../media/image3.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Financial Markets and </a:t>
            </a:r>
            <a:br>
              <a:rPr lang="en-US" dirty="0"/>
            </a:br>
            <a:r>
              <a:rPr lang="en-US" dirty="0"/>
              <a:t>Beauty Contest Game in the Lab</a:t>
            </a:r>
          </a:p>
        </p:txBody>
      </p:sp>
      <p:sp>
        <p:nvSpPr>
          <p:cNvPr id="5" name="Subtitle 4"/>
          <p:cNvSpPr>
            <a:spLocks noGrp="1"/>
          </p:cNvSpPr>
          <p:nvPr>
            <p:ph type="subTitle" idx="1"/>
          </p:nvPr>
        </p:nvSpPr>
        <p:spPr/>
        <p:txBody>
          <a:bodyPr>
            <a:normAutofit fontScale="92500" lnSpcReduction="20000"/>
          </a:bodyPr>
          <a:lstStyle/>
          <a:p>
            <a:r>
              <a:rPr lang="en-US" sz="5900" dirty="0">
                <a:solidFill>
                  <a:schemeClr val="tx1"/>
                </a:solidFill>
              </a:rPr>
              <a:t>Rosemarie Nagel</a:t>
            </a:r>
          </a:p>
          <a:p>
            <a:r>
              <a:rPr lang="en-US" dirty="0"/>
              <a:t>(UPF-ICREA-BGSE)</a:t>
            </a:r>
          </a:p>
          <a:p>
            <a:r>
              <a:rPr lang="en-US" dirty="0" err="1"/>
              <a:t>Bojos</a:t>
            </a:r>
            <a:r>
              <a:rPr lang="en-US" dirty="0"/>
              <a:t> February 2025</a:t>
            </a:r>
          </a:p>
        </p:txBody>
      </p:sp>
    </p:spTree>
    <p:extLst>
      <p:ext uri="{BB962C8B-B14F-4D97-AF65-F5344CB8AC3E}">
        <p14:creationId xmlns:p14="http://schemas.microsoft.com/office/powerpoint/2010/main" val="30754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ca-ES" altLang="en-US">
                <a:ea typeface="ＭＳ Ｐゴシック" pitchFamily="34" charset="-128"/>
              </a:rPr>
              <a:t>Beauty Contest Game</a:t>
            </a:r>
            <a:endParaRPr lang="en-US" altLang="en-US">
              <a:ea typeface="ＭＳ Ｐゴシック" pitchFamily="34" charset="-128"/>
            </a:endParaRPr>
          </a:p>
        </p:txBody>
      </p:sp>
      <p:sp>
        <p:nvSpPr>
          <p:cNvPr id="34818" name="Rectangle 3"/>
          <p:cNvSpPr>
            <a:spLocks noChangeArrowheads="1"/>
          </p:cNvSpPr>
          <p:nvPr/>
        </p:nvSpPr>
        <p:spPr bwMode="auto">
          <a:xfrm>
            <a:off x="609600" y="1287463"/>
            <a:ext cx="74676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a:cs typeface="Arial" pitchFamily="34" charset="0"/>
              </a:rPr>
              <a:t>Or, to change the metaphor slightly, professional investment may be likened to those </a:t>
            </a:r>
            <a:r>
              <a:rPr lang="en-US" altLang="en-US" sz="2000">
                <a:solidFill>
                  <a:srgbClr val="FF3300"/>
                </a:solidFill>
                <a:cs typeface="Arial" pitchFamily="34" charset="0"/>
              </a:rPr>
              <a:t>newspaper competitions</a:t>
            </a:r>
            <a:r>
              <a:rPr lang="en-US" altLang="en-US" sz="2000">
                <a:cs typeface="Arial" pitchFamily="34" charset="0"/>
              </a:rPr>
              <a:t> in which the competitors have to pick out the six prettiest faces from a hundred photographs, the prize being awarded to the competitor whose choice most nearly corresponds to the average preferences of the competitors as a whole; so that each </a:t>
            </a:r>
            <a:r>
              <a:rPr lang="en-US" altLang="en-US" sz="2000">
                <a:solidFill>
                  <a:srgbClr val="FF3300"/>
                </a:solidFill>
                <a:cs typeface="Arial" pitchFamily="34" charset="0"/>
              </a:rPr>
              <a:t>competitor has to pick not those faces which he himself finds prettiest</a:t>
            </a:r>
            <a:r>
              <a:rPr lang="en-US" altLang="en-US" sz="2000">
                <a:cs typeface="Arial" pitchFamily="34" charset="0"/>
              </a:rPr>
              <a:t>, but those which he thinks likeliest to catch the fancy of the other competitors, all of whom are looking at the problem from the same point of view. It is not a case of choosing those which, to the best of one’s judgment, </a:t>
            </a:r>
            <a:r>
              <a:rPr lang="en-US" altLang="en-US" sz="2000">
                <a:solidFill>
                  <a:srgbClr val="FF3300"/>
                </a:solidFill>
                <a:cs typeface="Arial" pitchFamily="34" charset="0"/>
              </a:rPr>
              <a:t>are really the prettiest, nor even those which average opinion genuinely thinks the prettiest. We have reached the third degree where we devote our intelligences to anticipating what average opinion expects the average opinion to be. And there are some,</a:t>
            </a:r>
            <a:r>
              <a:rPr lang="en-US" altLang="en-US" sz="2000">
                <a:cs typeface="Arial" pitchFamily="34" charset="0"/>
              </a:rPr>
              <a:t> </a:t>
            </a:r>
            <a:r>
              <a:rPr lang="en-US" altLang="en-US" sz="2000">
                <a:solidFill>
                  <a:srgbClr val="0000FF"/>
                </a:solidFill>
                <a:cs typeface="Arial" pitchFamily="34" charset="0"/>
              </a:rPr>
              <a:t>I believe, who practise the fourth, fifth and higher degrees.</a:t>
            </a:r>
          </a:p>
          <a:p>
            <a:pPr algn="ctr" eaLnBrk="1" hangingPunct="1"/>
            <a:r>
              <a:rPr lang="en-US" altLang="en-US" sz="2000">
                <a:cs typeface="Arial" pitchFamily="34" charset="0"/>
              </a:rPr>
              <a:t>Keynes (1936, p. 156)</a:t>
            </a:r>
          </a:p>
          <a:p>
            <a:pPr algn="ctr"/>
            <a:endParaRPr lang="en-US" altLang="en-US" sz="2000">
              <a:cs typeface="Arial" pitchFamily="34" charset="0"/>
            </a:endParaRPr>
          </a:p>
        </p:txBody>
      </p:sp>
    </p:spTree>
    <p:extLst>
      <p:ext uri="{BB962C8B-B14F-4D97-AF65-F5344CB8AC3E}">
        <p14:creationId xmlns:p14="http://schemas.microsoft.com/office/powerpoint/2010/main" val="187685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6959C-2773-A87A-2696-C57CAB0EFC88}"/>
              </a:ext>
            </a:extLst>
          </p:cNvPr>
          <p:cNvSpPr>
            <a:spLocks noGrp="1"/>
          </p:cNvSpPr>
          <p:nvPr>
            <p:ph type="title"/>
          </p:nvPr>
        </p:nvSpPr>
        <p:spPr/>
        <p:txBody>
          <a:bodyPr>
            <a:normAutofit fontScale="90000"/>
          </a:bodyPr>
          <a:lstStyle/>
          <a:p>
            <a:r>
              <a:rPr lang="en-US" dirty="0"/>
              <a:t>What does it mean for the real world?</a:t>
            </a:r>
          </a:p>
        </p:txBody>
      </p:sp>
      <p:sp>
        <p:nvSpPr>
          <p:cNvPr id="3" name="Content Placeholder 2">
            <a:extLst>
              <a:ext uri="{FF2B5EF4-FFF2-40B4-BE49-F238E27FC236}">
                <a16:creationId xmlns:a16="http://schemas.microsoft.com/office/drawing/2014/main" id="{2F92A6A2-3AAF-A4A0-EBD7-B0C8D7475C4D}"/>
              </a:ext>
            </a:extLst>
          </p:cNvPr>
          <p:cNvSpPr>
            <a:spLocks noGrp="1"/>
          </p:cNvSpPr>
          <p:nvPr>
            <p:ph idx="1"/>
          </p:nvPr>
        </p:nvSpPr>
        <p:spPr/>
        <p:txBody>
          <a:bodyPr/>
          <a:lstStyle/>
          <a:p>
            <a:r>
              <a:rPr lang="en-US" dirty="0"/>
              <a:t>When there is low rationality economic outcomes look different from the rational model </a:t>
            </a:r>
          </a:p>
          <a:p>
            <a:r>
              <a:rPr lang="en-US" dirty="0"/>
              <a:t>Different policy implications </a:t>
            </a:r>
          </a:p>
        </p:txBody>
      </p:sp>
    </p:spTree>
    <p:extLst>
      <p:ext uri="{BB962C8B-B14F-4D97-AF65-F5344CB8AC3E}">
        <p14:creationId xmlns:p14="http://schemas.microsoft.com/office/powerpoint/2010/main" val="134517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12</a:t>
            </a:fld>
            <a:endParaRPr sz="1400" b="0" i="0" u="none" strike="noStrike" cap="none">
              <a:solidFill>
                <a:schemeClr val="dk1"/>
              </a:solidFill>
              <a:latin typeface="Arial"/>
              <a:ea typeface="Arial"/>
              <a:cs typeface="Arial"/>
              <a:sym typeface="Arial"/>
            </a:endParaRPr>
          </a:p>
        </p:txBody>
      </p:sp>
      <p:sp>
        <p:nvSpPr>
          <p:cNvPr id="136" name="Google Shape;136;p4"/>
          <p:cNvSpPr txBox="1"/>
          <p:nvPr/>
        </p:nvSpPr>
        <p:spPr>
          <a:xfrm>
            <a:off x="5181600" y="1066800"/>
            <a:ext cx="3581400" cy="701675"/>
          </a:xfrm>
          <a:prstGeom prst="rect">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Psychology</a:t>
            </a:r>
            <a:endParaRPr sz="1400" b="0" i="0" u="none" strike="noStrike" cap="none">
              <a:solidFill>
                <a:srgbClr val="000000"/>
              </a:solidFill>
              <a:latin typeface="Arial"/>
              <a:ea typeface="Arial"/>
              <a:cs typeface="Arial"/>
              <a:sym typeface="Arial"/>
            </a:endParaRPr>
          </a:p>
        </p:txBody>
      </p:sp>
      <p:sp>
        <p:nvSpPr>
          <p:cNvPr id="137" name="Google Shape;137;p4"/>
          <p:cNvSpPr txBox="1"/>
          <p:nvPr/>
        </p:nvSpPr>
        <p:spPr>
          <a:xfrm>
            <a:off x="381000" y="1066800"/>
            <a:ext cx="3581400" cy="711200"/>
          </a:xfrm>
          <a:prstGeom prst="rect">
            <a:avLst/>
          </a:prstGeom>
          <a:solidFill>
            <a:srgbClr val="FF3300"/>
          </a:solidFill>
          <a:ln w="9525" cap="flat" cmpd="sng">
            <a:solidFill>
              <a:srgbClr val="FF33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Economics</a:t>
            </a:r>
            <a:endParaRPr sz="1400" b="0" i="0" u="none" strike="noStrike" cap="none">
              <a:solidFill>
                <a:srgbClr val="000000"/>
              </a:solidFill>
              <a:latin typeface="Arial"/>
              <a:ea typeface="Arial"/>
              <a:cs typeface="Arial"/>
              <a:sym typeface="Arial"/>
            </a:endParaRPr>
          </a:p>
        </p:txBody>
      </p:sp>
      <p:sp>
        <p:nvSpPr>
          <p:cNvPr id="138" name="Google Shape;138;p4"/>
          <p:cNvSpPr txBox="1"/>
          <p:nvPr/>
        </p:nvSpPr>
        <p:spPr>
          <a:xfrm>
            <a:off x="2819400" y="3429000"/>
            <a:ext cx="3581400" cy="701675"/>
          </a:xfrm>
          <a:prstGeom prst="rect">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Neuroscience</a:t>
            </a:r>
            <a:endParaRPr sz="1400" b="0" i="0" u="none" strike="noStrike" cap="none">
              <a:solidFill>
                <a:srgbClr val="000000"/>
              </a:solidFill>
              <a:latin typeface="Arial"/>
              <a:ea typeface="Arial"/>
              <a:cs typeface="Arial"/>
              <a:sym typeface="Arial"/>
            </a:endParaRPr>
          </a:p>
        </p:txBody>
      </p:sp>
      <p:cxnSp>
        <p:nvCxnSpPr>
          <p:cNvPr id="139" name="Google Shape;139;p4"/>
          <p:cNvCxnSpPr/>
          <p:nvPr/>
        </p:nvCxnSpPr>
        <p:spPr>
          <a:xfrm>
            <a:off x="4191000" y="1447800"/>
            <a:ext cx="838200" cy="0"/>
          </a:xfrm>
          <a:prstGeom prst="straightConnector1">
            <a:avLst/>
          </a:prstGeom>
          <a:noFill/>
          <a:ln w="76200" cap="flat" cmpd="sng">
            <a:solidFill>
              <a:schemeClr val="dk1"/>
            </a:solidFill>
            <a:prstDash val="solid"/>
            <a:round/>
            <a:headEnd type="triangle" w="med" len="med"/>
            <a:tailEnd type="triangle" w="med" len="med"/>
          </a:ln>
        </p:spPr>
      </p:cxnSp>
      <p:sp>
        <p:nvSpPr>
          <p:cNvPr id="140" name="Google Shape;140;p4"/>
          <p:cNvSpPr txBox="1"/>
          <p:nvPr/>
        </p:nvSpPr>
        <p:spPr>
          <a:xfrm>
            <a:off x="3200400" y="1981200"/>
            <a:ext cx="2819400" cy="641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Behavioral Economics, Experimental Economics</a:t>
            </a:r>
            <a:endParaRPr sz="1400" b="0" i="0" u="none" strike="noStrike" cap="none">
              <a:solidFill>
                <a:srgbClr val="000000"/>
              </a:solidFill>
              <a:latin typeface="Arial"/>
              <a:ea typeface="Arial"/>
              <a:cs typeface="Arial"/>
              <a:sym typeface="Arial"/>
            </a:endParaRPr>
          </a:p>
        </p:txBody>
      </p:sp>
      <p:sp>
        <p:nvSpPr>
          <p:cNvPr id="141" name="Google Shape;141;p4"/>
          <p:cNvSpPr txBox="1"/>
          <p:nvPr/>
        </p:nvSpPr>
        <p:spPr>
          <a:xfrm>
            <a:off x="2362200" y="4937125"/>
            <a:ext cx="4495800" cy="701675"/>
          </a:xfrm>
          <a:prstGeom prst="rect">
            <a:avLst/>
          </a:prstGeom>
          <a:solidFill>
            <a:srgbClr val="FF33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Neuroeconomics</a:t>
            </a:r>
            <a:endParaRPr sz="1400" b="0" i="0" u="none" strike="noStrike" cap="none">
              <a:solidFill>
                <a:srgbClr val="000000"/>
              </a:solidFill>
              <a:latin typeface="Arial"/>
              <a:ea typeface="Arial"/>
              <a:cs typeface="Arial"/>
              <a:sym typeface="Arial"/>
            </a:endParaRPr>
          </a:p>
        </p:txBody>
      </p:sp>
      <p:sp>
        <p:nvSpPr>
          <p:cNvPr id="142" name="Google Shape;142;p4"/>
          <p:cNvSpPr txBox="1"/>
          <p:nvPr/>
        </p:nvSpPr>
        <p:spPr>
          <a:xfrm>
            <a:off x="4381500" y="4114800"/>
            <a:ext cx="457200"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43" name="Google Shape;143;p4"/>
          <p:cNvCxnSpPr/>
          <p:nvPr/>
        </p:nvCxnSpPr>
        <p:spPr>
          <a:xfrm>
            <a:off x="2057400" y="2133600"/>
            <a:ext cx="533400" cy="914400"/>
          </a:xfrm>
          <a:prstGeom prst="straightConnector1">
            <a:avLst/>
          </a:prstGeom>
          <a:noFill/>
          <a:ln w="76200" cap="flat" cmpd="sng">
            <a:solidFill>
              <a:schemeClr val="dk1"/>
            </a:solidFill>
            <a:prstDash val="solid"/>
            <a:round/>
            <a:headEnd type="triangle" w="med" len="med"/>
            <a:tailEnd type="triangle" w="med" len="med"/>
          </a:ln>
        </p:spPr>
      </p:cxnSp>
      <p:cxnSp>
        <p:nvCxnSpPr>
          <p:cNvPr id="144" name="Google Shape;144;p4"/>
          <p:cNvCxnSpPr/>
          <p:nvPr/>
        </p:nvCxnSpPr>
        <p:spPr>
          <a:xfrm flipH="1">
            <a:off x="6629400" y="2133600"/>
            <a:ext cx="533400" cy="990600"/>
          </a:xfrm>
          <a:prstGeom prst="straightConnector1">
            <a:avLst/>
          </a:prstGeom>
          <a:noFill/>
          <a:ln w="76200" cap="flat" cmpd="sng">
            <a:solidFill>
              <a:schemeClr val="dk1"/>
            </a:solidFill>
            <a:prstDash val="solid"/>
            <a:round/>
            <a:headEnd type="triangle" w="med" len="med"/>
            <a:tailEnd type="triangle" w="med" len="med"/>
          </a:ln>
        </p:spPr>
      </p:cxnSp>
      <p:sp>
        <p:nvSpPr>
          <p:cNvPr id="145" name="Google Shape;145;p4"/>
          <p:cNvSpPr txBox="1"/>
          <p:nvPr/>
        </p:nvSpPr>
        <p:spPr>
          <a:xfrm>
            <a:off x="4284663" y="2708275"/>
            <a:ext cx="450850"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2058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2"/>
                                        </p:tgtEl>
                                        <p:attrNameLst>
                                          <p:attrName>style.visibility</p:attrName>
                                        </p:attrNameLst>
                                      </p:cBhvr>
                                      <p:to>
                                        <p:strVal val="visible"/>
                                      </p:to>
                                    </p:set>
                                    <p:anim calcmode="lin" valueType="num">
                                      <p:cBhvr additive="base">
                                        <p:cTn id="10" dur="500"/>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13</a:t>
            </a:fld>
            <a:endParaRPr sz="1400" b="0" i="0" u="none" strike="noStrike" cap="none">
              <a:solidFill>
                <a:schemeClr val="dk1"/>
              </a:solidFill>
              <a:latin typeface="Arial"/>
              <a:ea typeface="Arial"/>
              <a:cs typeface="Arial"/>
              <a:sym typeface="Arial"/>
            </a:endParaRPr>
          </a:p>
        </p:txBody>
      </p:sp>
      <p:pic>
        <p:nvPicPr>
          <p:cNvPr id="249" name="Google Shape;249;p15"/>
          <p:cNvPicPr preferRelativeResize="0"/>
          <p:nvPr/>
        </p:nvPicPr>
        <p:blipFill rotWithShape="1">
          <a:blip r:embed="rId3">
            <a:alphaModFix/>
          </a:blip>
          <a:srcRect/>
          <a:stretch/>
        </p:blipFill>
        <p:spPr>
          <a:xfrm>
            <a:off x="714348" y="1285860"/>
            <a:ext cx="3571900" cy="267892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50" name="Google Shape;250;p15"/>
          <p:cNvSpPr/>
          <p:nvPr/>
        </p:nvSpPr>
        <p:spPr>
          <a:xfrm>
            <a:off x="4572000" y="1428750"/>
            <a:ext cx="4286250" cy="1908175"/>
          </a:xfrm>
          <a:prstGeom prst="rect">
            <a:avLst/>
          </a:prstGeom>
          <a:noFill/>
          <a:ln>
            <a:noFill/>
          </a:ln>
        </p:spPr>
        <p:txBody>
          <a:bodyPr spcFirstLastPara="1" wrap="square" lIns="91425" tIns="45700" rIns="91425" bIns="45700" anchor="t" anchorCtr="0">
            <a:noAutofit/>
          </a:bodyPr>
          <a:lstStyle/>
          <a:p>
            <a:pPr marL="722313" marR="0" lvl="1" indent="-265113"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Scanner</a:t>
            </a:r>
            <a:endParaRPr sz="1400" b="0" i="0" u="none" strike="noStrike" cap="none">
              <a:solidFill>
                <a:srgbClr val="000000"/>
              </a:solidFill>
              <a:latin typeface="Arial"/>
              <a:ea typeface="Arial"/>
              <a:cs typeface="Arial"/>
              <a:sym typeface="Arial"/>
            </a:endParaRPr>
          </a:p>
          <a:p>
            <a:pPr marL="722313" marR="0" lvl="1" indent="-265113" algn="l" rtl="0">
              <a:lnSpc>
                <a:spcPct val="100000"/>
              </a:lnSpc>
              <a:spcBef>
                <a:spcPts val="1000"/>
              </a:spcBef>
              <a:spcAft>
                <a:spcPts val="0"/>
              </a:spcAft>
              <a:buClr>
                <a:srgbClr val="E5DFEC"/>
              </a:buClr>
              <a:buSzPts val="2000"/>
              <a:buFont typeface="Noto Sans Symbols"/>
              <a:buChar char="◼"/>
            </a:pPr>
            <a:r>
              <a:rPr lang="en-US" sz="2000" b="0" i="0" u="none" strike="noStrike" cap="none">
                <a:solidFill>
                  <a:schemeClr val="dk1"/>
                </a:solidFill>
                <a:latin typeface="Calibri"/>
                <a:ea typeface="Calibri"/>
                <a:cs typeface="Calibri"/>
                <a:sym typeface="Calibri"/>
              </a:rPr>
              <a:t>a very powerful electro-magnet  </a:t>
            </a:r>
            <a:endParaRPr sz="1400" b="0" i="0" u="none" strike="noStrike" cap="none">
              <a:solidFill>
                <a:srgbClr val="000000"/>
              </a:solidFill>
              <a:latin typeface="Arial"/>
              <a:ea typeface="Arial"/>
              <a:cs typeface="Arial"/>
              <a:sym typeface="Arial"/>
            </a:endParaRPr>
          </a:p>
          <a:p>
            <a:pPr marL="722313" marR="0" lvl="1" indent="-265113" algn="l" rtl="0">
              <a:lnSpc>
                <a:spcPct val="100000"/>
              </a:lnSpc>
              <a:spcBef>
                <a:spcPts val="1000"/>
              </a:spcBef>
              <a:spcAft>
                <a:spcPts val="0"/>
              </a:spcAft>
              <a:buClr>
                <a:srgbClr val="E5DFEC"/>
              </a:buClr>
              <a:buSzPts val="2000"/>
              <a:buFont typeface="Noto Sans Symbols"/>
              <a:buChar char="◼"/>
            </a:pPr>
            <a:r>
              <a:rPr lang="en-US" sz="2000" b="0" i="0" u="none" strike="noStrike" cap="none">
                <a:solidFill>
                  <a:schemeClr val="dk1"/>
                </a:solidFill>
                <a:latin typeface="Calibri"/>
                <a:ea typeface="Calibri"/>
                <a:cs typeface="Calibri"/>
                <a:sym typeface="Calibri"/>
              </a:rPr>
              <a:t>field strength of 3 teslas (T), ~60,000 times greater than the Earth’s field</a:t>
            </a:r>
            <a:endParaRPr sz="1400" b="0" i="0" u="none" strike="noStrike" cap="none">
              <a:solidFill>
                <a:srgbClr val="000000"/>
              </a:solidFill>
              <a:latin typeface="Arial"/>
              <a:ea typeface="Arial"/>
              <a:cs typeface="Arial"/>
              <a:sym typeface="Arial"/>
            </a:endParaRPr>
          </a:p>
        </p:txBody>
      </p:sp>
      <p:pic>
        <p:nvPicPr>
          <p:cNvPr id="251" name="Google Shape;251;p15"/>
          <p:cNvPicPr preferRelativeResize="0">
            <a:picLocks noGrp="1"/>
          </p:cNvPicPr>
          <p:nvPr>
            <p:ph type="body" idx="4294967295"/>
          </p:nvPr>
        </p:nvPicPr>
        <p:blipFill rotWithShape="1">
          <a:blip r:embed="rId4">
            <a:alphaModFix/>
          </a:blip>
          <a:srcRect/>
          <a:stretch/>
        </p:blipFill>
        <p:spPr>
          <a:xfrm>
            <a:off x="5240300" y="3857628"/>
            <a:ext cx="3617980" cy="2714644"/>
          </a:xfrm>
          <a:prstGeom prst="rect">
            <a:avLst/>
          </a:prstGeom>
          <a:solidFill>
            <a:srgbClr val="ECECEC"/>
          </a:solidFill>
          <a:ln w="88900" cap="sq" cmpd="sng">
            <a:solidFill>
              <a:srgbClr val="FFFFFF"/>
            </a:solidFill>
            <a:prstDash val="solid"/>
            <a:round/>
            <a:headEnd type="none" w="sm" len="sm"/>
            <a:tailEnd type="none" w="sm" len="sm"/>
          </a:ln>
          <a:effectLst>
            <a:outerShdw blurRad="55000" dist="18000" dir="5400000" algn="tl" rotWithShape="0">
              <a:srgbClr val="000000">
                <a:alpha val="40000"/>
              </a:srgbClr>
            </a:outerShdw>
          </a:effectLst>
        </p:spPr>
      </p:pic>
      <p:sp>
        <p:nvSpPr>
          <p:cNvPr id="252" name="Google Shape;252;p15"/>
          <p:cNvSpPr txBox="1"/>
          <p:nvPr/>
        </p:nvSpPr>
        <p:spPr>
          <a:xfrm>
            <a:off x="500063" y="4500563"/>
            <a:ext cx="4572000" cy="20621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000"/>
              <a:buFont typeface="Calibri"/>
              <a:buNone/>
            </a:pPr>
            <a:r>
              <a:rPr lang="en-US" sz="2000" b="1" i="0" u="none" strike="noStrike" cap="none">
                <a:solidFill>
                  <a:schemeClr val="dk1"/>
                </a:solidFill>
                <a:latin typeface="Calibri"/>
                <a:ea typeface="Calibri"/>
                <a:cs typeface="Calibri"/>
                <a:sym typeface="Calibri"/>
              </a:rPr>
              <a:t>During the experiment</a:t>
            </a:r>
            <a:r>
              <a:rPr lang="en-US" sz="20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73050" marR="0" lvl="1" indent="-246062" algn="l" rtl="0">
              <a:lnSpc>
                <a:spcPct val="100000"/>
              </a:lnSpc>
              <a:spcBef>
                <a:spcPts val="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subject  lies in the scanner  and is exposed to the stimuli </a:t>
            </a:r>
            <a:endParaRPr sz="1400" b="0" i="0" u="none" strike="noStrike" cap="none">
              <a:solidFill>
                <a:srgbClr val="000000"/>
              </a:solidFill>
              <a:latin typeface="Arial"/>
              <a:ea typeface="Arial"/>
              <a:cs typeface="Arial"/>
              <a:sym typeface="Arial"/>
            </a:endParaRPr>
          </a:p>
          <a:p>
            <a:pPr marL="273050" marR="0" lvl="1" indent="-246062" algn="l" rtl="0">
              <a:lnSpc>
                <a:spcPct val="100000"/>
              </a:lnSpc>
              <a:spcBef>
                <a:spcPts val="600"/>
              </a:spcBef>
              <a:spcAft>
                <a:spcPts val="0"/>
              </a:spcAft>
              <a:buClr>
                <a:schemeClr val="dk1"/>
              </a:buClr>
              <a:buSzPts val="2000"/>
              <a:buFont typeface="Noto Sans Symbols"/>
              <a:buChar char="▪"/>
            </a:pPr>
            <a:r>
              <a:rPr lang="en-US" sz="2000" b="0" i="0" u="none" strike="noStrike" cap="none">
                <a:solidFill>
                  <a:schemeClr val="dk1"/>
                </a:solidFill>
                <a:latin typeface="Calibri"/>
                <a:ea typeface="Calibri"/>
                <a:cs typeface="Calibri"/>
                <a:sym typeface="Calibri"/>
              </a:rPr>
              <a:t>scanner tracks the signal throughout the brain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15"/>
          <p:cNvSpPr/>
          <p:nvPr/>
        </p:nvSpPr>
        <p:spPr>
          <a:xfrm>
            <a:off x="214313" y="285750"/>
            <a:ext cx="8686800" cy="762000"/>
          </a:xfrm>
          <a:prstGeom prst="rect">
            <a:avLst/>
          </a:prstGeom>
          <a:gradFill>
            <a:gsLst>
              <a:gs pos="0">
                <a:srgbClr val="5E9EFF"/>
              </a:gs>
              <a:gs pos="39999">
                <a:srgbClr val="85C2FF"/>
              </a:gs>
              <a:gs pos="70000">
                <a:srgbClr val="C4D6EB"/>
              </a:gs>
              <a:gs pos="100000">
                <a:srgbClr val="FFEBFA"/>
              </a:gs>
            </a:gsLst>
            <a:path path="circle">
              <a:fillToRect r="100000" b="100000"/>
            </a:path>
            <a:tileRect l="-100000" t="-100000"/>
          </a:gra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15"/>
          <p:cNvSpPr txBox="1">
            <a:spLocks noGrp="1"/>
          </p:cNvSpPr>
          <p:nvPr>
            <p:ph type="title" idx="4294967295"/>
          </p:nvPr>
        </p:nvSpPr>
        <p:spPr>
          <a:xfrm>
            <a:off x="457200" y="274638"/>
            <a:ext cx="8229600" cy="7969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Calibri"/>
              <a:buNone/>
            </a:pPr>
            <a:r>
              <a:rPr lang="en-US" sz="2800" b="1"/>
              <a:t>Example of MRI scanner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14</a:t>
            </a:fld>
            <a:endParaRPr sz="1400" b="0" i="0" u="none" strike="noStrike" cap="none">
              <a:solidFill>
                <a:schemeClr val="dk1"/>
              </a:solidFill>
              <a:latin typeface="Arial"/>
              <a:ea typeface="Arial"/>
              <a:cs typeface="Arial"/>
              <a:sym typeface="Arial"/>
            </a:endParaRPr>
          </a:p>
        </p:txBody>
      </p:sp>
      <p:sp>
        <p:nvSpPr>
          <p:cNvPr id="260" name="Google Shape;260;p16"/>
          <p:cNvSpPr txBox="1">
            <a:spLocks noGrp="1"/>
          </p:cNvSpPr>
          <p:nvPr>
            <p:ph type="body" idx="4294967295"/>
          </p:nvPr>
        </p:nvSpPr>
        <p:spPr>
          <a:xfrm>
            <a:off x="785813" y="1357313"/>
            <a:ext cx="7900987" cy="5000625"/>
          </a:xfrm>
          <a:prstGeom prst="rect">
            <a:avLst/>
          </a:prstGeom>
          <a:noFill/>
          <a:ln>
            <a:noFill/>
          </a:ln>
        </p:spPr>
        <p:txBody>
          <a:bodyPr spcFirstLastPara="1" wrap="square" lIns="91425" tIns="45700" rIns="91425" bIns="45700" anchor="t" anchorCtr="0">
            <a:noAutofit/>
          </a:bodyPr>
          <a:lstStyle/>
          <a:p>
            <a:pPr marL="392113" lvl="0" indent="-265113" algn="l" rtl="0">
              <a:lnSpc>
                <a:spcPct val="100000"/>
              </a:lnSpc>
              <a:spcBef>
                <a:spcPts val="0"/>
              </a:spcBef>
              <a:spcAft>
                <a:spcPts val="0"/>
              </a:spcAft>
              <a:buClr>
                <a:srgbClr val="CCCCCC"/>
              </a:buClr>
              <a:buSzPts val="2400"/>
              <a:buFont typeface="Noto Sans Symbols"/>
              <a:buChar char="⮚"/>
            </a:pPr>
            <a:r>
              <a:rPr lang="en-US" sz="2400">
                <a:latin typeface="Calibri"/>
                <a:ea typeface="Calibri"/>
                <a:cs typeface="Calibri"/>
                <a:sym typeface="Calibri"/>
              </a:rPr>
              <a:t>When a brain area is more active it consumes more oxygen </a:t>
            </a:r>
            <a:endParaRPr/>
          </a:p>
          <a:p>
            <a:pPr marL="392113" lvl="0" indent="-265113" algn="l" rtl="0">
              <a:lnSpc>
                <a:spcPct val="100000"/>
              </a:lnSpc>
              <a:spcBef>
                <a:spcPts val="600"/>
              </a:spcBef>
              <a:spcAft>
                <a:spcPts val="0"/>
              </a:spcAft>
              <a:buClr>
                <a:srgbClr val="CCCCCC"/>
              </a:buClr>
              <a:buSzPts val="2400"/>
              <a:buFont typeface="Noto Sans Symbols"/>
              <a:buChar char="⮚"/>
            </a:pPr>
            <a:r>
              <a:rPr lang="en-US" sz="2400">
                <a:latin typeface="Calibri"/>
                <a:ea typeface="Calibri"/>
                <a:cs typeface="Calibri"/>
                <a:sym typeface="Calibri"/>
              </a:rPr>
              <a:t>Changes in blood flow and blood oxygenation in the brain are</a:t>
            </a:r>
            <a:r>
              <a:rPr lang="en-US" sz="2400"/>
              <a:t> indirect measures of</a:t>
            </a:r>
            <a:r>
              <a:rPr lang="en-US" sz="2400">
                <a:latin typeface="Calibri"/>
                <a:ea typeface="Calibri"/>
                <a:cs typeface="Calibri"/>
                <a:sym typeface="Calibri"/>
              </a:rPr>
              <a:t> neural activity </a:t>
            </a:r>
            <a:endParaRPr/>
          </a:p>
          <a:p>
            <a:pPr marL="392113" lvl="0" indent="-265113" algn="l" rtl="0">
              <a:lnSpc>
                <a:spcPct val="100000"/>
              </a:lnSpc>
              <a:spcBef>
                <a:spcPts val="600"/>
              </a:spcBef>
              <a:spcAft>
                <a:spcPts val="0"/>
              </a:spcAft>
              <a:buClr>
                <a:srgbClr val="00B0F0"/>
              </a:buClr>
              <a:buSzPts val="2400"/>
              <a:buFont typeface="Noto Sans Symbols"/>
              <a:buNone/>
            </a:pPr>
            <a:r>
              <a:rPr lang="en-US" sz="2400">
                <a:latin typeface="Calibri"/>
                <a:ea typeface="Calibri"/>
                <a:cs typeface="Calibri"/>
                <a:sym typeface="Calibri"/>
              </a:rPr>
              <a:t>	(</a:t>
            </a:r>
            <a:r>
              <a:rPr lang="en-US" sz="2000">
                <a:solidFill>
                  <a:srgbClr val="FF0000"/>
                </a:solidFill>
              </a:rPr>
              <a:t>B</a:t>
            </a:r>
            <a:r>
              <a:rPr lang="en-US" sz="2000"/>
              <a:t>lood </a:t>
            </a:r>
            <a:r>
              <a:rPr lang="en-US" sz="2000">
                <a:solidFill>
                  <a:srgbClr val="FF0000"/>
                </a:solidFill>
              </a:rPr>
              <a:t>O</a:t>
            </a:r>
            <a:r>
              <a:rPr lang="en-US" sz="2000"/>
              <a:t>xygenation </a:t>
            </a:r>
            <a:r>
              <a:rPr lang="en-US" sz="2000">
                <a:solidFill>
                  <a:srgbClr val="FF0000"/>
                </a:solidFill>
              </a:rPr>
              <a:t>L</a:t>
            </a:r>
            <a:r>
              <a:rPr lang="en-US" sz="2000"/>
              <a:t>evel </a:t>
            </a:r>
            <a:r>
              <a:rPr lang="en-US" sz="2000">
                <a:solidFill>
                  <a:srgbClr val="FF0000"/>
                </a:solidFill>
              </a:rPr>
              <a:t>D</a:t>
            </a:r>
            <a:r>
              <a:rPr lang="en-US" sz="2000"/>
              <a:t>ependent (</a:t>
            </a:r>
            <a:r>
              <a:rPr lang="en-US" sz="2000">
                <a:solidFill>
                  <a:srgbClr val="FF0000"/>
                </a:solidFill>
              </a:rPr>
              <a:t>BOLD</a:t>
            </a:r>
            <a:r>
              <a:rPr lang="en-US" sz="2000"/>
              <a:t>) signal)</a:t>
            </a:r>
            <a:endParaRPr/>
          </a:p>
          <a:p>
            <a:pPr marL="392113" lvl="0" indent="-265113" algn="l" rtl="0">
              <a:lnSpc>
                <a:spcPct val="100000"/>
              </a:lnSpc>
              <a:spcBef>
                <a:spcPts val="600"/>
              </a:spcBef>
              <a:spcAft>
                <a:spcPts val="0"/>
              </a:spcAft>
              <a:buClr>
                <a:srgbClr val="00B0F0"/>
              </a:buClr>
              <a:buSzPts val="2000"/>
              <a:buFont typeface="Noto Sans Symbols"/>
              <a:buNone/>
            </a:pPr>
            <a:endParaRPr sz="2000"/>
          </a:p>
          <a:p>
            <a:pPr marL="392113" lvl="0" indent="-138113" algn="l" rtl="0">
              <a:lnSpc>
                <a:spcPct val="100000"/>
              </a:lnSpc>
              <a:spcBef>
                <a:spcPts val="600"/>
              </a:spcBef>
              <a:spcAft>
                <a:spcPts val="0"/>
              </a:spcAft>
              <a:buClr>
                <a:srgbClr val="00B0F0"/>
              </a:buClr>
              <a:buSzPts val="2000"/>
              <a:buNone/>
            </a:pPr>
            <a:endParaRPr sz="2000"/>
          </a:p>
          <a:p>
            <a:pPr marL="392113" lvl="0" indent="-138113" algn="l" rtl="0">
              <a:lnSpc>
                <a:spcPct val="100000"/>
              </a:lnSpc>
              <a:spcBef>
                <a:spcPts val="600"/>
              </a:spcBef>
              <a:spcAft>
                <a:spcPts val="0"/>
              </a:spcAft>
              <a:buClr>
                <a:srgbClr val="00B0F0"/>
              </a:buClr>
              <a:buSzPts val="2000"/>
              <a:buNone/>
            </a:pPr>
            <a:endParaRPr sz="2000"/>
          </a:p>
          <a:p>
            <a:pPr marL="392113" lvl="0" indent="-265113" algn="l" rtl="0">
              <a:lnSpc>
                <a:spcPct val="100000"/>
              </a:lnSpc>
              <a:spcBef>
                <a:spcPts val="640"/>
              </a:spcBef>
              <a:spcAft>
                <a:spcPts val="0"/>
              </a:spcAft>
              <a:buClr>
                <a:schemeClr val="dk1"/>
              </a:buClr>
              <a:buSzPts val="3200"/>
              <a:buFont typeface="Noto Sans Symbols"/>
              <a:buNone/>
            </a:pPr>
            <a:endParaRPr/>
          </a:p>
          <a:p>
            <a:pPr marL="392113" lvl="0" indent="-61913" algn="l" rtl="0">
              <a:lnSpc>
                <a:spcPct val="100000"/>
              </a:lnSpc>
              <a:spcBef>
                <a:spcPts val="640"/>
              </a:spcBef>
              <a:spcAft>
                <a:spcPts val="0"/>
              </a:spcAft>
              <a:buClr>
                <a:schemeClr val="dk1"/>
              </a:buClr>
              <a:buSzPts val="3200"/>
              <a:buFont typeface="Noto Sans Symbols"/>
              <a:buNone/>
            </a:pPr>
            <a:endParaRPr/>
          </a:p>
          <a:p>
            <a:pPr marL="392113" lvl="0" indent="-61913" algn="l" rtl="0">
              <a:lnSpc>
                <a:spcPct val="100000"/>
              </a:lnSpc>
              <a:spcBef>
                <a:spcPts val="640"/>
              </a:spcBef>
              <a:spcAft>
                <a:spcPts val="0"/>
              </a:spcAft>
              <a:buClr>
                <a:schemeClr val="dk1"/>
              </a:buClr>
              <a:buSzPts val="3200"/>
              <a:buFont typeface="Noto Sans Symbols"/>
              <a:buNone/>
            </a:pPr>
            <a:endParaRPr/>
          </a:p>
        </p:txBody>
      </p:sp>
      <p:pic>
        <p:nvPicPr>
          <p:cNvPr id="261" name="Google Shape;261;p16" descr="KV_AIP_LO_pial"/>
          <p:cNvPicPr preferRelativeResize="0"/>
          <p:nvPr/>
        </p:nvPicPr>
        <p:blipFill rotWithShape="1">
          <a:blip r:embed="rId3">
            <a:alphaModFix/>
          </a:blip>
          <a:srcRect/>
          <a:stretch/>
        </p:blipFill>
        <p:spPr>
          <a:xfrm>
            <a:off x="7215188" y="3714750"/>
            <a:ext cx="1641475" cy="1320800"/>
          </a:xfrm>
          <a:prstGeom prst="rect">
            <a:avLst/>
          </a:prstGeom>
          <a:noFill/>
          <a:ln>
            <a:noFill/>
          </a:ln>
        </p:spPr>
      </p:pic>
      <p:grpSp>
        <p:nvGrpSpPr>
          <p:cNvPr id="262" name="Google Shape;262;p16"/>
          <p:cNvGrpSpPr/>
          <p:nvPr/>
        </p:nvGrpSpPr>
        <p:grpSpPr>
          <a:xfrm>
            <a:off x="7286625" y="5357813"/>
            <a:ext cx="1428750" cy="1209675"/>
            <a:chOff x="4040" y="10317"/>
            <a:chExt cx="3088" cy="2385"/>
          </a:xfrm>
        </p:grpSpPr>
        <p:pic>
          <p:nvPicPr>
            <p:cNvPr id="263" name="Google Shape;263;p16" descr="Capture9-14-2006-3"/>
            <p:cNvPicPr preferRelativeResize="0"/>
            <p:nvPr/>
          </p:nvPicPr>
          <p:blipFill rotWithShape="1">
            <a:blip r:embed="rId4">
              <a:alphaModFix/>
            </a:blip>
            <a:srcRect l="54167" b="49872"/>
            <a:stretch/>
          </p:blipFill>
          <p:spPr>
            <a:xfrm>
              <a:off x="4040" y="10317"/>
              <a:ext cx="2421" cy="238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64" name="Google Shape;264;p16" descr="Capture9-14-2006-3"/>
            <p:cNvPicPr preferRelativeResize="0"/>
            <p:nvPr/>
          </p:nvPicPr>
          <p:blipFill rotWithShape="1">
            <a:blip r:embed="rId4">
              <a:alphaModFix/>
            </a:blip>
            <a:srcRect l="55556" t="50900" r="31250" b="4114"/>
            <a:stretch/>
          </p:blipFill>
          <p:spPr>
            <a:xfrm>
              <a:off x="6390" y="10377"/>
              <a:ext cx="738" cy="226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grpSp>
      <p:sp>
        <p:nvSpPr>
          <p:cNvPr id="265" name="Google Shape;265;p16"/>
          <p:cNvSpPr txBox="1"/>
          <p:nvPr/>
        </p:nvSpPr>
        <p:spPr>
          <a:xfrm>
            <a:off x="2143125" y="4714875"/>
            <a:ext cx="4857750" cy="1754188"/>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Data is usually transformed into “activation” maps</a:t>
            </a:r>
            <a:endParaRPr sz="1400" b="0" i="0" u="none" strike="noStrike" cap="none">
              <a:solidFill>
                <a:srgbClr val="000000"/>
              </a:solidFill>
              <a:latin typeface="Arial"/>
              <a:ea typeface="Arial"/>
              <a:cs typeface="Arial"/>
              <a:sym typeface="Arial"/>
            </a:endParaRPr>
          </a:p>
          <a:p>
            <a:pPr marL="273050" marR="0" lvl="0" indent="-273050" algn="l" rtl="0">
              <a:lnSpc>
                <a:spcPct val="100000"/>
              </a:lnSpc>
              <a:spcBef>
                <a:spcPts val="0"/>
              </a:spcBef>
              <a:spcAft>
                <a:spcPts val="0"/>
              </a:spcAft>
              <a:buClr>
                <a:schemeClr val="dk1"/>
              </a:buClr>
              <a:buSzPts val="1600"/>
              <a:buFont typeface="Arial"/>
              <a:buNone/>
            </a:pPr>
            <a:endParaRPr sz="1600" b="0" i="0" u="none" strike="noStrike" cap="none">
              <a:solidFill>
                <a:srgbClr val="000000"/>
              </a:solidFill>
              <a:latin typeface="Arial"/>
              <a:ea typeface="Arial"/>
              <a:cs typeface="Arial"/>
              <a:sym typeface="Arial"/>
            </a:endParaRPr>
          </a:p>
          <a:p>
            <a:pPr marL="273050" marR="0" lvl="0" indent="-2730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 Activation maps show which parts of the brain are involved in a particular mental process</a:t>
            </a:r>
            <a:endParaRPr sz="1400" b="0" i="0" u="none" strike="noStrike" cap="none">
              <a:solidFill>
                <a:srgbClr val="000000"/>
              </a:solidFill>
              <a:latin typeface="Arial"/>
              <a:ea typeface="Arial"/>
              <a:cs typeface="Arial"/>
              <a:sym typeface="Arial"/>
            </a:endParaRPr>
          </a:p>
        </p:txBody>
      </p:sp>
      <p:grpSp>
        <p:nvGrpSpPr>
          <p:cNvPr id="266" name="Google Shape;266;p16"/>
          <p:cNvGrpSpPr/>
          <p:nvPr/>
        </p:nvGrpSpPr>
        <p:grpSpPr>
          <a:xfrm>
            <a:off x="988893" y="3419472"/>
            <a:ext cx="5737453" cy="1285884"/>
            <a:chOff x="560297" y="0"/>
            <a:chExt cx="5737453" cy="1285884"/>
          </a:xfrm>
        </p:grpSpPr>
        <p:sp>
          <p:nvSpPr>
            <p:cNvPr id="267" name="Google Shape;267;p16"/>
            <p:cNvSpPr/>
            <p:nvPr/>
          </p:nvSpPr>
          <p:spPr>
            <a:xfrm>
              <a:off x="928059" y="0"/>
              <a:ext cx="1471051" cy="1285884"/>
            </a:xfrm>
            <a:prstGeom prst="rightArrow">
              <a:avLst>
                <a:gd name="adj1" fmla="val 70000"/>
                <a:gd name="adj2" fmla="val 50000"/>
              </a:avLst>
            </a:prstGeom>
            <a:solidFill>
              <a:srgbClr val="CBCED6">
                <a:alpha val="89411"/>
              </a:srgbClr>
            </a:solidFill>
            <a:ln w="9525" cap="flat" cmpd="sng">
              <a:solidFill>
                <a:srgbClr val="CBCED6">
                  <a:alpha val="89411"/>
                </a:srgbClr>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6"/>
            <p:cNvSpPr txBox="1"/>
            <p:nvPr/>
          </p:nvSpPr>
          <p:spPr>
            <a:xfrm>
              <a:off x="1295822" y="192883"/>
              <a:ext cx="717137" cy="900118"/>
            </a:xfrm>
            <a:prstGeom prst="rect">
              <a:avLst/>
            </a:prstGeom>
            <a:noFill/>
            <a:ln>
              <a:noFill/>
            </a:ln>
          </p:spPr>
          <p:txBody>
            <a:bodyPr spcFirstLastPara="1" wrap="square" lIns="30475" tIns="7600" rIns="15225"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increasing</a:t>
              </a:r>
              <a:endParaRPr sz="1200" b="0" i="0" u="none" strike="noStrike" cap="none">
                <a:solidFill>
                  <a:schemeClr val="dk1"/>
                </a:solidFill>
                <a:latin typeface="Calibri"/>
                <a:ea typeface="Calibri"/>
                <a:cs typeface="Calibri"/>
                <a:sym typeface="Calibri"/>
              </a:endParaRPr>
            </a:p>
          </p:txBody>
        </p:sp>
        <p:sp>
          <p:nvSpPr>
            <p:cNvPr id="269" name="Google Shape;269;p16"/>
            <p:cNvSpPr/>
            <p:nvPr/>
          </p:nvSpPr>
          <p:spPr>
            <a:xfrm>
              <a:off x="560297" y="275179"/>
              <a:ext cx="735525" cy="735525"/>
            </a:xfrm>
            <a:prstGeom prst="ellipse">
              <a:avLst/>
            </a:prstGeom>
            <a:gradFill>
              <a:gsLst>
                <a:gs pos="0">
                  <a:srgbClr val="0A3366"/>
                </a:gs>
                <a:gs pos="80000">
                  <a:srgbClr val="0E4485"/>
                </a:gs>
                <a:gs pos="100000">
                  <a:srgbClr val="0B4489"/>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6"/>
            <p:cNvSpPr txBox="1"/>
            <p:nvPr/>
          </p:nvSpPr>
          <p:spPr>
            <a:xfrm>
              <a:off x="668012" y="382894"/>
              <a:ext cx="520095" cy="520095"/>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Calibri"/>
                  <a:ea typeface="Calibri"/>
                  <a:cs typeface="Calibri"/>
                  <a:sym typeface="Calibri"/>
                </a:rPr>
                <a:t>Neural activity</a:t>
              </a:r>
              <a:endParaRPr sz="1300" b="0" i="0" u="none" strike="noStrike" cap="none">
                <a:solidFill>
                  <a:schemeClr val="lt1"/>
                </a:solidFill>
                <a:latin typeface="Calibri"/>
                <a:ea typeface="Calibri"/>
                <a:cs typeface="Calibri"/>
                <a:sym typeface="Calibri"/>
              </a:endParaRPr>
            </a:p>
          </p:txBody>
        </p:sp>
        <p:sp>
          <p:nvSpPr>
            <p:cNvPr id="271" name="Google Shape;271;p16"/>
            <p:cNvSpPr/>
            <p:nvPr/>
          </p:nvSpPr>
          <p:spPr>
            <a:xfrm>
              <a:off x="2877379" y="0"/>
              <a:ext cx="1471051" cy="1285884"/>
            </a:xfrm>
            <a:prstGeom prst="rightArrow">
              <a:avLst>
                <a:gd name="adj1" fmla="val 70000"/>
                <a:gd name="adj2" fmla="val 50000"/>
              </a:avLst>
            </a:prstGeom>
            <a:solidFill>
              <a:srgbClr val="CBCED6">
                <a:alpha val="89411"/>
              </a:srgbClr>
            </a:solidFill>
            <a:ln w="9525" cap="flat" cmpd="sng">
              <a:solidFill>
                <a:srgbClr val="CBCED6">
                  <a:alpha val="89411"/>
                </a:srgbClr>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6"/>
            <p:cNvSpPr txBox="1"/>
            <p:nvPr/>
          </p:nvSpPr>
          <p:spPr>
            <a:xfrm>
              <a:off x="3245142" y="192883"/>
              <a:ext cx="717137" cy="900118"/>
            </a:xfrm>
            <a:prstGeom prst="rect">
              <a:avLst/>
            </a:prstGeom>
            <a:noFill/>
            <a:ln>
              <a:noFill/>
            </a:ln>
          </p:spPr>
          <p:txBody>
            <a:bodyPr spcFirstLastPara="1" wrap="square" lIns="30475" tIns="7600" rIns="15225"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increasing</a:t>
              </a:r>
              <a:endParaRPr sz="1200" b="0" i="0" u="none" strike="noStrike" cap="none">
                <a:solidFill>
                  <a:schemeClr val="dk1"/>
                </a:solidFill>
                <a:latin typeface="Calibri"/>
                <a:ea typeface="Calibri"/>
                <a:cs typeface="Calibri"/>
                <a:sym typeface="Calibri"/>
              </a:endParaRPr>
            </a:p>
          </p:txBody>
        </p:sp>
        <p:sp>
          <p:nvSpPr>
            <p:cNvPr id="273" name="Google Shape;273;p16"/>
            <p:cNvSpPr/>
            <p:nvPr/>
          </p:nvSpPr>
          <p:spPr>
            <a:xfrm>
              <a:off x="2509616" y="275179"/>
              <a:ext cx="735525" cy="735525"/>
            </a:xfrm>
            <a:prstGeom prst="ellipse">
              <a:avLst/>
            </a:prstGeom>
            <a:gradFill>
              <a:gsLst>
                <a:gs pos="0">
                  <a:srgbClr val="0A3366"/>
                </a:gs>
                <a:gs pos="80000">
                  <a:srgbClr val="0E4485"/>
                </a:gs>
                <a:gs pos="100000">
                  <a:srgbClr val="0B4489"/>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6"/>
            <p:cNvSpPr txBox="1"/>
            <p:nvPr/>
          </p:nvSpPr>
          <p:spPr>
            <a:xfrm>
              <a:off x="2617331" y="382894"/>
              <a:ext cx="520095" cy="520095"/>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Calibri"/>
                  <a:ea typeface="Calibri"/>
                  <a:cs typeface="Calibri"/>
                  <a:sym typeface="Calibri"/>
                </a:rPr>
                <a:t>Blood oxygen</a:t>
              </a:r>
              <a:endParaRPr sz="1300" b="0" i="0" u="none" strike="noStrike" cap="none">
                <a:solidFill>
                  <a:schemeClr val="lt1"/>
                </a:solidFill>
                <a:latin typeface="Calibri"/>
                <a:ea typeface="Calibri"/>
                <a:cs typeface="Calibri"/>
                <a:sym typeface="Calibri"/>
              </a:endParaRPr>
            </a:p>
          </p:txBody>
        </p:sp>
        <p:sp>
          <p:nvSpPr>
            <p:cNvPr id="275" name="Google Shape;275;p16"/>
            <p:cNvSpPr/>
            <p:nvPr/>
          </p:nvSpPr>
          <p:spPr>
            <a:xfrm>
              <a:off x="4826699" y="0"/>
              <a:ext cx="1471051" cy="1285884"/>
            </a:xfrm>
            <a:prstGeom prst="rightArrow">
              <a:avLst>
                <a:gd name="adj1" fmla="val 70000"/>
                <a:gd name="adj2" fmla="val 50000"/>
              </a:avLst>
            </a:prstGeom>
            <a:solidFill>
              <a:srgbClr val="CBCED6">
                <a:alpha val="89411"/>
              </a:srgbClr>
            </a:solidFill>
            <a:ln w="9525" cap="flat" cmpd="sng">
              <a:solidFill>
                <a:srgbClr val="CBCED6">
                  <a:alpha val="89411"/>
                </a:srgbClr>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6"/>
            <p:cNvSpPr txBox="1"/>
            <p:nvPr/>
          </p:nvSpPr>
          <p:spPr>
            <a:xfrm>
              <a:off x="5194462" y="192883"/>
              <a:ext cx="717137" cy="900118"/>
            </a:xfrm>
            <a:prstGeom prst="rect">
              <a:avLst/>
            </a:prstGeom>
            <a:noFill/>
            <a:ln>
              <a:noFill/>
            </a:ln>
          </p:spPr>
          <p:txBody>
            <a:bodyPr spcFirstLastPara="1" wrap="square" lIns="30475" tIns="7600" rIns="15225" bIns="76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increasing</a:t>
              </a:r>
              <a:endParaRPr sz="1200" b="0" i="0" u="none" strike="noStrike" cap="none">
                <a:solidFill>
                  <a:schemeClr val="dk1"/>
                </a:solidFill>
                <a:latin typeface="Calibri"/>
                <a:ea typeface="Calibri"/>
                <a:cs typeface="Calibri"/>
                <a:sym typeface="Calibri"/>
              </a:endParaRPr>
            </a:p>
          </p:txBody>
        </p:sp>
        <p:sp>
          <p:nvSpPr>
            <p:cNvPr id="277" name="Google Shape;277;p16"/>
            <p:cNvSpPr/>
            <p:nvPr/>
          </p:nvSpPr>
          <p:spPr>
            <a:xfrm>
              <a:off x="4458936" y="275179"/>
              <a:ext cx="735525" cy="735525"/>
            </a:xfrm>
            <a:prstGeom prst="ellipse">
              <a:avLst/>
            </a:prstGeom>
            <a:gradFill>
              <a:gsLst>
                <a:gs pos="0">
                  <a:srgbClr val="0A3366"/>
                </a:gs>
                <a:gs pos="80000">
                  <a:srgbClr val="0E4485"/>
                </a:gs>
                <a:gs pos="100000">
                  <a:srgbClr val="0B4489"/>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6"/>
            <p:cNvSpPr txBox="1"/>
            <p:nvPr/>
          </p:nvSpPr>
          <p:spPr>
            <a:xfrm>
              <a:off x="4566651" y="382894"/>
              <a:ext cx="520095" cy="520095"/>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Calibri"/>
                  <a:ea typeface="Calibri"/>
                  <a:cs typeface="Calibri"/>
                  <a:sym typeface="Calibri"/>
                </a:rPr>
                <a:t>fMRI signal</a:t>
              </a:r>
              <a:endParaRPr sz="1300" b="0" i="0" u="none" strike="noStrike" cap="none">
                <a:solidFill>
                  <a:schemeClr val="lt1"/>
                </a:solidFill>
                <a:latin typeface="Calibri"/>
                <a:ea typeface="Calibri"/>
                <a:cs typeface="Calibri"/>
                <a:sym typeface="Calibri"/>
              </a:endParaRPr>
            </a:p>
          </p:txBody>
        </p:sp>
      </p:grpSp>
      <p:sp>
        <p:nvSpPr>
          <p:cNvPr id="279" name="Google Shape;279;p16"/>
          <p:cNvSpPr/>
          <p:nvPr/>
        </p:nvSpPr>
        <p:spPr>
          <a:xfrm>
            <a:off x="214313" y="357188"/>
            <a:ext cx="8686800" cy="762000"/>
          </a:xfrm>
          <a:prstGeom prst="rect">
            <a:avLst/>
          </a:prstGeom>
          <a:gradFill>
            <a:gsLst>
              <a:gs pos="0">
                <a:srgbClr val="5E9EFF"/>
              </a:gs>
              <a:gs pos="39999">
                <a:srgbClr val="85C2FF"/>
              </a:gs>
              <a:gs pos="70000">
                <a:srgbClr val="C4D6EB"/>
              </a:gs>
              <a:gs pos="100000">
                <a:srgbClr val="FFEBFA"/>
              </a:gs>
            </a:gsLst>
            <a:path path="circle">
              <a:fillToRect r="100000" b="100000"/>
            </a:path>
            <a:tileRect l="-100000" t="-100000"/>
          </a:gra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16"/>
          <p:cNvSpPr txBox="1">
            <a:spLocks noGrp="1"/>
          </p:cNvSpPr>
          <p:nvPr>
            <p:ph type="title" idx="4294967295"/>
          </p:nvPr>
        </p:nvSpPr>
        <p:spPr>
          <a:xfrm>
            <a:off x="357188" y="214313"/>
            <a:ext cx="7772400" cy="914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953734"/>
              </a:buClr>
              <a:buSzPts val="2800"/>
              <a:buFont typeface="Calibri"/>
              <a:buNone/>
            </a:pPr>
            <a:r>
              <a:rPr lang="en-US" sz="2800" b="1">
                <a:solidFill>
                  <a:srgbClr val="953734"/>
                </a:solidFill>
              </a:rPr>
              <a:t>Nature of fMRI activation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A654B3B-E1A5-4C31-8772-E91F8C73BDCB}" type="slidenum">
              <a:rPr lang="es-ES" altLang="en-US" sz="1400"/>
              <a:pPr eaLnBrk="1" hangingPunct="1">
                <a:spcBef>
                  <a:spcPct val="0"/>
                </a:spcBef>
                <a:buFontTx/>
                <a:buNone/>
              </a:pPr>
              <a:t>15</a:t>
            </a:fld>
            <a:endParaRPr lang="es-ES" altLang="en-US" sz="1400"/>
          </a:p>
        </p:txBody>
      </p:sp>
      <p:sp>
        <p:nvSpPr>
          <p:cNvPr id="1028" name="Text Box 2"/>
          <p:cNvSpPr txBox="1">
            <a:spLocks noChangeArrowheads="1"/>
          </p:cNvSpPr>
          <p:nvPr/>
        </p:nvSpPr>
        <p:spPr bwMode="auto">
          <a:xfrm>
            <a:off x="5867400" y="4038600"/>
            <a:ext cx="4968875"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charset="0"/>
              </a:defRPr>
            </a:lvl1pPr>
            <a:lvl2pPr marL="742950" indent="-285750"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charset="0"/>
              </a:defRPr>
            </a:lvl2pPr>
            <a:lvl3pPr marL="1143000" indent="-228600"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marL="1600200" indent="-228600"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4pPr>
            <a:lvl5pPr marL="2057400" indent="-228600"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spcAft>
                <a:spcPts val="600"/>
              </a:spcAft>
              <a:buClr>
                <a:srgbClr val="000000"/>
              </a:buClr>
              <a:buFont typeface="Times New Roman" pitchFamily="18" charset="0"/>
              <a:buNone/>
            </a:pPr>
            <a:r>
              <a:rPr lang="en-GB" altLang="en-US" sz="1600" b="1" dirty="0">
                <a:solidFill>
                  <a:srgbClr val="000000"/>
                </a:solidFill>
                <a:latin typeface="Times New Roman" pitchFamily="18" charset="0"/>
              </a:rPr>
              <a:t>Economic/</a:t>
            </a:r>
            <a:r>
              <a:rPr lang="en-GB" altLang="en-US" sz="1600" b="1" dirty="0" err="1">
                <a:solidFill>
                  <a:srgbClr val="000000"/>
                </a:solidFill>
                <a:latin typeface="Times New Roman" pitchFamily="18" charset="0"/>
              </a:rPr>
              <a:t>behavioral</a:t>
            </a:r>
            <a:r>
              <a:rPr lang="en-GB" altLang="en-US" sz="1600" b="1" dirty="0">
                <a:solidFill>
                  <a:srgbClr val="000000"/>
                </a:solidFill>
                <a:latin typeface="Times New Roman" pitchFamily="18" charset="0"/>
              </a:rPr>
              <a:t> models</a:t>
            </a:r>
          </a:p>
          <a:p>
            <a:pPr eaLnBrk="1" hangingPunct="1">
              <a:spcBef>
                <a:spcPct val="0"/>
              </a:spcBef>
              <a:buClr>
                <a:srgbClr val="000000"/>
              </a:buClr>
              <a:buFont typeface="Times New Roman" pitchFamily="18" charset="0"/>
              <a:buNone/>
            </a:pPr>
            <a:r>
              <a:rPr lang="en-GB" altLang="en-US" sz="2000" dirty="0">
                <a:solidFill>
                  <a:srgbClr val="000000"/>
                </a:solidFill>
                <a:latin typeface="Times New Roman" pitchFamily="18" charset="0"/>
              </a:rPr>
              <a:t>e.g. </a:t>
            </a:r>
          </a:p>
          <a:p>
            <a:pPr eaLnBrk="1" hangingPunct="1">
              <a:spcBef>
                <a:spcPct val="0"/>
              </a:spcBef>
              <a:buClr>
                <a:srgbClr val="000000"/>
              </a:buClr>
              <a:buFont typeface="Times New Roman" pitchFamily="18" charset="0"/>
              <a:buChar char="•"/>
            </a:pPr>
            <a:r>
              <a:rPr lang="en-GB" altLang="en-US" sz="2000" dirty="0">
                <a:solidFill>
                  <a:srgbClr val="000000"/>
                </a:solidFill>
                <a:latin typeface="Times New Roman" pitchFamily="18" charset="0"/>
              </a:rPr>
              <a:t> expected utility</a:t>
            </a:r>
          </a:p>
          <a:p>
            <a:pPr eaLnBrk="1" hangingPunct="1">
              <a:spcBef>
                <a:spcPct val="0"/>
              </a:spcBef>
              <a:buClr>
                <a:srgbClr val="000000"/>
              </a:buClr>
              <a:buFont typeface="Times New Roman" pitchFamily="18" charset="0"/>
              <a:buChar char="•"/>
            </a:pPr>
            <a:r>
              <a:rPr lang="en-GB" altLang="en-US" sz="2000" dirty="0">
                <a:solidFill>
                  <a:srgbClr val="000000"/>
                </a:solidFill>
                <a:latin typeface="Times New Roman" pitchFamily="18" charset="0"/>
              </a:rPr>
              <a:t> risk aversion</a:t>
            </a:r>
          </a:p>
          <a:p>
            <a:pPr eaLnBrk="1" hangingPunct="1">
              <a:spcBef>
                <a:spcPct val="0"/>
              </a:spcBef>
              <a:buClr>
                <a:srgbClr val="000000"/>
              </a:buClr>
              <a:buFont typeface="Times New Roman" pitchFamily="18" charset="0"/>
              <a:buChar char="•"/>
            </a:pPr>
            <a:r>
              <a:rPr lang="en-GB" altLang="en-US" sz="2000" dirty="0">
                <a:solidFill>
                  <a:srgbClr val="000000"/>
                </a:solidFill>
                <a:latin typeface="Times New Roman" pitchFamily="18" charset="0"/>
              </a:rPr>
              <a:t> risk loving </a:t>
            </a:r>
          </a:p>
          <a:p>
            <a:pPr eaLnBrk="1" hangingPunct="1">
              <a:spcBef>
                <a:spcPct val="0"/>
              </a:spcBef>
              <a:buClr>
                <a:srgbClr val="000000"/>
              </a:buClr>
              <a:buFont typeface="Times New Roman" pitchFamily="18" charset="0"/>
              <a:buChar char="•"/>
            </a:pPr>
            <a:r>
              <a:rPr lang="en-GB" altLang="en-US" sz="2000" dirty="0">
                <a:solidFill>
                  <a:srgbClr val="000000"/>
                </a:solidFill>
                <a:latin typeface="Times New Roman" pitchFamily="18" charset="0"/>
              </a:rPr>
              <a:t> regret models</a:t>
            </a:r>
          </a:p>
          <a:p>
            <a:pPr eaLnBrk="1" hangingPunct="1">
              <a:spcBef>
                <a:spcPct val="0"/>
              </a:spcBef>
              <a:buClr>
                <a:srgbClr val="000000"/>
              </a:buClr>
              <a:buFont typeface="Times New Roman" pitchFamily="18" charset="0"/>
              <a:buNone/>
            </a:pPr>
            <a:endParaRPr lang="en-GB" altLang="en-US" sz="2400" dirty="0">
              <a:solidFill>
                <a:srgbClr val="000000"/>
              </a:solidFill>
              <a:latin typeface="Times New Roman" pitchFamily="18" charset="0"/>
            </a:endParaRPr>
          </a:p>
        </p:txBody>
      </p:sp>
      <p:pic>
        <p:nvPicPr>
          <p:cNvPr id="10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4114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30" name="Line 4"/>
          <p:cNvSpPr>
            <a:spLocks noChangeShapeType="1"/>
          </p:cNvSpPr>
          <p:nvPr/>
        </p:nvSpPr>
        <p:spPr bwMode="auto">
          <a:xfrm>
            <a:off x="4787900" y="3141663"/>
            <a:ext cx="1384300" cy="82073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5"/>
          <p:cNvSpPr>
            <a:spLocks noChangeShapeType="1"/>
          </p:cNvSpPr>
          <p:nvPr/>
        </p:nvSpPr>
        <p:spPr bwMode="auto">
          <a:xfrm flipH="1">
            <a:off x="4284663" y="4724400"/>
            <a:ext cx="1450975" cy="15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6"/>
          <p:cNvSpPr>
            <a:spLocks noChangeShapeType="1"/>
          </p:cNvSpPr>
          <p:nvPr/>
        </p:nvSpPr>
        <p:spPr bwMode="auto">
          <a:xfrm flipV="1">
            <a:off x="1828800" y="3213100"/>
            <a:ext cx="1735138" cy="44608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33" name="Rectangle 7"/>
          <p:cNvSpPr>
            <a:spLocks noChangeArrowheads="1"/>
          </p:cNvSpPr>
          <p:nvPr/>
        </p:nvSpPr>
        <p:spPr bwMode="auto">
          <a:xfrm>
            <a:off x="5791200" y="4038600"/>
            <a:ext cx="3352800" cy="2398713"/>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34" name="Rectangle 8"/>
          <p:cNvSpPr>
            <a:spLocks noChangeArrowheads="1"/>
          </p:cNvSpPr>
          <p:nvPr/>
        </p:nvSpPr>
        <p:spPr bwMode="auto">
          <a:xfrm>
            <a:off x="0" y="3886200"/>
            <a:ext cx="4114800" cy="25146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35" name="Text Box 9"/>
          <p:cNvSpPr txBox="1">
            <a:spLocks noChangeArrowheads="1"/>
          </p:cNvSpPr>
          <p:nvPr/>
        </p:nvSpPr>
        <p:spPr bwMode="auto">
          <a:xfrm>
            <a:off x="-36513" y="0"/>
            <a:ext cx="93551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charset="0"/>
              </a:defRPr>
            </a:lvl1pPr>
            <a:lvl2pPr marL="742950" indent="-285750"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charset="0"/>
              </a:defRPr>
            </a:lvl2pPr>
            <a:lvl3pPr marL="1143000" indent="-228600"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marL="1600200" indent="-228600"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4pPr>
            <a:lvl5pPr marL="2057400" indent="-228600" defTabSz="449263"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Font typeface="Times New Roman" pitchFamily="18" charset="0"/>
              <a:buNone/>
            </a:pPr>
            <a:r>
              <a:rPr lang="en-GB" altLang="en-US" sz="2400">
                <a:solidFill>
                  <a:srgbClr val="000000"/>
                </a:solidFill>
                <a:latin typeface="Times New Roman" pitchFamily="18" charset="0"/>
              </a:rPr>
              <a:t>Objective of design: Link between stimulus (model, rules), </a:t>
            </a:r>
          </a:p>
          <a:p>
            <a:pPr eaLnBrk="1" hangingPunct="1">
              <a:spcBef>
                <a:spcPct val="0"/>
              </a:spcBef>
              <a:buClr>
                <a:srgbClr val="000000"/>
              </a:buClr>
              <a:buFont typeface="Times New Roman" pitchFamily="18" charset="0"/>
              <a:buNone/>
            </a:pPr>
            <a:r>
              <a:rPr lang="en-GB" altLang="en-US" sz="2400">
                <a:solidFill>
                  <a:srgbClr val="000000"/>
                </a:solidFill>
                <a:latin typeface="Times New Roman" pitchFamily="18" charset="0"/>
              </a:rPr>
              <a:t>behavior, biological data (e.g. brain activity), to find out thought processes</a:t>
            </a:r>
          </a:p>
        </p:txBody>
      </p:sp>
      <p:graphicFrame>
        <p:nvGraphicFramePr>
          <p:cNvPr id="1026" name="Object 10"/>
          <p:cNvGraphicFramePr>
            <a:graphicFrameLocks noChangeAspect="1"/>
          </p:cNvGraphicFramePr>
          <p:nvPr/>
        </p:nvGraphicFramePr>
        <p:xfrm>
          <a:off x="2362200" y="1066800"/>
          <a:ext cx="3111500" cy="1666875"/>
        </p:xfrm>
        <a:graphic>
          <a:graphicData uri="http://schemas.openxmlformats.org/presentationml/2006/ole">
            <mc:AlternateContent xmlns:mc="http://schemas.openxmlformats.org/markup-compatibility/2006">
              <mc:Choice xmlns:v="urn:schemas-microsoft-com:vml" Requires="v">
                <p:oleObj r:id="rId4" imgW="9725025" imgH="5210175" progId="">
                  <p:embed/>
                </p:oleObj>
              </mc:Choice>
              <mc:Fallback>
                <p:oleObj r:id="rId4" imgW="9725025" imgH="5210175" progId="">
                  <p:embed/>
                  <p:pic>
                    <p:nvPicPr>
                      <p:cNvPr id="102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066800"/>
                        <a:ext cx="3111500" cy="166687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6" name="Text Box 11"/>
          <p:cNvSpPr txBox="1">
            <a:spLocks noChangeArrowheads="1"/>
          </p:cNvSpPr>
          <p:nvPr/>
        </p:nvSpPr>
        <p:spPr bwMode="auto">
          <a:xfrm>
            <a:off x="1042988" y="1557338"/>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Stimulus</a:t>
            </a:r>
          </a:p>
        </p:txBody>
      </p:sp>
      <p:sp>
        <p:nvSpPr>
          <p:cNvPr id="1037" name="Text Box 12"/>
          <p:cNvSpPr txBox="1">
            <a:spLocks noChangeArrowheads="1"/>
          </p:cNvSpPr>
          <p:nvPr/>
        </p:nvSpPr>
        <p:spPr bwMode="auto">
          <a:xfrm>
            <a:off x="3708400" y="2924175"/>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t>Behavior</a:t>
            </a:r>
          </a:p>
        </p:txBody>
      </p:sp>
      <p:sp>
        <p:nvSpPr>
          <p:cNvPr id="1038" name="Line 13"/>
          <p:cNvSpPr>
            <a:spLocks noChangeShapeType="1"/>
          </p:cNvSpPr>
          <p:nvPr/>
        </p:nvSpPr>
        <p:spPr bwMode="auto">
          <a:xfrm>
            <a:off x="4211638" y="2781300"/>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 name="Text Box 14"/>
          <p:cNvSpPr txBox="1">
            <a:spLocks noChangeArrowheads="1"/>
          </p:cNvSpPr>
          <p:nvPr/>
        </p:nvSpPr>
        <p:spPr bwMode="auto">
          <a:xfrm>
            <a:off x="5867400" y="1628775"/>
            <a:ext cx="668338"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600"/>
              <a:t>}  </a:t>
            </a:r>
          </a:p>
        </p:txBody>
      </p:sp>
      <p:sp>
        <p:nvSpPr>
          <p:cNvPr id="1040" name="Text Box 15"/>
          <p:cNvSpPr txBox="1">
            <a:spLocks noChangeArrowheads="1"/>
          </p:cNvSpPr>
          <p:nvPr/>
        </p:nvSpPr>
        <p:spPr bwMode="auto">
          <a:xfrm>
            <a:off x="6319838" y="2997200"/>
            <a:ext cx="216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e.g. inside scanner </a:t>
            </a:r>
          </a:p>
        </p:txBody>
      </p:sp>
      <p:pic>
        <p:nvPicPr>
          <p:cNvPr id="18" name="Picture 3"/>
          <p:cNvPicPr>
            <a:picLocks noChangeAspect="1" noChangeArrowheads="1"/>
          </p:cNvPicPr>
          <p:nvPr/>
        </p:nvPicPr>
        <p:blipFill>
          <a:blip r:embed="rId6" cstate="print"/>
          <a:srcRect/>
          <a:stretch>
            <a:fillRect/>
          </a:stretch>
        </p:blipFill>
        <p:spPr>
          <a:xfrm>
            <a:off x="6446331" y="833437"/>
            <a:ext cx="2590165" cy="2090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a:spLocks noChangeArrowheads="1"/>
          </p:cNvSpPr>
          <p:nvPr/>
        </p:nvSpPr>
        <p:spPr bwMode="auto">
          <a:xfrm>
            <a:off x="5651500" y="6502400"/>
            <a:ext cx="338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Adapted from Camerer et al. 2010</a:t>
            </a:r>
          </a:p>
        </p:txBody>
      </p:sp>
    </p:spTree>
    <p:extLst>
      <p:ext uri="{BB962C8B-B14F-4D97-AF65-F5344CB8AC3E}">
        <p14:creationId xmlns:p14="http://schemas.microsoft.com/office/powerpoint/2010/main" val="28652525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30" grpId="0" animBg="1"/>
      <p:bldP spid="1031" grpId="0" animBg="1"/>
      <p:bldP spid="1033" grpId="0" animBg="1"/>
      <p:bldP spid="1034" grpId="0" animBg="1"/>
      <p:bldP spid="1037" grpId="0"/>
      <p:bldP spid="1038" grpId="0" animBg="1"/>
      <p:bldP spid="1039" grpId="0"/>
      <p:bldP spid="10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2413"/>
            <a:ext cx="80772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 Box 3"/>
          <p:cNvSpPr txBox="1">
            <a:spLocks noChangeArrowheads="1"/>
          </p:cNvSpPr>
          <p:nvPr/>
        </p:nvSpPr>
        <p:spPr bwMode="auto">
          <a:xfrm>
            <a:off x="1676400" y="4510088"/>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cs typeface="Arial" pitchFamily="34" charset="0"/>
              </a:rPr>
              <a:t>N = 10</a:t>
            </a:r>
          </a:p>
        </p:txBody>
      </p:sp>
      <p:sp>
        <p:nvSpPr>
          <p:cNvPr id="41987" name="Text Box 4"/>
          <p:cNvSpPr txBox="1">
            <a:spLocks noChangeArrowheads="1"/>
          </p:cNvSpPr>
          <p:nvPr/>
        </p:nvSpPr>
        <p:spPr bwMode="auto">
          <a:xfrm>
            <a:off x="6019800" y="4510088"/>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altLang="en-US" sz="1800">
                <a:cs typeface="Arial" pitchFamily="34" charset="0"/>
              </a:rPr>
              <a:t>N = 7</a:t>
            </a:r>
          </a:p>
        </p:txBody>
      </p:sp>
      <p:sp>
        <p:nvSpPr>
          <p:cNvPr id="41988" name="Text Box 6"/>
          <p:cNvSpPr txBox="1">
            <a:spLocks noChangeArrowheads="1"/>
          </p:cNvSpPr>
          <p:nvPr/>
        </p:nvSpPr>
        <p:spPr bwMode="auto">
          <a:xfrm>
            <a:off x="457200" y="5105400"/>
            <a:ext cx="3200400" cy="3762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endParaRPr lang="en-US" altLang="en-US" sz="1800">
              <a:solidFill>
                <a:srgbClr val="FF3300"/>
              </a:solidFill>
              <a:cs typeface="Arial" pitchFamily="34" charset="0"/>
            </a:endParaRPr>
          </a:p>
        </p:txBody>
      </p:sp>
      <p:sp>
        <p:nvSpPr>
          <p:cNvPr id="41989" name="Rectangle 7"/>
          <p:cNvSpPr>
            <a:spLocks noChangeArrowheads="1"/>
          </p:cNvSpPr>
          <p:nvPr/>
        </p:nvSpPr>
        <p:spPr bwMode="auto">
          <a:xfrm>
            <a:off x="0" y="0"/>
            <a:ext cx="9144000" cy="1143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600">
                <a:solidFill>
                  <a:schemeClr val="bg1"/>
                </a:solidFill>
                <a:cs typeface="Arial" pitchFamily="34" charset="0"/>
              </a:rPr>
              <a:t>High vs. low level of reasoning</a:t>
            </a:r>
            <a:endParaRPr lang="en-US" altLang="en-US" sz="3500">
              <a:solidFill>
                <a:schemeClr val="bg1"/>
              </a:solidFill>
              <a:cs typeface="Arial" pitchFamily="34" charset="0"/>
            </a:endParaRPr>
          </a:p>
        </p:txBody>
      </p:sp>
      <p:sp>
        <p:nvSpPr>
          <p:cNvPr id="41990" name="Rectangle 8"/>
          <p:cNvSpPr>
            <a:spLocks noChangeArrowheads="1"/>
          </p:cNvSpPr>
          <p:nvPr/>
        </p:nvSpPr>
        <p:spPr bwMode="auto">
          <a:xfrm>
            <a:off x="1600200" y="4572000"/>
            <a:ext cx="990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41991" name="Rectangle 9"/>
          <p:cNvSpPr>
            <a:spLocks noChangeArrowheads="1"/>
          </p:cNvSpPr>
          <p:nvPr/>
        </p:nvSpPr>
        <p:spPr bwMode="auto">
          <a:xfrm>
            <a:off x="5867400" y="4572000"/>
            <a:ext cx="990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cs typeface="Arial" pitchFamily="34" charset="0"/>
            </a:endParaRPr>
          </a:p>
        </p:txBody>
      </p:sp>
      <p:sp>
        <p:nvSpPr>
          <p:cNvPr id="41992" name="Text Box 10"/>
          <p:cNvSpPr txBox="1">
            <a:spLocks noChangeArrowheads="1"/>
          </p:cNvSpPr>
          <p:nvPr/>
        </p:nvSpPr>
        <p:spPr bwMode="auto">
          <a:xfrm>
            <a:off x="381000" y="50292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spcBef>
                <a:spcPct val="50000"/>
              </a:spcBef>
            </a:pPr>
            <a:r>
              <a:rPr lang="en-US" altLang="en-US" sz="1800">
                <a:solidFill>
                  <a:srgbClr val="FF3300"/>
                </a:solidFill>
                <a:cs typeface="Arial" pitchFamily="34" charset="0"/>
              </a:rPr>
              <a:t>           “CHOOSING 33”                                                    “CHOOSING 22” </a:t>
            </a:r>
          </a:p>
        </p:txBody>
      </p:sp>
      <p:sp>
        <p:nvSpPr>
          <p:cNvPr id="41993" name="TextBox 10"/>
          <p:cNvSpPr txBox="1">
            <a:spLocks noChangeArrowheads="1"/>
          </p:cNvSpPr>
          <p:nvPr/>
        </p:nvSpPr>
        <p:spPr bwMode="auto">
          <a:xfrm>
            <a:off x="6048375" y="6248400"/>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cs typeface="Arial" pitchFamily="34" charset="0"/>
              </a:rPr>
              <a:t>Coricelli Nagel (PNAS 2009)</a:t>
            </a:r>
          </a:p>
        </p:txBody>
      </p:sp>
    </p:spTree>
    <p:extLst>
      <p:ext uri="{BB962C8B-B14F-4D97-AF65-F5344CB8AC3E}">
        <p14:creationId xmlns:p14="http://schemas.microsoft.com/office/powerpoint/2010/main" val="40907457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33B9E41B-A393-9819-94E8-A8307F713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510F-BA7E-4863-CD19-C0500F96424C}"/>
              </a:ext>
            </a:extLst>
          </p:cNvPr>
          <p:cNvSpPr>
            <a:spLocks noGrp="1"/>
          </p:cNvSpPr>
          <p:nvPr>
            <p:ph type="title"/>
          </p:nvPr>
        </p:nvSpPr>
        <p:spPr/>
        <p:txBody>
          <a:bodyPr/>
          <a:lstStyle/>
          <a:p>
            <a:r>
              <a:rPr lang="en-US" dirty="0"/>
              <a:t>Watch the movie on the game </a:t>
            </a:r>
          </a:p>
        </p:txBody>
      </p:sp>
      <p:sp>
        <p:nvSpPr>
          <p:cNvPr id="4" name="Rectangle 1">
            <a:extLst>
              <a:ext uri="{FF2B5EF4-FFF2-40B4-BE49-F238E27FC236}">
                <a16:creationId xmlns:a16="http://schemas.microsoft.com/office/drawing/2014/main" id="{CEA77982-BDDD-D7D0-0A96-25DCF8BEB0E0}"/>
              </a:ext>
            </a:extLst>
          </p:cNvPr>
          <p:cNvSpPr>
            <a:spLocks noChangeArrowheads="1"/>
          </p:cNvSpPr>
          <p:nvPr/>
        </p:nvSpPr>
        <p:spPr bwMode="auto">
          <a:xfrm>
            <a:off x="348735" y="4030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ES" altLang="en-ES" sz="1800" b="0" i="0" u="none" strike="noStrike" cap="none" normalizeH="0" baseline="0" dirty="0">
                <a:ln>
                  <a:noFill/>
                </a:ln>
                <a:solidFill>
                  <a:schemeClr val="tx1"/>
                </a:solidFill>
                <a:effectLst/>
                <a:latin typeface="Arial" panose="020B0604020202020204" pitchFamily="34" charset="0"/>
              </a:rPr>
              <a:t>see here and goto Netflix in case you have it: </a:t>
            </a:r>
            <a:br>
              <a:rPr kumimoji="0" lang="en-ES" altLang="en-ES" sz="1800" b="0" i="0" u="none" strike="noStrike" cap="none" normalizeH="0" baseline="0" dirty="0">
                <a:ln>
                  <a:noFill/>
                </a:ln>
                <a:solidFill>
                  <a:schemeClr val="tx1"/>
                </a:solidFill>
                <a:effectLst/>
                <a:latin typeface="Arial" panose="020B0604020202020204" pitchFamily="34" charset="0"/>
              </a:rPr>
            </a:br>
            <a:endParaRPr kumimoji="0" lang="en-ES" altLang="en-E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ES" altLang="en-ES" sz="1800" b="0" i="0" u="none" strike="noStrike" cap="none" normalizeH="0" baseline="0" dirty="0">
                <a:ln>
                  <a:noFill/>
                </a:ln>
                <a:solidFill>
                  <a:srgbClr val="1155CC"/>
                </a:solidFill>
                <a:effectLst/>
                <a:latin typeface="Arial" panose="020B0604020202020204" pitchFamily="34" charset="0"/>
                <a:hlinkClick r:id="rId2"/>
              </a:rPr>
              <a:t>Watch Alice in Borderland | Netflix Official Site</a:t>
            </a:r>
            <a:endParaRPr kumimoji="0" lang="en-ES" altLang="en-ES" sz="1800" b="0" i="0" u="none" strike="noStrike" cap="none" normalizeH="0" baseline="0" dirty="0">
              <a:ln>
                <a:noFill/>
              </a:ln>
              <a:solidFill>
                <a:srgbClr val="50005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ES" altLang="en-ES" sz="1800" b="0" i="0" u="none" strike="noStrike" cap="none" normalizeH="0" baseline="0" dirty="0">
                <a:ln>
                  <a:noFill/>
                </a:ln>
                <a:solidFill>
                  <a:srgbClr val="500050"/>
                </a:solidFill>
                <a:effectLst/>
                <a:latin typeface="Arial" panose="020B0604020202020204" pitchFamily="34" charset="0"/>
              </a:rPr>
            </a:br>
            <a:endParaRPr kumimoji="0" lang="en-ES" altLang="en-E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ES" altLang="en-ES" sz="1800" b="0" i="0" u="none" strike="noStrike" cap="none" normalizeH="0" baseline="0" dirty="0">
                <a:ln>
                  <a:noFill/>
                </a:ln>
                <a:solidFill>
                  <a:schemeClr val="tx1"/>
                </a:solidFill>
                <a:effectLst/>
                <a:latin typeface="Arial" panose="020B0604020202020204" pitchFamily="34" charset="0"/>
              </a:rPr>
              <a:t>sequence 2 (of 2) chapter 6, starts at about minute 30. You have to select Season 2. </a:t>
            </a:r>
          </a:p>
          <a:p>
            <a:pPr marL="0" marR="0" lvl="0" indent="0" algn="l" defTabSz="914400" rtl="0" eaLnBrk="0" fontAlgn="base" latinLnBrk="0" hangingPunct="0">
              <a:lnSpc>
                <a:spcPct val="100000"/>
              </a:lnSpc>
              <a:spcBef>
                <a:spcPct val="0"/>
              </a:spcBef>
              <a:spcAft>
                <a:spcPct val="0"/>
              </a:spcAft>
              <a:buClrTx/>
              <a:buSzTx/>
              <a:buFontTx/>
              <a:buNone/>
              <a:tabLst/>
            </a:pPr>
            <a:r>
              <a:rPr kumimoji="0" lang="en-ES" altLang="en-ES" sz="1800" b="0" i="0" u="none" strike="noStrike" cap="none" normalizeH="0" baseline="0" dirty="0">
                <a:ln>
                  <a:noFill/>
                </a:ln>
                <a:solidFill>
                  <a:schemeClr val="tx1"/>
                </a:solidFill>
                <a:effectLst/>
                <a:latin typeface="Arial" panose="020B0604020202020204" pitchFamily="34" charset="0"/>
              </a:rPr>
              <a:t>  </a:t>
            </a:r>
            <a:r>
              <a:rPr kumimoji="0" lang="en-ES" altLang="en-ES" sz="6500" b="0" i="0" u="none" strike="noStrike" cap="none" normalizeH="0" baseline="0" dirty="0">
                <a:ln>
                  <a:noFill/>
                </a:ln>
                <a:solidFill>
                  <a:schemeClr val="tx1"/>
                </a:solidFill>
                <a:effectLst/>
                <a:latin typeface="Arial" panose="020B0604020202020204" pitchFamily="34" charset="0"/>
              </a:rPr>
              <a:t>             </a:t>
            </a:r>
            <a:br>
              <a:rPr kumimoji="0" lang="en-ES" altLang="en-ES" sz="1800" b="0" i="0" u="none" strike="noStrike" cap="none" normalizeH="0" baseline="0" dirty="0">
                <a:ln>
                  <a:noFill/>
                </a:ln>
                <a:solidFill>
                  <a:schemeClr val="tx1"/>
                </a:solidFill>
                <a:effectLst/>
                <a:latin typeface="Arial" panose="020B0604020202020204" pitchFamily="34" charset="0"/>
              </a:rPr>
            </a:br>
            <a:endParaRPr kumimoji="0" lang="en-ES" altLang="en-ES" sz="1800" b="0" i="0" u="none" strike="noStrike" cap="none" normalizeH="0" baseline="0" dirty="0">
              <a:ln>
                <a:noFill/>
              </a:ln>
              <a:solidFill>
                <a:srgbClr val="888888"/>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ES" altLang="en-ES" sz="1800" b="0" i="0" u="none" strike="noStrike" cap="none" normalizeH="0" baseline="0" dirty="0">
                <a:ln>
                  <a:noFill/>
                </a:ln>
                <a:solidFill>
                  <a:srgbClr val="888888"/>
                </a:solidFill>
                <a:effectLst/>
                <a:latin typeface="Arial" panose="020B0604020202020204" pitchFamily="34" charset="0"/>
              </a:rPr>
              <a:t>Have fun. It is about 20 minutes, also connecting it to Organ transplantation.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ES" altLang="en-ES" sz="1800" b="0" i="0" u="none" strike="noStrike" cap="none" normalizeH="0" baseline="0" dirty="0">
                <a:ln>
                  <a:noFill/>
                </a:ln>
                <a:solidFill>
                  <a:srgbClr val="888888"/>
                </a:solidFill>
                <a:effectLst/>
                <a:latin typeface="Arial" panose="020B0604020202020204" pitchFamily="34" charset="0"/>
              </a:rPr>
            </a:br>
            <a:endParaRPr kumimoji="0" lang="en-ES" altLang="en-ES" sz="1800" b="0" i="0" u="none" strike="noStrike" cap="none" normalizeH="0" baseline="0" dirty="0">
              <a:ln>
                <a:noFill/>
              </a:ln>
              <a:solidFill>
                <a:schemeClr val="tx1"/>
              </a:solidFill>
              <a:effectLst/>
              <a:latin typeface="Arial" panose="020B0604020202020204" pitchFamily="34" charset="0"/>
            </a:endParaRPr>
          </a:p>
        </p:txBody>
      </p:sp>
      <p:sp>
        <p:nvSpPr>
          <p:cNvPr id="5" name="AutoShape 2">
            <a:extLst>
              <a:ext uri="{FF2B5EF4-FFF2-40B4-BE49-F238E27FC236}">
                <a16:creationId xmlns:a16="http://schemas.microsoft.com/office/drawing/2014/main" id="{17852D5F-0567-3CFF-3775-DFC257DA3B6D}"/>
              </a:ext>
            </a:extLst>
          </p:cNvPr>
          <p:cNvSpPr>
            <a:spLocks noChangeAspect="1" noChangeArrowheads="1"/>
          </p:cNvSpPr>
          <p:nvPr/>
        </p:nvSpPr>
        <p:spPr bwMode="auto">
          <a:xfrm>
            <a:off x="475735" y="3810000"/>
            <a:ext cx="2832100" cy="1041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627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07322F-CE30-2E3F-FF99-043A43C75159}"/>
              </a:ext>
            </a:extLst>
          </p:cNvPr>
          <p:cNvSpPr>
            <a:spLocks noGrp="1"/>
          </p:cNvSpPr>
          <p:nvPr>
            <p:ph type="ctrTitle"/>
          </p:nvPr>
        </p:nvSpPr>
        <p:spPr/>
        <p:txBody>
          <a:bodyPr/>
          <a:lstStyle/>
          <a:p>
            <a:r>
              <a:rPr lang="en-US" dirty="0"/>
              <a:t>Financial markets</a:t>
            </a:r>
          </a:p>
        </p:txBody>
      </p:sp>
      <p:sp>
        <p:nvSpPr>
          <p:cNvPr id="5" name="Subtitle 4">
            <a:extLst>
              <a:ext uri="{FF2B5EF4-FFF2-40B4-BE49-F238E27FC236}">
                <a16:creationId xmlns:a16="http://schemas.microsoft.com/office/drawing/2014/main" id="{FB31864D-CCF2-6B17-22CB-2FCD1CC88B8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8738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8A03A-785D-6240-9263-41214BE01B21}"/>
              </a:ext>
            </a:extLst>
          </p:cNvPr>
          <p:cNvSpPr>
            <a:spLocks noGrp="1"/>
          </p:cNvSpPr>
          <p:nvPr>
            <p:ph type="title"/>
          </p:nvPr>
        </p:nvSpPr>
        <p:spPr/>
        <p:txBody>
          <a:bodyPr/>
          <a:lstStyle/>
          <a:p>
            <a:r>
              <a:rPr lang="en-US" dirty="0"/>
              <a:t>What is economics?</a:t>
            </a:r>
          </a:p>
        </p:txBody>
      </p:sp>
      <p:sp>
        <p:nvSpPr>
          <p:cNvPr id="3" name="Content Placeholder 2">
            <a:extLst>
              <a:ext uri="{FF2B5EF4-FFF2-40B4-BE49-F238E27FC236}">
                <a16:creationId xmlns:a16="http://schemas.microsoft.com/office/drawing/2014/main" id="{9B8ADC37-D292-C4DA-4D3D-6569DB6BD3D1}"/>
              </a:ext>
            </a:extLst>
          </p:cNvPr>
          <p:cNvSpPr>
            <a:spLocks noGrp="1"/>
          </p:cNvSpPr>
          <p:nvPr>
            <p:ph idx="1"/>
          </p:nvPr>
        </p:nvSpPr>
        <p:spPr>
          <a:xfrm>
            <a:off x="-76200" y="1295400"/>
            <a:ext cx="9525000" cy="5486400"/>
          </a:xfrm>
        </p:spPr>
        <p:txBody>
          <a:bodyPr>
            <a:normAutofit fontScale="92500" lnSpcReduction="10000"/>
          </a:bodyPr>
          <a:lstStyle/>
          <a:p>
            <a:r>
              <a:rPr lang="en-US" dirty="0"/>
              <a:t>Economic models of (human) behavior, activity  </a:t>
            </a:r>
          </a:p>
          <a:p>
            <a:pPr lvl="1"/>
            <a:r>
              <a:rPr lang="en-US" dirty="0"/>
              <a:t>Prediction, prescriptions, quantifying measures</a:t>
            </a:r>
          </a:p>
          <a:p>
            <a:pPr lvl="1"/>
            <a:r>
              <a:rPr lang="en-US" dirty="0"/>
              <a:t>Different kind of agents: firms, households, state, banks etc. </a:t>
            </a:r>
          </a:p>
          <a:p>
            <a:pPr lvl="1"/>
            <a:r>
              <a:rPr lang="en-US" dirty="0"/>
              <a:t>Macro: Aggregations of agent activity (inflation, taxes etc.) </a:t>
            </a:r>
          </a:p>
          <a:p>
            <a:pPr lvl="1"/>
            <a:r>
              <a:rPr lang="en-US" dirty="0"/>
              <a:t>Micro: individual activity (e.g. monopoly, oligopoly)</a:t>
            </a:r>
          </a:p>
          <a:p>
            <a:pPr lvl="1"/>
            <a:r>
              <a:rPr lang="en-US" dirty="0"/>
              <a:t>Coordination, exchange, scarcity, social norms, money</a:t>
            </a:r>
          </a:p>
          <a:p>
            <a:pPr lvl="2"/>
            <a:r>
              <a:rPr lang="en-US" dirty="0"/>
              <a:t>With or without prices as coordination devices </a:t>
            </a:r>
          </a:p>
          <a:p>
            <a:pPr lvl="1">
              <a:buFontTx/>
              <a:buChar char="-"/>
            </a:pPr>
            <a:r>
              <a:rPr lang="en-US" dirty="0"/>
              <a:t>Implications for the real world</a:t>
            </a:r>
          </a:p>
          <a:p>
            <a:pPr lvl="1">
              <a:buFontTx/>
              <a:buChar char="-"/>
            </a:pPr>
            <a:r>
              <a:rPr lang="en-US" dirty="0"/>
              <a:t>Tools: game theory, statistics, econometrics </a:t>
            </a:r>
          </a:p>
          <a:p>
            <a:pPr lvl="1">
              <a:buFontTx/>
              <a:buChar char="-"/>
            </a:pPr>
            <a:r>
              <a:rPr lang="en-US" dirty="0"/>
              <a:t>Natural data (e.g. bank data on saving) or data creation (lab or field) </a:t>
            </a:r>
          </a:p>
          <a:p>
            <a:pPr lvl="1">
              <a:buFontTx/>
              <a:buChar char="-"/>
            </a:pPr>
            <a:r>
              <a:rPr lang="en-US" dirty="0"/>
              <a:t>Rationality on aggregate level stronger than on individual level</a:t>
            </a:r>
          </a:p>
          <a:p>
            <a:pPr lvl="1">
              <a:buFontTx/>
              <a:buChar char="-"/>
            </a:pPr>
            <a:endParaRPr lang="en-US" dirty="0"/>
          </a:p>
          <a:p>
            <a:pPr lvl="1">
              <a:buFontTx/>
              <a:buChar char="-"/>
            </a:pPr>
            <a:endParaRPr lang="en-US" dirty="0"/>
          </a:p>
        </p:txBody>
      </p:sp>
    </p:spTree>
    <p:extLst>
      <p:ext uri="{BB962C8B-B14F-4D97-AF65-F5344CB8AC3E}">
        <p14:creationId xmlns:p14="http://schemas.microsoft.com/office/powerpoint/2010/main" val="22770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ChangeArrowheads="1"/>
          </p:cNvSpPr>
          <p:nvPr>
            <p:ph type="title"/>
          </p:nvPr>
        </p:nvSpPr>
        <p:spPr/>
        <p:txBody>
          <a:bodyPr/>
          <a:lstStyle/>
          <a:p>
            <a:r>
              <a:rPr lang="en-GB"/>
              <a:t>Definition</a:t>
            </a:r>
          </a:p>
        </p:txBody>
      </p:sp>
      <p:sp>
        <p:nvSpPr>
          <p:cNvPr id="1216515" name="Rectangle 3"/>
          <p:cNvSpPr>
            <a:spLocks noGrp="1" noChangeArrowheads="1"/>
          </p:cNvSpPr>
          <p:nvPr>
            <p:ph type="body" idx="1"/>
          </p:nvPr>
        </p:nvSpPr>
        <p:spPr/>
        <p:txBody>
          <a:bodyPr/>
          <a:lstStyle/>
          <a:p>
            <a:r>
              <a:rPr lang="en-GB" sz="3200">
                <a:cs typeface="Times New Roman" pitchFamily="18" charset="0"/>
              </a:rPr>
              <a:t>“</a:t>
            </a:r>
            <a:r>
              <a:rPr lang="en-GB" sz="3200" i="1">
                <a:cs typeface="Times New Roman" pitchFamily="18" charset="0"/>
              </a:rPr>
              <a:t>A bubble may be defined loosely as a sharp rise the price of an asset …, with the initial rise generating expectations of further rises and attracting new buyers – generally speculators interested in profits from trading in the asset rather than its use or earning capacity</a:t>
            </a:r>
            <a:r>
              <a:rPr lang="en-GB" sz="3200">
                <a:cs typeface="Times New Roman" pitchFamily="18" charset="0"/>
              </a:rPr>
              <a:t>.” </a:t>
            </a:r>
            <a:endParaRPr lang="de-DE" sz="3200">
              <a:cs typeface="Times New Roman" pitchFamily="18" charset="0"/>
            </a:endParaRPr>
          </a:p>
          <a:p>
            <a:pPr algn="r">
              <a:buFontTx/>
              <a:buNone/>
            </a:pPr>
            <a:r>
              <a:rPr lang="de-DE" sz="3200">
                <a:cs typeface="Times New Roman" pitchFamily="18" charset="0"/>
              </a:rPr>
              <a:t>-- Charles Kindleberger, </a:t>
            </a:r>
            <a:r>
              <a:rPr lang="de-DE" sz="3200" i="1">
                <a:cs typeface="Times New Roman" pitchFamily="18" charset="0"/>
              </a:rPr>
              <a:t>The New Palgrave</a:t>
            </a:r>
            <a:endParaRPr lang="en-GB" sz="3200" i="1">
              <a:cs typeface="Times New Roman" pitchFamily="18" charset="0"/>
            </a:endParaRPr>
          </a:p>
        </p:txBody>
      </p:sp>
    </p:spTree>
    <p:extLst>
      <p:ext uri="{BB962C8B-B14F-4D97-AF65-F5344CB8AC3E}">
        <p14:creationId xmlns:p14="http://schemas.microsoft.com/office/powerpoint/2010/main" val="2015457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p:txBody>
          <a:bodyPr/>
          <a:lstStyle/>
          <a:p>
            <a:r>
              <a:rPr lang="en-US"/>
              <a:t>Can bubbles persist?</a:t>
            </a:r>
          </a:p>
        </p:txBody>
      </p:sp>
      <p:sp>
        <p:nvSpPr>
          <p:cNvPr id="1218563" name="Rectangle 3"/>
          <p:cNvSpPr>
            <a:spLocks noGrp="1" noChangeArrowheads="1"/>
          </p:cNvSpPr>
          <p:nvPr>
            <p:ph type="body" idx="1"/>
          </p:nvPr>
        </p:nvSpPr>
        <p:spPr/>
        <p:txBody>
          <a:bodyPr>
            <a:normAutofit fontScale="92500" lnSpcReduction="10000"/>
          </a:bodyPr>
          <a:lstStyle/>
          <a:p>
            <a:r>
              <a:rPr lang="en-US" sz="2800" dirty="0"/>
              <a:t>Keynes (1936) 		</a:t>
            </a:r>
            <a:r>
              <a:rPr lang="en-US" sz="2800" dirty="0">
                <a:effectLst>
                  <a:outerShdw blurRad="38100" dist="38100" dir="2700000" algn="tl">
                    <a:srgbClr val="C0C0C0"/>
                  </a:outerShdw>
                </a:effectLst>
                <a:sym typeface="Math1" pitchFamily="2" charset="2"/>
              </a:rPr>
              <a:t> </a:t>
            </a:r>
          </a:p>
          <a:p>
            <a:r>
              <a:rPr lang="en-US" dirty="0"/>
              <a:t>“It might have been supposed that </a:t>
            </a:r>
            <a:r>
              <a:rPr lang="en-US" i="1" dirty="0"/>
              <a:t>competition between expert professionals</a:t>
            </a:r>
            <a:r>
              <a:rPr lang="en-US" dirty="0"/>
              <a:t>, possessing judgment and knowledge beyond that of the average private investor, would correct the vagaries of the ignorant individual left to himself.”</a:t>
            </a:r>
          </a:p>
          <a:p>
            <a:r>
              <a:rPr lang="en-US" sz="2800" dirty="0" err="1"/>
              <a:t>Fama</a:t>
            </a:r>
            <a:r>
              <a:rPr lang="en-US" sz="2800" dirty="0"/>
              <a:t> (1965) </a:t>
            </a:r>
            <a:br>
              <a:rPr lang="en-US" sz="2800" dirty="0"/>
            </a:br>
            <a:r>
              <a:rPr lang="en-US" dirty="0"/>
              <a:t>“If there are many sophisticated traders in the market, they may cause these “bubbles” to burst before they really get under way.”</a:t>
            </a:r>
            <a:endParaRPr lang="en-US" sz="3200" dirty="0"/>
          </a:p>
          <a:p>
            <a:endParaRPr lang="en-US" dirty="0"/>
          </a:p>
        </p:txBody>
      </p:sp>
    </p:spTree>
    <p:extLst>
      <p:ext uri="{BB962C8B-B14F-4D97-AF65-F5344CB8AC3E}">
        <p14:creationId xmlns:p14="http://schemas.microsoft.com/office/powerpoint/2010/main" val="3198563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034463" cy="6911975"/>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3904349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a lab experiment?</a:t>
            </a:r>
          </a:p>
        </p:txBody>
      </p:sp>
      <p:sp>
        <p:nvSpPr>
          <p:cNvPr id="6" name="Content Placeholder 5"/>
          <p:cNvSpPr>
            <a:spLocks noGrp="1"/>
          </p:cNvSpPr>
          <p:nvPr>
            <p:ph idx="1"/>
          </p:nvPr>
        </p:nvSpPr>
        <p:spPr/>
        <p:txBody>
          <a:bodyPr>
            <a:normAutofit fontScale="92500" lnSpcReduction="20000"/>
          </a:bodyPr>
          <a:lstStyle/>
          <a:p>
            <a:r>
              <a:rPr lang="en-US" dirty="0"/>
              <a:t>Too many unknowns in the real world</a:t>
            </a:r>
          </a:p>
          <a:p>
            <a:r>
              <a:rPr lang="en-US" dirty="0"/>
              <a:t>Control of important variables: Here:</a:t>
            </a:r>
          </a:p>
          <a:p>
            <a:pPr lvl="1"/>
            <a:r>
              <a:rPr lang="en-US" dirty="0"/>
              <a:t>Fundamental values (at least known to the experimenter)</a:t>
            </a:r>
          </a:p>
          <a:p>
            <a:pPr lvl="1"/>
            <a:r>
              <a:rPr lang="en-US" dirty="0"/>
              <a:t>Borrowing constraints are the same for all </a:t>
            </a:r>
          </a:p>
          <a:p>
            <a:pPr lvl="1"/>
            <a:r>
              <a:rPr lang="en-US" dirty="0"/>
              <a:t>Time horizon the same for all</a:t>
            </a:r>
          </a:p>
          <a:p>
            <a:pPr lvl="1"/>
            <a:r>
              <a:rPr lang="en-US" dirty="0"/>
              <a:t>Experience level of subjects can be made the same (repetition of the same market)</a:t>
            </a:r>
          </a:p>
          <a:p>
            <a:pPr lvl="1"/>
            <a:r>
              <a:rPr lang="en-US" dirty="0"/>
              <a:t>Controlled centralized market: here call market</a:t>
            </a:r>
          </a:p>
          <a:p>
            <a:pPr lvl="1"/>
            <a:r>
              <a:rPr lang="en-US" dirty="0"/>
              <a:t>Control of reason to buy/sell. In contrast e.g. in housing market, need for a house</a:t>
            </a:r>
          </a:p>
        </p:txBody>
      </p:sp>
    </p:spTree>
    <p:extLst>
      <p:ext uri="{BB962C8B-B14F-4D97-AF65-F5344CB8AC3E}">
        <p14:creationId xmlns:p14="http://schemas.microsoft.com/office/powerpoint/2010/main" val="340334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you bid</a:t>
            </a:r>
          </a:p>
        </p:txBody>
      </p:sp>
      <p:sp>
        <p:nvSpPr>
          <p:cNvPr id="3" name="Content Placeholder 2"/>
          <p:cNvSpPr>
            <a:spLocks noGrp="1"/>
          </p:cNvSpPr>
          <p:nvPr>
            <p:ph idx="1"/>
          </p:nvPr>
        </p:nvSpPr>
        <p:spPr/>
        <p:txBody>
          <a:bodyPr/>
          <a:lstStyle/>
          <a:p>
            <a:r>
              <a:rPr lang="en-US" dirty="0"/>
              <a:t>If all were perfectly rational? </a:t>
            </a:r>
          </a:p>
          <a:p>
            <a:r>
              <a:rPr lang="en-US" dirty="0"/>
              <a:t>P*</a:t>
            </a:r>
            <a:r>
              <a:rPr lang="en-US" dirty="0" err="1"/>
              <a:t>i</a:t>
            </a:r>
            <a:r>
              <a:rPr lang="en-US" dirty="0"/>
              <a:t>=D why? </a:t>
            </a:r>
          </a:p>
          <a:p>
            <a:endParaRPr lang="en-US" dirty="0"/>
          </a:p>
          <a:p>
            <a:r>
              <a:rPr lang="en-US" dirty="0"/>
              <a:t>What to bid when you know that the others are not understanding the theory? </a:t>
            </a:r>
          </a:p>
        </p:txBody>
      </p:sp>
    </p:spTree>
    <p:extLst>
      <p:ext uri="{BB962C8B-B14F-4D97-AF65-F5344CB8AC3E}">
        <p14:creationId xmlns:p14="http://schemas.microsoft.com/office/powerpoint/2010/main" val="401226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652463"/>
            <a:ext cx="903922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00400" y="304800"/>
            <a:ext cx="3094822" cy="369332"/>
          </a:xfrm>
          <a:prstGeom prst="rect">
            <a:avLst/>
          </a:prstGeom>
          <a:noFill/>
        </p:spPr>
        <p:txBody>
          <a:bodyPr wrap="none" rtlCol="0">
            <a:spAutoFit/>
          </a:bodyPr>
          <a:lstStyle/>
          <a:p>
            <a:r>
              <a:rPr lang="en-US" dirty="0"/>
              <a:t>Are you different from others? </a:t>
            </a:r>
          </a:p>
        </p:txBody>
      </p:sp>
    </p:spTree>
    <p:extLst>
      <p:ext uri="{BB962C8B-B14F-4D97-AF65-F5344CB8AC3E}">
        <p14:creationId xmlns:p14="http://schemas.microsoft.com/office/powerpoint/2010/main" val="2202579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661988"/>
            <a:ext cx="893445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755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963"/>
            <a:ext cx="9163050"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739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304800"/>
            <a:ext cx="9144000" cy="5986202"/>
          </a:xfrm>
          <a:prstGeom prst="rect">
            <a:avLst/>
          </a:prstGeom>
          <a:noFill/>
          <a:ln w="9525">
            <a:noFill/>
            <a:miter lim="800000"/>
            <a:headEnd/>
            <a:tailEnd/>
          </a:ln>
        </p:spPr>
      </p:pic>
    </p:spTree>
    <p:extLst>
      <p:ext uri="{BB962C8B-B14F-4D97-AF65-F5344CB8AC3E}">
        <p14:creationId xmlns:p14="http://schemas.microsoft.com/office/powerpoint/2010/main" val="937733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p:cNvPicPr preferRelativeResize="0"/>
          <p:nvPr/>
        </p:nvPicPr>
        <p:blipFill rotWithShape="1">
          <a:blip r:embed="rId3">
            <a:alphaModFix/>
          </a:blip>
          <a:srcRect/>
          <a:stretch/>
        </p:blipFill>
        <p:spPr>
          <a:xfrm>
            <a:off x="914400" y="838200"/>
            <a:ext cx="7010398" cy="3995737"/>
          </a:xfrm>
          <a:prstGeom prst="rect">
            <a:avLst/>
          </a:prstGeom>
          <a:noFill/>
          <a:ln>
            <a:noFill/>
          </a:ln>
        </p:spPr>
      </p:pic>
    </p:spTree>
    <p:extLst>
      <p:ext uri="{BB962C8B-B14F-4D97-AF65-F5344CB8AC3E}">
        <p14:creationId xmlns:p14="http://schemas.microsoft.com/office/powerpoint/2010/main" val="24812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25032" y="2138493"/>
            <a:ext cx="4031014" cy="2865950"/>
          </a:xfrm>
          <a:prstGeom prst="ellipse">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050" b="1" dirty="0"/>
              <a:t>Lab-Field experiments (ex</a:t>
            </a:r>
            <a:endParaRPr lang="en-US" sz="1050" dirty="0"/>
          </a:p>
        </p:txBody>
      </p:sp>
      <p:sp>
        <p:nvSpPr>
          <p:cNvPr id="4" name="Oval 3"/>
          <p:cNvSpPr/>
          <p:nvPr/>
        </p:nvSpPr>
        <p:spPr>
          <a:xfrm>
            <a:off x="4220127" y="2396686"/>
            <a:ext cx="3850812" cy="3160885"/>
          </a:xfrm>
          <a:prstGeom prst="ellipse">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 name="Oval 1"/>
          <p:cNvSpPr/>
          <p:nvPr/>
        </p:nvSpPr>
        <p:spPr>
          <a:xfrm>
            <a:off x="3137648" y="609600"/>
            <a:ext cx="3361765" cy="3014383"/>
          </a:xfrm>
          <a:prstGeom prst="ellipse">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5" name="TextBox 4"/>
          <p:cNvSpPr txBox="1"/>
          <p:nvPr/>
        </p:nvSpPr>
        <p:spPr>
          <a:xfrm>
            <a:off x="98755" y="2033762"/>
            <a:ext cx="1972398" cy="1938992"/>
          </a:xfrm>
          <a:prstGeom prst="rect">
            <a:avLst/>
          </a:prstGeom>
          <a:noFill/>
        </p:spPr>
        <p:txBody>
          <a:bodyPr wrap="square" rtlCol="0">
            <a:spAutoFit/>
          </a:bodyPr>
          <a:lstStyle/>
          <a:p>
            <a:r>
              <a:rPr lang="en-US" sz="1600" dirty="0"/>
              <a:t>      </a:t>
            </a:r>
          </a:p>
          <a:p>
            <a:r>
              <a:rPr lang="en-US" sz="2000" b="1" dirty="0">
                <a:solidFill>
                  <a:srgbClr val="FF0000"/>
                </a:solidFill>
              </a:rPr>
              <a:t>Mind (software)</a:t>
            </a:r>
          </a:p>
          <a:p>
            <a:r>
              <a:rPr lang="en-US" sz="1600" b="1" dirty="0"/>
              <a:t>(human behavior &amp; cognition, subjective)</a:t>
            </a:r>
            <a:endParaRPr lang="en-US" sz="1600" b="1" dirty="0">
              <a:solidFill>
                <a:srgbClr val="00B050"/>
              </a:solidFill>
            </a:endParaRPr>
          </a:p>
          <a:p>
            <a:endParaRPr lang="en-US" sz="1600" dirty="0"/>
          </a:p>
        </p:txBody>
      </p:sp>
      <p:sp>
        <p:nvSpPr>
          <p:cNvPr id="7" name="TextBox 6"/>
          <p:cNvSpPr txBox="1"/>
          <p:nvPr/>
        </p:nvSpPr>
        <p:spPr>
          <a:xfrm>
            <a:off x="5708736" y="436054"/>
            <a:ext cx="3226821" cy="400110"/>
          </a:xfrm>
          <a:prstGeom prst="rect">
            <a:avLst/>
          </a:prstGeom>
          <a:noFill/>
        </p:spPr>
        <p:txBody>
          <a:bodyPr wrap="square" rtlCol="0">
            <a:spAutoFit/>
          </a:bodyPr>
          <a:lstStyle/>
          <a:p>
            <a:r>
              <a:rPr lang="en-US" sz="2000" b="1" dirty="0">
                <a:solidFill>
                  <a:srgbClr val="0070C0"/>
                </a:solidFill>
              </a:rPr>
              <a:t>Logic</a:t>
            </a:r>
            <a:r>
              <a:rPr lang="en-US" sz="1600" b="1" dirty="0"/>
              <a:t> (theory-consistency)</a:t>
            </a:r>
          </a:p>
        </p:txBody>
      </p:sp>
      <p:sp>
        <p:nvSpPr>
          <p:cNvPr id="8" name="TextBox 7"/>
          <p:cNvSpPr txBox="1"/>
          <p:nvPr/>
        </p:nvSpPr>
        <p:spPr>
          <a:xfrm>
            <a:off x="6838522" y="2239103"/>
            <a:ext cx="2448106" cy="1138773"/>
          </a:xfrm>
          <a:prstGeom prst="rect">
            <a:avLst/>
          </a:prstGeom>
          <a:noFill/>
        </p:spPr>
        <p:txBody>
          <a:bodyPr wrap="none" rtlCol="0">
            <a:spAutoFit/>
          </a:bodyPr>
          <a:lstStyle/>
          <a:p>
            <a:r>
              <a:rPr lang="en-US" sz="2000" b="1" dirty="0">
                <a:solidFill>
                  <a:srgbClr val="00B050"/>
                </a:solidFill>
              </a:rPr>
              <a:t>Nature (hardware)</a:t>
            </a:r>
            <a:r>
              <a:rPr lang="en-US" sz="2000" b="1" dirty="0"/>
              <a:t> </a:t>
            </a:r>
          </a:p>
          <a:p>
            <a:r>
              <a:rPr lang="en-US" sz="1600" b="1" dirty="0"/>
              <a:t>(body &amp; brain</a:t>
            </a:r>
          </a:p>
          <a:p>
            <a:r>
              <a:rPr lang="en-US" sz="1600" b="1" dirty="0"/>
              <a:t>objective) </a:t>
            </a:r>
          </a:p>
          <a:p>
            <a:r>
              <a:rPr lang="en-US" sz="1600" dirty="0"/>
              <a:t> </a:t>
            </a:r>
          </a:p>
        </p:txBody>
      </p:sp>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id="{F1A0A6A5-A165-1141-8964-83840807EBFB}"/>
                  </a:ext>
                </a:extLst>
              </p14:cNvPr>
              <p14:cNvContentPartPr/>
              <p14:nvPr/>
            </p14:nvContentPartPr>
            <p14:xfrm>
              <a:off x="3586620" y="2876205"/>
              <a:ext cx="270" cy="270"/>
            </p14:xfrm>
          </p:contentPart>
        </mc:Choice>
        <mc:Fallback xmlns="">
          <p:pic>
            <p:nvPicPr>
              <p:cNvPr id="21" name="Ink 20">
                <a:extLst>
                  <a:ext uri="{FF2B5EF4-FFF2-40B4-BE49-F238E27FC236}">
                    <a16:creationId xmlns:a16="http://schemas.microsoft.com/office/drawing/2014/main" id="{F1A0A6A5-A165-1141-8964-83840807EBFB}"/>
                  </a:ext>
                </a:extLst>
              </p:cNvPr>
              <p:cNvPicPr/>
              <p:nvPr/>
            </p:nvPicPr>
            <p:blipFill>
              <a:blip r:embed="rId4"/>
              <a:stretch>
                <a:fillRect/>
              </a:stretch>
            </p:blipFill>
            <p:spPr>
              <a:xfrm>
                <a:off x="3573120" y="2862705"/>
                <a:ext cx="27000" cy="27000"/>
              </a:xfrm>
              <a:prstGeom prst="rect">
                <a:avLst/>
              </a:prstGeom>
            </p:spPr>
          </p:pic>
        </mc:Fallback>
      </mc:AlternateContent>
      <p:cxnSp>
        <p:nvCxnSpPr>
          <p:cNvPr id="15" name="Straight Arrow Connector 14">
            <a:extLst>
              <a:ext uri="{FF2B5EF4-FFF2-40B4-BE49-F238E27FC236}">
                <a16:creationId xmlns:a16="http://schemas.microsoft.com/office/drawing/2014/main" id="{9F801082-6878-7642-A5B5-D62D6EC007AE}"/>
              </a:ext>
            </a:extLst>
          </p:cNvPr>
          <p:cNvCxnSpPr/>
          <p:nvPr/>
        </p:nvCxnSpPr>
        <p:spPr>
          <a:xfrm flipV="1">
            <a:off x="2417141" y="2738849"/>
            <a:ext cx="0" cy="69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AAF1DD7-B613-E24A-ACED-B9CD9EC5F0BA}"/>
              </a:ext>
            </a:extLst>
          </p:cNvPr>
          <p:cNvSpPr txBox="1"/>
          <p:nvPr/>
        </p:nvSpPr>
        <p:spPr>
          <a:xfrm>
            <a:off x="3805131" y="782107"/>
            <a:ext cx="3089179" cy="1200329"/>
          </a:xfrm>
          <a:prstGeom prst="rect">
            <a:avLst/>
          </a:prstGeom>
          <a:noFill/>
        </p:spPr>
        <p:txBody>
          <a:bodyPr wrap="none" rtlCol="0">
            <a:spAutoFit/>
          </a:bodyPr>
          <a:lstStyle/>
          <a:p>
            <a:r>
              <a:rPr lang="en-ES" b="1" dirty="0"/>
              <a:t>Economics</a:t>
            </a:r>
          </a:p>
          <a:p>
            <a:r>
              <a:rPr lang="en-ES" dirty="0"/>
              <a:t>Game theory</a:t>
            </a:r>
          </a:p>
          <a:p>
            <a:r>
              <a:rPr lang="en-ES" b="1" dirty="0"/>
              <a:t>Tools:</a:t>
            </a:r>
            <a:r>
              <a:rPr lang="en-ES" dirty="0"/>
              <a:t> preferences, equilibrium</a:t>
            </a:r>
          </a:p>
          <a:p>
            <a:r>
              <a:rPr lang="en-ES" dirty="0">
                <a:highlight>
                  <a:srgbClr val="FFFF00"/>
                </a:highlight>
              </a:rPr>
              <a:t>Simulations</a:t>
            </a:r>
          </a:p>
        </p:txBody>
      </p:sp>
      <p:sp>
        <p:nvSpPr>
          <p:cNvPr id="12" name="TextBox 11">
            <a:extLst>
              <a:ext uri="{FF2B5EF4-FFF2-40B4-BE49-F238E27FC236}">
                <a16:creationId xmlns:a16="http://schemas.microsoft.com/office/drawing/2014/main" id="{9F9A5FAC-EE93-6C42-86A3-F8BCE804E69C}"/>
              </a:ext>
            </a:extLst>
          </p:cNvPr>
          <p:cNvSpPr txBox="1"/>
          <p:nvPr/>
        </p:nvSpPr>
        <p:spPr>
          <a:xfrm>
            <a:off x="1488678" y="3172513"/>
            <a:ext cx="2709396" cy="1600438"/>
          </a:xfrm>
          <a:prstGeom prst="rect">
            <a:avLst/>
          </a:prstGeom>
          <a:noFill/>
        </p:spPr>
        <p:txBody>
          <a:bodyPr wrap="none" rtlCol="0">
            <a:spAutoFit/>
          </a:bodyPr>
          <a:lstStyle/>
          <a:p>
            <a:r>
              <a:rPr lang="en-ES" dirty="0">
                <a:highlight>
                  <a:srgbClr val="FFFF00"/>
                </a:highlight>
              </a:rPr>
              <a:t>Experimental Economics</a:t>
            </a:r>
          </a:p>
          <a:p>
            <a:r>
              <a:rPr lang="en-ES" dirty="0">
                <a:highlight>
                  <a:srgbClr val="FFFF00"/>
                </a:highlight>
              </a:rPr>
              <a:t>Behavioral Economics</a:t>
            </a:r>
          </a:p>
          <a:p>
            <a:r>
              <a:rPr lang="en-ES" dirty="0">
                <a:highlight>
                  <a:srgbClr val="FFFF00"/>
                </a:highlight>
              </a:rPr>
              <a:t>Psychology  (tests), </a:t>
            </a:r>
            <a:r>
              <a:rPr lang="en-US" dirty="0">
                <a:highlight>
                  <a:srgbClr val="FFFF00"/>
                </a:highlight>
              </a:rPr>
              <a:t>Ethics</a:t>
            </a:r>
            <a:endParaRPr lang="en-ES" dirty="0">
              <a:highlight>
                <a:srgbClr val="FFFF00"/>
              </a:highlight>
            </a:endParaRPr>
          </a:p>
          <a:p>
            <a:r>
              <a:rPr lang="en-ES" b="1" dirty="0">
                <a:highlight>
                  <a:srgbClr val="FFFF00"/>
                </a:highlight>
              </a:rPr>
              <a:t>Tools</a:t>
            </a:r>
            <a:r>
              <a:rPr lang="en-ES" dirty="0">
                <a:highlight>
                  <a:srgbClr val="FFFF00"/>
                </a:highlight>
              </a:rPr>
              <a:t>: </a:t>
            </a:r>
            <a:r>
              <a:rPr lang="en-GB" dirty="0">
                <a:highlight>
                  <a:srgbClr val="FFFF00"/>
                </a:highlight>
              </a:rPr>
              <a:t>C</a:t>
            </a:r>
            <a:r>
              <a:rPr lang="en-ES" dirty="0">
                <a:highlight>
                  <a:srgbClr val="FFFF00"/>
                </a:highlight>
              </a:rPr>
              <a:t>reating behavioral data</a:t>
            </a:r>
          </a:p>
          <a:p>
            <a:r>
              <a:rPr lang="en-ES" dirty="0">
                <a:highlight>
                  <a:srgbClr val="FFFF00"/>
                </a:highlight>
              </a:rPr>
              <a:t>Simulations, Computer</a:t>
            </a:r>
          </a:p>
          <a:p>
            <a:endParaRPr lang="en-ES" dirty="0">
              <a:highlight>
                <a:srgbClr val="FFFF00"/>
              </a:highlight>
            </a:endParaRPr>
          </a:p>
          <a:p>
            <a:r>
              <a:rPr lang="en-ES" dirty="0">
                <a:highlight>
                  <a:srgbClr val="FFFF00"/>
                </a:highlight>
              </a:rPr>
              <a:t>LAB &amp; FIELDEXPERIMENTS</a:t>
            </a:r>
          </a:p>
        </p:txBody>
      </p:sp>
      <p:sp>
        <p:nvSpPr>
          <p:cNvPr id="13" name="TextBox 12">
            <a:extLst>
              <a:ext uri="{FF2B5EF4-FFF2-40B4-BE49-F238E27FC236}">
                <a16:creationId xmlns:a16="http://schemas.microsoft.com/office/drawing/2014/main" id="{D0781E31-859E-A444-A8C9-85FB1C911960}"/>
              </a:ext>
            </a:extLst>
          </p:cNvPr>
          <p:cNvSpPr txBox="1"/>
          <p:nvPr/>
        </p:nvSpPr>
        <p:spPr>
          <a:xfrm>
            <a:off x="5625118" y="3369293"/>
            <a:ext cx="2560316" cy="738664"/>
          </a:xfrm>
          <a:prstGeom prst="rect">
            <a:avLst/>
          </a:prstGeom>
          <a:noFill/>
        </p:spPr>
        <p:txBody>
          <a:bodyPr wrap="none" rtlCol="0">
            <a:spAutoFit/>
          </a:bodyPr>
          <a:lstStyle/>
          <a:p>
            <a:r>
              <a:rPr lang="en-ES" dirty="0"/>
              <a:t>Neurosciencs</a:t>
            </a:r>
          </a:p>
          <a:p>
            <a:r>
              <a:rPr lang="en-ES" dirty="0"/>
              <a:t>Biology</a:t>
            </a:r>
          </a:p>
          <a:p>
            <a:r>
              <a:rPr lang="en-ES" b="1" dirty="0"/>
              <a:t>Tools</a:t>
            </a:r>
            <a:r>
              <a:rPr lang="en-ES" dirty="0"/>
              <a:t>: eye-trackers, fmRI etc </a:t>
            </a:r>
          </a:p>
        </p:txBody>
      </p:sp>
      <p:sp>
        <p:nvSpPr>
          <p:cNvPr id="16" name="TextBox 15">
            <a:extLst>
              <a:ext uri="{FF2B5EF4-FFF2-40B4-BE49-F238E27FC236}">
                <a16:creationId xmlns:a16="http://schemas.microsoft.com/office/drawing/2014/main" id="{E71E3BAD-D9D6-A242-A46A-E2D55091A746}"/>
              </a:ext>
            </a:extLst>
          </p:cNvPr>
          <p:cNvSpPr txBox="1"/>
          <p:nvPr/>
        </p:nvSpPr>
        <p:spPr>
          <a:xfrm>
            <a:off x="0" y="-2698"/>
            <a:ext cx="4802918" cy="523220"/>
          </a:xfrm>
          <a:prstGeom prst="rect">
            <a:avLst/>
          </a:prstGeom>
          <a:noFill/>
        </p:spPr>
        <p:txBody>
          <a:bodyPr wrap="none" rtlCol="0">
            <a:spAutoFit/>
          </a:bodyPr>
          <a:lstStyle/>
          <a:p>
            <a:r>
              <a:rPr lang="en-ES" sz="2800" dirty="0"/>
              <a:t>My current view on research</a:t>
            </a:r>
          </a:p>
        </p:txBody>
      </p:sp>
      <p:sp>
        <p:nvSpPr>
          <p:cNvPr id="18" name="TextBox 17">
            <a:extLst>
              <a:ext uri="{FF2B5EF4-FFF2-40B4-BE49-F238E27FC236}">
                <a16:creationId xmlns:a16="http://schemas.microsoft.com/office/drawing/2014/main" id="{BAFC33B1-4851-CF4E-86A8-FA394EDB0008}"/>
              </a:ext>
            </a:extLst>
          </p:cNvPr>
          <p:cNvSpPr txBox="1"/>
          <p:nvPr/>
        </p:nvSpPr>
        <p:spPr>
          <a:xfrm>
            <a:off x="356976" y="5345797"/>
            <a:ext cx="4215024" cy="1200329"/>
          </a:xfrm>
          <a:prstGeom prst="rect">
            <a:avLst/>
          </a:prstGeom>
          <a:noFill/>
        </p:spPr>
        <p:txBody>
          <a:bodyPr wrap="square" rtlCol="0">
            <a:spAutoFit/>
          </a:bodyPr>
          <a:lstStyle/>
          <a:p>
            <a:pPr marL="285750" indent="-285750">
              <a:buFont typeface="Symbol" pitchFamily="2" charset="2"/>
              <a:buChar char="Þ"/>
            </a:pPr>
            <a:r>
              <a:rPr lang="en-ES" sz="1800" b="1" dirty="0"/>
              <a:t>R</a:t>
            </a:r>
            <a:r>
              <a:rPr lang="en-GB" sz="1800" b="1" dirty="0"/>
              <a:t>e</a:t>
            </a:r>
            <a:r>
              <a:rPr lang="en-ES" sz="1800" b="1" dirty="0"/>
              <a:t>al world – Policy Implication</a:t>
            </a:r>
          </a:p>
          <a:p>
            <a:r>
              <a:rPr lang="en-ES" sz="1800" dirty="0"/>
              <a:t>e.g. Central Banks,</a:t>
            </a:r>
          </a:p>
          <a:p>
            <a:r>
              <a:rPr lang="en-GB" sz="1800" dirty="0"/>
              <a:t>E</a:t>
            </a:r>
            <a:r>
              <a:rPr lang="en-ES" sz="1800" dirty="0"/>
              <a:t>nvironmental issues,</a:t>
            </a:r>
          </a:p>
          <a:p>
            <a:r>
              <a:rPr lang="en-ES" sz="1800" dirty="0"/>
              <a:t>Development</a:t>
            </a:r>
            <a:r>
              <a:rPr lang="en-ES" sz="1800" b="1" dirty="0"/>
              <a:t> </a:t>
            </a:r>
          </a:p>
        </p:txBody>
      </p:sp>
      <p:sp>
        <p:nvSpPr>
          <p:cNvPr id="22" name="TextBox 21">
            <a:extLst>
              <a:ext uri="{FF2B5EF4-FFF2-40B4-BE49-F238E27FC236}">
                <a16:creationId xmlns:a16="http://schemas.microsoft.com/office/drawing/2014/main" id="{C376CC18-4C50-234E-8FC4-9FCAD73FE957}"/>
              </a:ext>
            </a:extLst>
          </p:cNvPr>
          <p:cNvSpPr txBox="1"/>
          <p:nvPr/>
        </p:nvSpPr>
        <p:spPr>
          <a:xfrm>
            <a:off x="208442" y="589576"/>
            <a:ext cx="3768980" cy="923330"/>
          </a:xfrm>
          <a:prstGeom prst="rect">
            <a:avLst/>
          </a:prstGeom>
          <a:noFill/>
        </p:spPr>
        <p:txBody>
          <a:bodyPr wrap="none" rtlCol="0">
            <a:spAutoFit/>
          </a:bodyPr>
          <a:lstStyle/>
          <a:p>
            <a:pPr marL="285750" indent="-285750">
              <a:buFont typeface="Arial" panose="020B0604020202020204" pitchFamily="34" charset="0"/>
              <a:buChar char="•"/>
            </a:pPr>
            <a:r>
              <a:rPr lang="en-ES" sz="1800" dirty="0"/>
              <a:t>Other social or natural sciences,</a:t>
            </a:r>
          </a:p>
          <a:p>
            <a:pPr marL="285750" indent="-285750">
              <a:buFont typeface="Arial" panose="020B0604020202020204" pitchFamily="34" charset="0"/>
              <a:buChar char="•"/>
            </a:pPr>
            <a:r>
              <a:rPr lang="en-GB" sz="1800" dirty="0"/>
              <a:t>H</a:t>
            </a:r>
            <a:r>
              <a:rPr lang="en-ES" sz="1800" dirty="0"/>
              <a:t>umanities </a:t>
            </a:r>
          </a:p>
          <a:p>
            <a:pPr marL="285750" indent="-285750">
              <a:buFont typeface="Arial" panose="020B0604020202020204" pitchFamily="34" charset="0"/>
              <a:buChar char="•"/>
            </a:pPr>
            <a:r>
              <a:rPr lang="en-ES" sz="1800" dirty="0"/>
              <a:t>Natural data </a:t>
            </a:r>
          </a:p>
        </p:txBody>
      </p:sp>
      <p:sp>
        <p:nvSpPr>
          <p:cNvPr id="6" name="Rectangle 5">
            <a:extLst>
              <a:ext uri="{FF2B5EF4-FFF2-40B4-BE49-F238E27FC236}">
                <a16:creationId xmlns:a16="http://schemas.microsoft.com/office/drawing/2014/main" id="{E7484582-4211-DFF9-09F1-DCF8C68D848B}"/>
              </a:ext>
            </a:extLst>
          </p:cNvPr>
          <p:cNvSpPr/>
          <p:nvPr/>
        </p:nvSpPr>
        <p:spPr>
          <a:xfrm>
            <a:off x="134708" y="436054"/>
            <a:ext cx="9009292" cy="64219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17" name="TextBox 16">
            <a:extLst>
              <a:ext uri="{FF2B5EF4-FFF2-40B4-BE49-F238E27FC236}">
                <a16:creationId xmlns:a16="http://schemas.microsoft.com/office/drawing/2014/main" id="{009568DF-70D4-B8E3-486B-A0FFB1CD54E7}"/>
              </a:ext>
            </a:extLst>
          </p:cNvPr>
          <p:cNvSpPr txBox="1"/>
          <p:nvPr/>
        </p:nvSpPr>
        <p:spPr>
          <a:xfrm>
            <a:off x="5995501" y="6075893"/>
            <a:ext cx="2653290" cy="523220"/>
          </a:xfrm>
          <a:prstGeom prst="rect">
            <a:avLst/>
          </a:prstGeom>
          <a:noFill/>
        </p:spPr>
        <p:txBody>
          <a:bodyPr wrap="none" rtlCol="0">
            <a:spAutoFit/>
          </a:bodyPr>
          <a:lstStyle/>
          <a:p>
            <a:r>
              <a:rPr lang="en-US" dirty="0">
                <a:highlight>
                  <a:srgbClr val="FFFF00"/>
                </a:highlight>
              </a:rPr>
              <a:t>Computational tools, statistics, </a:t>
            </a:r>
          </a:p>
          <a:p>
            <a:r>
              <a:rPr lang="en-US" dirty="0">
                <a:highlight>
                  <a:srgbClr val="FFFF00"/>
                </a:highlight>
              </a:rPr>
              <a:t>Econometrics etc. </a:t>
            </a:r>
          </a:p>
        </p:txBody>
      </p:sp>
    </p:spTree>
    <p:extLst>
      <p:ext uri="{BB962C8B-B14F-4D97-AF65-F5344CB8AC3E}">
        <p14:creationId xmlns:p14="http://schemas.microsoft.com/office/powerpoint/2010/main" val="246437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5" grpId="0"/>
      <p:bldP spid="7" grpId="0"/>
      <p:bldP spid="8" grpId="0"/>
      <p:bldP spid="11" grpId="0"/>
      <p:bldP spid="12" grpId="0"/>
      <p:bldP spid="13" grpId="0"/>
      <p:bldP spid="16" grpId="0"/>
      <p:bldP spid="18" grpId="0"/>
      <p:bldP spid="22"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4637"/>
            <a:ext cx="8229600" cy="48736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i="0" u="none" strike="noStrike" cap="none">
                <a:solidFill>
                  <a:schemeClr val="dk1"/>
                </a:solidFill>
                <a:latin typeface="Calibri"/>
                <a:ea typeface="Calibri"/>
                <a:cs typeface="Calibri"/>
                <a:sym typeface="Calibri"/>
              </a:rPr>
              <a:t>Dufwenberg et al. AER 2005</a:t>
            </a:r>
          </a:p>
        </p:txBody>
      </p:sp>
      <p:pic>
        <p:nvPicPr>
          <p:cNvPr id="220" name="Shape 220"/>
          <p:cNvPicPr preferRelativeResize="0">
            <a:picLocks noGrp="1"/>
          </p:cNvPicPr>
          <p:nvPr>
            <p:ph type="body" idx="1"/>
          </p:nvPr>
        </p:nvPicPr>
        <p:blipFill rotWithShape="1">
          <a:blip r:embed="rId3">
            <a:alphaModFix/>
          </a:blip>
          <a:srcRect/>
          <a:stretch/>
        </p:blipFill>
        <p:spPr>
          <a:xfrm>
            <a:off x="609600" y="1828800"/>
            <a:ext cx="7726078" cy="4525963"/>
          </a:xfrm>
          <a:prstGeom prst="rect">
            <a:avLst/>
          </a:prstGeom>
          <a:solidFill>
            <a:srgbClr val="FF0000"/>
          </a:solidFill>
          <a:ln>
            <a:noFill/>
          </a:ln>
        </p:spPr>
      </p:pic>
      <p:sp>
        <p:nvSpPr>
          <p:cNvPr id="221" name="Shape 221"/>
          <p:cNvSpPr txBox="1"/>
          <p:nvPr/>
        </p:nvSpPr>
        <p:spPr>
          <a:xfrm>
            <a:off x="1524000" y="838200"/>
            <a:ext cx="7190814" cy="92332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Arial"/>
              <a:buChar char="•"/>
            </a:pPr>
            <a:r>
              <a:rPr lang="en-US" sz="1800">
                <a:solidFill>
                  <a:schemeClr val="dk1"/>
                </a:solidFill>
                <a:latin typeface="Calibri"/>
                <a:ea typeface="Calibri"/>
                <a:cs typeface="Calibri"/>
                <a:sym typeface="Calibri"/>
              </a:rPr>
              <a:t> 6 subjects play 10 periods of one market game; </a:t>
            </a:r>
          </a:p>
          <a:p>
            <a:pPr marL="0" marR="0" lvl="0" indent="0" algn="l" rtl="0">
              <a:spcBef>
                <a:spcPts val="0"/>
              </a:spcBef>
              <a:buClr>
                <a:schemeClr val="dk1"/>
              </a:buClr>
              <a:buSzPct val="100000"/>
              <a:buFont typeface="Arial"/>
              <a:buChar char="•"/>
            </a:pPr>
            <a:r>
              <a:rPr lang="en-US" sz="1800">
                <a:solidFill>
                  <a:schemeClr val="dk1"/>
                </a:solidFill>
                <a:latin typeface="Calibri"/>
                <a:ea typeface="Calibri"/>
                <a:cs typeface="Calibri"/>
                <a:sym typeface="Calibri"/>
              </a:rPr>
              <a:t> the same market game with the same subjects is repeated again twice</a:t>
            </a:r>
          </a:p>
          <a:p>
            <a:pPr marL="0" marR="0" lvl="0" indent="0" algn="l" rtl="0">
              <a:spcBef>
                <a:spcPts val="0"/>
              </a:spcBef>
              <a:buClr>
                <a:schemeClr val="dk1"/>
              </a:buClr>
              <a:buSzPct val="100000"/>
              <a:buFont typeface="Arial"/>
              <a:buChar char="•"/>
            </a:pPr>
            <a:r>
              <a:rPr lang="en-US" sz="1800">
                <a:solidFill>
                  <a:schemeClr val="dk1"/>
                </a:solidFill>
                <a:latin typeface="Calibri"/>
                <a:ea typeface="Calibri"/>
                <a:cs typeface="Calibri"/>
                <a:sym typeface="Calibri"/>
              </a:rPr>
              <a:t>In the fourth game 2 or 4 subjects are replaced by inexperienced subjects </a:t>
            </a:r>
          </a:p>
        </p:txBody>
      </p:sp>
      <p:sp>
        <p:nvSpPr>
          <p:cNvPr id="222" name="Shape 222"/>
          <p:cNvSpPr txBox="1"/>
          <p:nvPr/>
        </p:nvSpPr>
        <p:spPr>
          <a:xfrm>
            <a:off x="457200" y="1143000"/>
            <a:ext cx="87876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Design:</a:t>
            </a:r>
          </a:p>
        </p:txBody>
      </p:sp>
      <p:cxnSp>
        <p:nvCxnSpPr>
          <p:cNvPr id="223" name="Shape 223"/>
          <p:cNvCxnSpPr/>
          <p:nvPr/>
        </p:nvCxnSpPr>
        <p:spPr>
          <a:xfrm rot="10800000">
            <a:off x="2895600" y="2057400"/>
            <a:ext cx="0" cy="2514599"/>
          </a:xfrm>
          <a:prstGeom prst="straightConnector1">
            <a:avLst/>
          </a:prstGeom>
          <a:noFill/>
          <a:ln w="38100" cap="flat" cmpd="sng">
            <a:solidFill>
              <a:srgbClr val="FF0000"/>
            </a:solidFill>
            <a:prstDash val="solid"/>
            <a:round/>
            <a:headEnd type="none" w="med" len="med"/>
            <a:tailEnd type="none" w="med" len="med"/>
          </a:ln>
        </p:spPr>
      </p:cxnSp>
      <p:cxnSp>
        <p:nvCxnSpPr>
          <p:cNvPr id="224" name="Shape 224"/>
          <p:cNvCxnSpPr/>
          <p:nvPr/>
        </p:nvCxnSpPr>
        <p:spPr>
          <a:xfrm rot="10800000">
            <a:off x="4419600" y="2057400"/>
            <a:ext cx="0" cy="2514599"/>
          </a:xfrm>
          <a:prstGeom prst="straightConnector1">
            <a:avLst/>
          </a:prstGeom>
          <a:noFill/>
          <a:ln w="38100" cap="flat" cmpd="sng">
            <a:solidFill>
              <a:srgbClr val="FF0000"/>
            </a:solidFill>
            <a:prstDash val="solid"/>
            <a:round/>
            <a:headEnd type="none" w="med" len="med"/>
            <a:tailEnd type="none" w="med" len="med"/>
          </a:ln>
        </p:spPr>
      </p:cxnSp>
      <p:cxnSp>
        <p:nvCxnSpPr>
          <p:cNvPr id="225" name="Shape 225"/>
          <p:cNvCxnSpPr/>
          <p:nvPr/>
        </p:nvCxnSpPr>
        <p:spPr>
          <a:xfrm rot="10800000">
            <a:off x="5867400" y="2057400"/>
            <a:ext cx="0" cy="2514599"/>
          </a:xfrm>
          <a:prstGeom prst="straightConnector1">
            <a:avLst/>
          </a:prstGeom>
          <a:noFill/>
          <a:ln w="38100" cap="flat" cmpd="sng">
            <a:solidFill>
              <a:srgbClr val="FF0000"/>
            </a:solidFill>
            <a:prstDash val="solid"/>
            <a:round/>
            <a:headEnd type="none" w="med" len="med"/>
            <a:tailEnd type="none" w="med" len="med"/>
          </a:ln>
        </p:spPr>
      </p:cxnSp>
      <p:sp>
        <p:nvSpPr>
          <p:cNvPr id="226" name="Shape 226"/>
          <p:cNvSpPr txBox="1"/>
          <p:nvPr/>
        </p:nvSpPr>
        <p:spPr>
          <a:xfrm>
            <a:off x="6477000" y="2438400"/>
            <a:ext cx="225811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2 or 4 new subjects </a:t>
            </a:r>
          </a:p>
          <a:p>
            <a:pPr marL="0" marR="0" lvl="0" indent="0" algn="l" rtl="0">
              <a:spcBef>
                <a:spcPts val="0"/>
              </a:spcBef>
              <a:buSzPct val="25000"/>
              <a:buNone/>
            </a:pPr>
            <a:r>
              <a:rPr lang="en-US" sz="1800">
                <a:solidFill>
                  <a:schemeClr val="dk1"/>
                </a:solidFill>
                <a:latin typeface="Calibri"/>
                <a:ea typeface="Calibri"/>
                <a:cs typeface="Calibri"/>
                <a:sym typeface="Calibri"/>
              </a:rPr>
              <a:t>Replacing old subjects</a:t>
            </a:r>
          </a:p>
        </p:txBody>
      </p:sp>
    </p:spTree>
    <p:extLst>
      <p:ext uri="{BB962C8B-B14F-4D97-AF65-F5344CB8AC3E}">
        <p14:creationId xmlns:p14="http://schemas.microsoft.com/office/powerpoint/2010/main" val="2076139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9F32E4-D405-0976-222A-586078CC41FD}"/>
              </a:ext>
            </a:extLst>
          </p:cNvPr>
          <p:cNvSpPr>
            <a:spLocks noGrp="1"/>
          </p:cNvSpPr>
          <p:nvPr>
            <p:ph type="ctrTitle"/>
          </p:nvPr>
        </p:nvSpPr>
        <p:spPr/>
        <p:txBody>
          <a:bodyPr>
            <a:normAutofit fontScale="90000"/>
          </a:bodyPr>
          <a:lstStyle/>
          <a:p>
            <a:r>
              <a:rPr lang="en-US" dirty="0"/>
              <a:t>Another neuro economics study </a:t>
            </a:r>
            <a:br>
              <a:rPr lang="en-US" dirty="0"/>
            </a:br>
            <a:r>
              <a:rPr lang="en-US" dirty="0"/>
              <a:t>with financial markets creating bubbles</a:t>
            </a:r>
          </a:p>
        </p:txBody>
      </p:sp>
      <p:sp>
        <p:nvSpPr>
          <p:cNvPr id="5" name="Subtitle 4">
            <a:extLst>
              <a:ext uri="{FF2B5EF4-FFF2-40B4-BE49-F238E27FC236}">
                <a16:creationId xmlns:a16="http://schemas.microsoft.com/office/drawing/2014/main" id="{F6E91710-A57F-4A35-79C5-87A64C6AE224}"/>
              </a:ext>
            </a:extLst>
          </p:cNvPr>
          <p:cNvSpPr>
            <a:spLocks noGrp="1"/>
          </p:cNvSpPr>
          <p:nvPr>
            <p:ph type="subTitle" idx="1"/>
          </p:nvPr>
        </p:nvSpPr>
        <p:spPr/>
        <p:txBody>
          <a:bodyPr/>
          <a:lstStyle/>
          <a:p>
            <a:r>
              <a:rPr lang="en-US" dirty="0"/>
              <a:t>Question:</a:t>
            </a:r>
          </a:p>
          <a:p>
            <a:r>
              <a:rPr lang="en-US" dirty="0"/>
              <a:t>Brain of those who win vs those who loose</a:t>
            </a:r>
          </a:p>
        </p:txBody>
      </p:sp>
    </p:spTree>
    <p:extLst>
      <p:ext uri="{BB962C8B-B14F-4D97-AF65-F5344CB8AC3E}">
        <p14:creationId xmlns:p14="http://schemas.microsoft.com/office/powerpoint/2010/main" val="269130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8.eps"/>
          <p:cNvPicPr>
            <a:picLocks noChangeAspect="1"/>
          </p:cNvPicPr>
          <p:nvPr/>
        </p:nvPicPr>
        <p:blipFill rotWithShape="1">
          <a:blip r:embed="rId2">
            <a:extLst>
              <a:ext uri="{28A0092B-C50C-407E-A947-70E740481C1C}">
                <a14:useLocalDpi xmlns:a14="http://schemas.microsoft.com/office/drawing/2010/main" val="0"/>
              </a:ext>
            </a:extLst>
          </a:blip>
          <a:srcRect b="53307"/>
          <a:stretch/>
        </p:blipFill>
        <p:spPr>
          <a:xfrm>
            <a:off x="1346200" y="685800"/>
            <a:ext cx="6451600" cy="2561771"/>
          </a:xfrm>
          <a:prstGeom prst="rect">
            <a:avLst/>
          </a:prstGeom>
        </p:spPr>
      </p:pic>
      <p:pic>
        <p:nvPicPr>
          <p:cNvPr id="6" name="Picture 5" descr="Figure12.eps"/>
          <p:cNvPicPr>
            <a:picLocks noChangeAspect="1"/>
          </p:cNvPicPr>
          <p:nvPr/>
        </p:nvPicPr>
        <p:blipFill rotWithShape="1">
          <a:blip r:embed="rId3">
            <a:extLst>
              <a:ext uri="{28A0092B-C50C-407E-A947-70E740481C1C}">
                <a14:useLocalDpi xmlns:a14="http://schemas.microsoft.com/office/drawing/2010/main" val="0"/>
              </a:ext>
            </a:extLst>
          </a:blip>
          <a:srcRect t="1224" b="53648"/>
          <a:stretch/>
        </p:blipFill>
        <p:spPr>
          <a:xfrm>
            <a:off x="1346200" y="3247571"/>
            <a:ext cx="6451600" cy="2475896"/>
          </a:xfrm>
          <a:prstGeom prst="rect">
            <a:avLst/>
          </a:prstGeom>
        </p:spPr>
      </p:pic>
      <p:sp>
        <p:nvSpPr>
          <p:cNvPr id="3" name="TextBox 2"/>
          <p:cNvSpPr txBox="1"/>
          <p:nvPr/>
        </p:nvSpPr>
        <p:spPr>
          <a:xfrm>
            <a:off x="1972733" y="5926667"/>
            <a:ext cx="5825067" cy="369332"/>
          </a:xfrm>
          <a:prstGeom prst="rect">
            <a:avLst/>
          </a:prstGeom>
          <a:noFill/>
        </p:spPr>
        <p:txBody>
          <a:bodyPr wrap="square" rtlCol="0">
            <a:spAutoFit/>
          </a:bodyPr>
          <a:lstStyle/>
          <a:p>
            <a:pPr algn="ctr"/>
            <a:r>
              <a:rPr lang="en-US" dirty="0"/>
              <a:t>Rounds after peak</a:t>
            </a:r>
          </a:p>
        </p:txBody>
      </p:sp>
      <p:sp>
        <p:nvSpPr>
          <p:cNvPr id="4" name="TextBox 3"/>
          <p:cNvSpPr txBox="1"/>
          <p:nvPr/>
        </p:nvSpPr>
        <p:spPr>
          <a:xfrm>
            <a:off x="3259666" y="5638801"/>
            <a:ext cx="489324" cy="369332"/>
          </a:xfrm>
          <a:prstGeom prst="rect">
            <a:avLst/>
          </a:prstGeom>
          <a:noFill/>
        </p:spPr>
        <p:txBody>
          <a:bodyPr wrap="none" rtlCol="0">
            <a:spAutoFit/>
          </a:bodyPr>
          <a:lstStyle/>
          <a:p>
            <a:r>
              <a:rPr lang="en-US" dirty="0"/>
              <a:t>-10</a:t>
            </a:r>
          </a:p>
        </p:txBody>
      </p:sp>
      <p:sp>
        <p:nvSpPr>
          <p:cNvPr id="7" name="TextBox 6"/>
          <p:cNvSpPr txBox="1"/>
          <p:nvPr/>
        </p:nvSpPr>
        <p:spPr>
          <a:xfrm>
            <a:off x="1913466" y="5638801"/>
            <a:ext cx="489324" cy="369332"/>
          </a:xfrm>
          <a:prstGeom prst="rect">
            <a:avLst/>
          </a:prstGeom>
          <a:noFill/>
        </p:spPr>
        <p:txBody>
          <a:bodyPr wrap="none" rtlCol="0">
            <a:spAutoFit/>
          </a:bodyPr>
          <a:lstStyle/>
          <a:p>
            <a:r>
              <a:rPr lang="en-US" dirty="0"/>
              <a:t>-20</a:t>
            </a:r>
          </a:p>
        </p:txBody>
      </p:sp>
      <p:sp>
        <p:nvSpPr>
          <p:cNvPr id="8" name="TextBox 7"/>
          <p:cNvSpPr txBox="1"/>
          <p:nvPr/>
        </p:nvSpPr>
        <p:spPr>
          <a:xfrm>
            <a:off x="7367745" y="5638802"/>
            <a:ext cx="418654" cy="369332"/>
          </a:xfrm>
          <a:prstGeom prst="rect">
            <a:avLst/>
          </a:prstGeom>
          <a:noFill/>
        </p:spPr>
        <p:txBody>
          <a:bodyPr wrap="none" rtlCol="0">
            <a:spAutoFit/>
          </a:bodyPr>
          <a:lstStyle/>
          <a:p>
            <a:r>
              <a:rPr lang="en-US" dirty="0"/>
              <a:t>20</a:t>
            </a:r>
          </a:p>
        </p:txBody>
      </p:sp>
      <p:sp>
        <p:nvSpPr>
          <p:cNvPr id="9" name="TextBox 8"/>
          <p:cNvSpPr txBox="1"/>
          <p:nvPr/>
        </p:nvSpPr>
        <p:spPr>
          <a:xfrm>
            <a:off x="6013078" y="5638802"/>
            <a:ext cx="418654" cy="369332"/>
          </a:xfrm>
          <a:prstGeom prst="rect">
            <a:avLst/>
          </a:prstGeom>
          <a:noFill/>
        </p:spPr>
        <p:txBody>
          <a:bodyPr wrap="none" rtlCol="0">
            <a:spAutoFit/>
          </a:bodyPr>
          <a:lstStyle/>
          <a:p>
            <a:r>
              <a:rPr lang="en-US" dirty="0"/>
              <a:t>10</a:t>
            </a:r>
          </a:p>
        </p:txBody>
      </p:sp>
      <p:sp>
        <p:nvSpPr>
          <p:cNvPr id="10" name="TextBox 9"/>
          <p:cNvSpPr txBox="1"/>
          <p:nvPr/>
        </p:nvSpPr>
        <p:spPr>
          <a:xfrm>
            <a:off x="4717679" y="5633537"/>
            <a:ext cx="301660" cy="369332"/>
          </a:xfrm>
          <a:prstGeom prst="rect">
            <a:avLst/>
          </a:prstGeom>
          <a:noFill/>
        </p:spPr>
        <p:txBody>
          <a:bodyPr wrap="none" rtlCol="0">
            <a:spAutoFit/>
          </a:bodyPr>
          <a:lstStyle/>
          <a:p>
            <a:r>
              <a:rPr lang="en-US" dirty="0"/>
              <a:t>0</a:t>
            </a:r>
          </a:p>
        </p:txBody>
      </p:sp>
    </p:spTree>
    <p:extLst>
      <p:ext uri="{BB962C8B-B14F-4D97-AF65-F5344CB8AC3E}">
        <p14:creationId xmlns:p14="http://schemas.microsoft.com/office/powerpoint/2010/main" val="157990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_ses_prices_togethe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1450399"/>
            <a:ext cx="6616700" cy="5219700"/>
          </a:xfrm>
          <a:prstGeom prst="rect">
            <a:avLst/>
          </a:prstGeom>
        </p:spPr>
      </p:pic>
      <p:sp>
        <p:nvSpPr>
          <p:cNvPr id="4" name="Title 3"/>
          <p:cNvSpPr>
            <a:spLocks noGrp="1"/>
          </p:cNvSpPr>
          <p:nvPr>
            <p:ph type="title"/>
          </p:nvPr>
        </p:nvSpPr>
        <p:spPr/>
        <p:txBody>
          <a:bodyPr/>
          <a:lstStyle/>
          <a:p>
            <a:r>
              <a:rPr lang="en-US" dirty="0"/>
              <a:t>Market Prices, 16 Sessions</a:t>
            </a:r>
          </a:p>
        </p:txBody>
      </p:sp>
      <p:cxnSp>
        <p:nvCxnSpPr>
          <p:cNvPr id="5" name="Straight Connector 4"/>
          <p:cNvCxnSpPr/>
          <p:nvPr/>
        </p:nvCxnSpPr>
        <p:spPr>
          <a:xfrm flipH="1">
            <a:off x="5975350" y="1835150"/>
            <a:ext cx="3746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996518"/>
      </p:ext>
    </p:extLst>
  </p:cSld>
  <p:clrMapOvr>
    <a:masterClrMapping/>
  </p:clrMapOvr>
  <mc:AlternateContent xmlns:mc="http://schemas.openxmlformats.org/markup-compatibility/2006" xmlns:p14="http://schemas.microsoft.com/office/powerpoint/2010/main">
    <mc:Choice Requires="p14">
      <p:transition spd="slow" p14:dur="2000" advTm="636"/>
    </mc:Choice>
    <mc:Fallback xmlns="">
      <p:transition spd="slow" advTm="636"/>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Insula</a:t>
            </a:r>
          </a:p>
        </p:txBody>
      </p:sp>
      <p:sp>
        <p:nvSpPr>
          <p:cNvPr id="3" name="Content Placeholder 2"/>
          <p:cNvSpPr>
            <a:spLocks noGrp="1"/>
          </p:cNvSpPr>
          <p:nvPr>
            <p:ph idx="1"/>
          </p:nvPr>
        </p:nvSpPr>
        <p:spPr/>
        <p:txBody>
          <a:bodyPr>
            <a:normAutofit/>
          </a:bodyPr>
          <a:lstStyle/>
          <a:p>
            <a:r>
              <a:rPr lang="en-US" dirty="0"/>
              <a:t>We find evidence for a neural “early warning” signal in the right anterior insula</a:t>
            </a:r>
          </a:p>
          <a:p>
            <a:r>
              <a:rPr lang="en-US" dirty="0"/>
              <a:t>Insula activity associated with awareness of bodily states, pain, risk, gut feelings &amp; emotion</a:t>
            </a:r>
          </a:p>
          <a:p>
            <a:r>
              <a:rPr lang="en-US" dirty="0"/>
              <a:t>Suggests causal changes that increase insula activity could reduce bubbles</a:t>
            </a:r>
          </a:p>
        </p:txBody>
      </p:sp>
    </p:spTree>
    <p:extLst>
      <p:ext uri="{BB962C8B-B14F-4D97-AF65-F5344CB8AC3E}">
        <p14:creationId xmlns:p14="http://schemas.microsoft.com/office/powerpoint/2010/main" val="375873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F192C-DA89-811C-E3A2-6F9C1DC188CD}"/>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B43EAA34-3DBE-7FE6-1343-D13587CBE79E}"/>
              </a:ext>
            </a:extLst>
          </p:cNvPr>
          <p:cNvSpPr>
            <a:spLocks noGrp="1"/>
          </p:cNvSpPr>
          <p:nvPr>
            <p:ph idx="1"/>
          </p:nvPr>
        </p:nvSpPr>
        <p:spPr/>
        <p:txBody>
          <a:bodyPr/>
          <a:lstStyle/>
          <a:p>
            <a:r>
              <a:rPr lang="en-US" dirty="0"/>
              <a:t>We can do experiments in economics </a:t>
            </a:r>
          </a:p>
          <a:p>
            <a:r>
              <a:rPr lang="en-US" dirty="0"/>
              <a:t>Create real world phenomena in the lab </a:t>
            </a:r>
          </a:p>
          <a:p>
            <a:r>
              <a:rPr lang="en-US" dirty="0"/>
              <a:t>Discuss actional behavior vs </a:t>
            </a:r>
            <a:r>
              <a:rPr lang="en-US"/>
              <a:t>rational behavior </a:t>
            </a:r>
            <a:endParaRPr lang="en-US" dirty="0"/>
          </a:p>
        </p:txBody>
      </p:sp>
    </p:spTree>
    <p:extLst>
      <p:ext uri="{BB962C8B-B14F-4D97-AF65-F5344CB8AC3E}">
        <p14:creationId xmlns:p14="http://schemas.microsoft.com/office/powerpoint/2010/main" val="277821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E12F59-E301-2361-2238-CDDED4256B35}"/>
              </a:ext>
            </a:extLst>
          </p:cNvPr>
          <p:cNvSpPr>
            <a:spLocks noGrp="1"/>
          </p:cNvSpPr>
          <p:nvPr>
            <p:ph type="ctrTitle"/>
          </p:nvPr>
        </p:nvSpPr>
        <p:spPr/>
        <p:txBody>
          <a:bodyPr/>
          <a:lstStyle/>
          <a:p>
            <a:r>
              <a:rPr lang="en-US" dirty="0"/>
              <a:t>Let’s do an experiment</a:t>
            </a:r>
          </a:p>
        </p:txBody>
      </p:sp>
      <p:sp>
        <p:nvSpPr>
          <p:cNvPr id="5" name="Subtitle 4">
            <a:extLst>
              <a:ext uri="{FF2B5EF4-FFF2-40B4-BE49-F238E27FC236}">
                <a16:creationId xmlns:a16="http://schemas.microsoft.com/office/drawing/2014/main" id="{921041A0-25D3-5295-AB8D-EDC5710D3A7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5724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p:txBody>
          <a:bodyPr/>
          <a:lstStyle/>
          <a:p>
            <a:pPr eaLnBrk="1" hangingPunct="1">
              <a:buFontTx/>
              <a:buNone/>
            </a:pPr>
            <a:r>
              <a:rPr lang="es-ES" altLang="en-US" sz="3600" b="1" dirty="0"/>
              <a:t>Rules </a:t>
            </a:r>
            <a:r>
              <a:rPr lang="es-ES" altLang="en-US" sz="3600" b="1" dirty="0" err="1"/>
              <a:t>of</a:t>
            </a:r>
            <a:r>
              <a:rPr lang="es-ES" altLang="en-US" sz="3600" b="1" dirty="0"/>
              <a:t> </a:t>
            </a:r>
            <a:r>
              <a:rPr lang="es-ES" altLang="en-US" sz="3600" b="1" dirty="0" err="1"/>
              <a:t>the</a:t>
            </a:r>
            <a:r>
              <a:rPr lang="es-ES" altLang="en-US" sz="3600" b="1" dirty="0"/>
              <a:t> original </a:t>
            </a:r>
            <a:r>
              <a:rPr lang="es-ES" altLang="en-US" sz="3600" b="1" dirty="0" err="1"/>
              <a:t>Beauty</a:t>
            </a:r>
            <a:r>
              <a:rPr lang="es-ES" altLang="en-US" sz="3600" b="1" dirty="0"/>
              <a:t> </a:t>
            </a:r>
            <a:r>
              <a:rPr lang="es-ES" altLang="en-US" sz="3600" b="1" dirty="0" err="1"/>
              <a:t>Contest</a:t>
            </a:r>
            <a:r>
              <a:rPr lang="es-ES" altLang="en-US" sz="3600" b="1" dirty="0"/>
              <a:t> </a:t>
            </a:r>
            <a:r>
              <a:rPr lang="es-ES" altLang="en-US" sz="3600" b="1" dirty="0" err="1"/>
              <a:t>game</a:t>
            </a:r>
            <a:r>
              <a:rPr lang="es-ES" altLang="en-US" sz="3600" b="1" dirty="0"/>
              <a:t> </a:t>
            </a:r>
            <a:r>
              <a:rPr lang="es-ES" altLang="en-US" sz="3600" dirty="0"/>
              <a:t>	</a:t>
            </a:r>
          </a:p>
          <a:p>
            <a:pPr eaLnBrk="1" hangingPunct="1">
              <a:buFontTx/>
              <a:buNone/>
            </a:pPr>
            <a:r>
              <a:rPr lang="es-ES" altLang="en-US" dirty="0"/>
              <a:t>	</a:t>
            </a:r>
            <a:r>
              <a:rPr lang="es-ES" altLang="en-US" dirty="0" err="1"/>
              <a:t>Choose</a:t>
            </a:r>
            <a:r>
              <a:rPr lang="es-ES" altLang="en-US" dirty="0"/>
              <a:t> a </a:t>
            </a:r>
            <a:r>
              <a:rPr lang="es-ES" altLang="en-US" dirty="0" err="1"/>
              <a:t>number</a:t>
            </a:r>
            <a:r>
              <a:rPr lang="es-ES" altLang="en-US" dirty="0"/>
              <a:t> </a:t>
            </a:r>
            <a:r>
              <a:rPr lang="es-ES" altLang="en-US" dirty="0" err="1"/>
              <a:t>between</a:t>
            </a:r>
            <a:r>
              <a:rPr lang="es-ES" altLang="en-US" dirty="0"/>
              <a:t> </a:t>
            </a:r>
            <a:r>
              <a:rPr lang="es-ES" altLang="en-US" b="1" dirty="0"/>
              <a:t>0 and 100</a:t>
            </a:r>
            <a:r>
              <a:rPr lang="es-ES" altLang="en-US" dirty="0"/>
              <a:t>. </a:t>
            </a:r>
            <a:r>
              <a:rPr lang="es-ES" altLang="en-US" dirty="0" err="1"/>
              <a:t>The</a:t>
            </a:r>
            <a:r>
              <a:rPr lang="es-ES" altLang="en-US" dirty="0"/>
              <a:t> </a:t>
            </a:r>
            <a:r>
              <a:rPr lang="es-ES" altLang="en-US" dirty="0" err="1"/>
              <a:t>winner</a:t>
            </a:r>
            <a:r>
              <a:rPr lang="es-ES" altLang="en-US" dirty="0"/>
              <a:t> </a:t>
            </a:r>
            <a:r>
              <a:rPr lang="es-ES" altLang="en-US" dirty="0" err="1"/>
              <a:t>is</a:t>
            </a:r>
            <a:r>
              <a:rPr lang="es-ES" altLang="en-US" dirty="0"/>
              <a:t> </a:t>
            </a:r>
            <a:r>
              <a:rPr lang="es-ES" altLang="en-US" dirty="0" err="1"/>
              <a:t>the</a:t>
            </a:r>
            <a:r>
              <a:rPr lang="es-ES" altLang="en-US" dirty="0"/>
              <a:t> </a:t>
            </a:r>
            <a:r>
              <a:rPr lang="es-ES" altLang="en-US" dirty="0" err="1"/>
              <a:t>person</a:t>
            </a:r>
            <a:r>
              <a:rPr lang="es-ES" altLang="en-US" dirty="0"/>
              <a:t> </a:t>
            </a:r>
            <a:r>
              <a:rPr lang="es-ES" altLang="en-US" dirty="0" err="1"/>
              <a:t>whose</a:t>
            </a:r>
            <a:r>
              <a:rPr lang="es-ES" altLang="en-US" dirty="0"/>
              <a:t> </a:t>
            </a:r>
            <a:r>
              <a:rPr lang="es-ES" altLang="en-US" dirty="0" err="1"/>
              <a:t>number</a:t>
            </a:r>
            <a:r>
              <a:rPr lang="es-ES" altLang="en-US" dirty="0"/>
              <a:t> </a:t>
            </a:r>
            <a:r>
              <a:rPr lang="es-ES" altLang="en-US" dirty="0" err="1"/>
              <a:t>is</a:t>
            </a:r>
            <a:r>
              <a:rPr lang="es-ES" altLang="en-US" dirty="0"/>
              <a:t> </a:t>
            </a:r>
            <a:r>
              <a:rPr lang="es-ES" altLang="en-US" dirty="0" err="1"/>
              <a:t>closest</a:t>
            </a:r>
            <a:r>
              <a:rPr lang="es-ES" altLang="en-US" dirty="0"/>
              <a:t> </a:t>
            </a:r>
            <a:r>
              <a:rPr lang="es-ES" altLang="en-US" dirty="0" err="1"/>
              <a:t>to</a:t>
            </a:r>
            <a:r>
              <a:rPr lang="es-ES" altLang="en-US" dirty="0"/>
              <a:t> </a:t>
            </a:r>
            <a:r>
              <a:rPr lang="es-ES" altLang="en-US" b="1" dirty="0"/>
              <a:t>2/3 times </a:t>
            </a:r>
            <a:r>
              <a:rPr lang="es-ES" altLang="en-US" b="1" dirty="0" err="1"/>
              <a:t>the</a:t>
            </a:r>
            <a:r>
              <a:rPr lang="es-ES" altLang="en-US" b="1" dirty="0"/>
              <a:t> </a:t>
            </a:r>
            <a:r>
              <a:rPr lang="es-ES" altLang="en-US" b="1" dirty="0" err="1"/>
              <a:t>average</a:t>
            </a:r>
            <a:r>
              <a:rPr lang="es-ES" altLang="en-US" b="1" dirty="0"/>
              <a:t> </a:t>
            </a:r>
            <a:r>
              <a:rPr lang="es-ES" altLang="en-US" b="1" dirty="0" err="1"/>
              <a:t>of</a:t>
            </a:r>
            <a:r>
              <a:rPr lang="es-ES" altLang="en-US" b="1" dirty="0"/>
              <a:t> </a:t>
            </a:r>
            <a:r>
              <a:rPr lang="es-ES" altLang="en-US" b="1" dirty="0" err="1"/>
              <a:t>all</a:t>
            </a:r>
            <a:r>
              <a:rPr lang="es-ES" altLang="en-US" b="1" dirty="0"/>
              <a:t> </a:t>
            </a:r>
            <a:r>
              <a:rPr lang="es-ES" altLang="en-US" b="1" dirty="0" err="1"/>
              <a:t>chosen</a:t>
            </a:r>
            <a:r>
              <a:rPr lang="es-ES" altLang="en-US" b="1" dirty="0"/>
              <a:t> </a:t>
            </a:r>
            <a:r>
              <a:rPr lang="es-ES" altLang="en-US" b="1" dirty="0" err="1"/>
              <a:t>numbers</a:t>
            </a:r>
            <a:r>
              <a:rPr lang="es-ES" altLang="en-US" b="1" dirty="0"/>
              <a:t>. </a:t>
            </a:r>
          </a:p>
          <a:p>
            <a:pPr eaLnBrk="1" hangingPunct="1">
              <a:buFontTx/>
              <a:buNone/>
            </a:pPr>
            <a:endParaRPr lang="es-ES" altLang="en-US" b="1" dirty="0"/>
          </a:p>
          <a:p>
            <a:pPr eaLnBrk="1" hangingPunct="1">
              <a:buFontTx/>
              <a:buNone/>
            </a:pPr>
            <a:r>
              <a:rPr lang="es-ES" altLang="en-US" b="1" dirty="0" err="1"/>
              <a:t>The</a:t>
            </a:r>
            <a:r>
              <a:rPr lang="es-ES" altLang="en-US" b="1" dirty="0"/>
              <a:t> </a:t>
            </a:r>
            <a:r>
              <a:rPr lang="es-ES" altLang="en-US" b="1" dirty="0" err="1"/>
              <a:t>winner</a:t>
            </a:r>
            <a:r>
              <a:rPr lang="es-ES" altLang="en-US" b="1" dirty="0"/>
              <a:t> </a:t>
            </a:r>
            <a:r>
              <a:rPr lang="es-ES" altLang="en-US" b="1" dirty="0" err="1"/>
              <a:t>will</a:t>
            </a:r>
            <a:r>
              <a:rPr lang="es-ES" altLang="en-US" b="1" dirty="0"/>
              <a:t> </a:t>
            </a:r>
            <a:r>
              <a:rPr lang="es-ES" altLang="en-US" b="1" dirty="0" err="1"/>
              <a:t>get</a:t>
            </a:r>
            <a:r>
              <a:rPr lang="es-ES" altLang="en-US" b="1" dirty="0"/>
              <a:t> 5 Euros, </a:t>
            </a:r>
            <a:r>
              <a:rPr lang="es-ES" altLang="en-US" b="1" dirty="0" err="1"/>
              <a:t>split</a:t>
            </a:r>
            <a:r>
              <a:rPr lang="es-ES" altLang="en-US" b="1" dirty="0"/>
              <a:t> </a:t>
            </a:r>
            <a:r>
              <a:rPr lang="es-ES" altLang="en-US" b="1" dirty="0" err="1"/>
              <a:t>when</a:t>
            </a:r>
            <a:r>
              <a:rPr lang="es-ES" altLang="en-US" b="1" dirty="0"/>
              <a:t> </a:t>
            </a:r>
            <a:r>
              <a:rPr lang="es-ES" altLang="en-US" b="1" dirty="0" err="1"/>
              <a:t>tied</a:t>
            </a:r>
            <a:r>
              <a:rPr lang="es-ES" altLang="en-US" b="1" dirty="0"/>
              <a:t>. </a:t>
            </a:r>
          </a:p>
          <a:p>
            <a:pPr eaLnBrk="1" hangingPunct="1">
              <a:buFontTx/>
              <a:buNone/>
            </a:pPr>
            <a:endParaRPr lang="es-ES" altLang="en-US" b="1" dirty="0"/>
          </a:p>
          <a:p>
            <a:pPr eaLnBrk="1" hangingPunct="1">
              <a:buFontTx/>
              <a:buNone/>
            </a:pPr>
            <a:endParaRPr lang="es-ES" altLang="en-US" b="1" dirty="0"/>
          </a:p>
          <a:p>
            <a:pPr eaLnBrk="1" hangingPunct="1">
              <a:buFontTx/>
              <a:buNone/>
            </a:pPr>
            <a:endParaRPr lang="en-US" altLang="en-US" dirty="0"/>
          </a:p>
        </p:txBody>
      </p:sp>
    </p:spTree>
    <p:extLst>
      <p:ext uri="{BB962C8B-B14F-4D97-AF65-F5344CB8AC3E}">
        <p14:creationId xmlns:p14="http://schemas.microsoft.com/office/powerpoint/2010/main" val="1828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B12338-40CF-34CC-799F-2D0C2C8A35A3}"/>
              </a:ext>
            </a:extLst>
          </p:cNvPr>
          <p:cNvPicPr>
            <a:picLocks noChangeAspect="1"/>
          </p:cNvPicPr>
          <p:nvPr/>
        </p:nvPicPr>
        <p:blipFill>
          <a:blip r:embed="rId2"/>
          <a:stretch>
            <a:fillRect/>
          </a:stretch>
        </p:blipFill>
        <p:spPr>
          <a:xfrm>
            <a:off x="457200" y="1143000"/>
            <a:ext cx="3886200" cy="4051300"/>
          </a:xfrm>
          <a:prstGeom prst="rect">
            <a:avLst/>
          </a:prstGeom>
        </p:spPr>
      </p:pic>
      <p:sp>
        <p:nvSpPr>
          <p:cNvPr id="5" name="TextBox 4">
            <a:extLst>
              <a:ext uri="{FF2B5EF4-FFF2-40B4-BE49-F238E27FC236}">
                <a16:creationId xmlns:a16="http://schemas.microsoft.com/office/drawing/2014/main" id="{E58A73A6-92A6-9D2E-F8D9-E8747112E868}"/>
              </a:ext>
            </a:extLst>
          </p:cNvPr>
          <p:cNvSpPr txBox="1"/>
          <p:nvPr/>
        </p:nvSpPr>
        <p:spPr>
          <a:xfrm>
            <a:off x="4806780" y="1524000"/>
            <a:ext cx="4160306" cy="1754326"/>
          </a:xfrm>
          <a:prstGeom prst="rect">
            <a:avLst/>
          </a:prstGeom>
          <a:noFill/>
        </p:spPr>
        <p:txBody>
          <a:bodyPr wrap="none" rtlCol="0">
            <a:spAutoFit/>
          </a:bodyPr>
          <a:lstStyle/>
          <a:p>
            <a:pPr algn="l">
              <a:buFont typeface="+mj-lt"/>
              <a:buAutoNum type="arabicPeriod"/>
            </a:pPr>
            <a:r>
              <a:rPr lang="en-GB" b="0" i="0" dirty="0">
                <a:solidFill>
                  <a:srgbClr val="000000"/>
                </a:solidFill>
                <a:effectLst/>
                <a:latin typeface="Open Sans" panose="020B0606030504020204" pitchFamily="34" charset="0"/>
              </a:rPr>
              <a:t>go to: https://</a:t>
            </a:r>
            <a:r>
              <a:rPr lang="en-GB" b="0" i="0" dirty="0" err="1">
                <a:solidFill>
                  <a:srgbClr val="000000"/>
                </a:solidFill>
                <a:effectLst/>
                <a:latin typeface="Open Sans" panose="020B0606030504020204" pitchFamily="34" charset="0"/>
              </a:rPr>
              <a:t>classex.uni-passau.de</a:t>
            </a:r>
            <a:endParaRPr lang="en-GB" b="0" i="0" dirty="0">
              <a:solidFill>
                <a:srgbClr val="000000"/>
              </a:solidFill>
              <a:effectLst/>
              <a:latin typeface="Open Sans" panose="020B0606030504020204" pitchFamily="34" charset="0"/>
            </a:endParaRPr>
          </a:p>
          <a:p>
            <a:pPr algn="l">
              <a:buFont typeface="+mj-lt"/>
              <a:buAutoNum type="arabicPeriod"/>
            </a:pPr>
            <a:r>
              <a:rPr lang="en-GB" b="0" i="0" dirty="0">
                <a:solidFill>
                  <a:srgbClr val="000000"/>
                </a:solidFill>
                <a:effectLst/>
                <a:latin typeface="Open Sans" panose="020B0606030504020204" pitchFamily="34" charset="0"/>
              </a:rPr>
              <a:t>choose: </a:t>
            </a:r>
            <a:r>
              <a:rPr lang="en-GB" b="0" i="0" dirty="0" err="1">
                <a:solidFill>
                  <a:srgbClr val="000000"/>
                </a:solidFill>
                <a:effectLst/>
                <a:latin typeface="Open Sans" panose="020B0606030504020204" pitchFamily="34" charset="0"/>
              </a:rPr>
              <a:t>Universitat</a:t>
            </a:r>
            <a:r>
              <a:rPr lang="en-GB" b="0" i="0" dirty="0">
                <a:solidFill>
                  <a:srgbClr val="000000"/>
                </a:solidFill>
                <a:effectLst/>
                <a:latin typeface="Open Sans" panose="020B0606030504020204" pitchFamily="34" charset="0"/>
              </a:rPr>
              <a:t> </a:t>
            </a:r>
            <a:r>
              <a:rPr lang="en-GB" b="0" i="0" dirty="0" err="1">
                <a:solidFill>
                  <a:srgbClr val="000000"/>
                </a:solidFill>
                <a:effectLst/>
                <a:latin typeface="Open Sans" panose="020B0606030504020204" pitchFamily="34" charset="0"/>
              </a:rPr>
              <a:t>Pompeu</a:t>
            </a:r>
            <a:r>
              <a:rPr lang="en-GB" b="0" i="0" dirty="0">
                <a:solidFill>
                  <a:srgbClr val="000000"/>
                </a:solidFill>
                <a:effectLst/>
                <a:latin typeface="Open Sans" panose="020B0606030504020204" pitchFamily="34" charset="0"/>
              </a:rPr>
              <a:t> </a:t>
            </a:r>
            <a:r>
              <a:rPr lang="en-GB" b="0" i="0" dirty="0" err="1">
                <a:solidFill>
                  <a:srgbClr val="000000"/>
                </a:solidFill>
                <a:effectLst/>
                <a:latin typeface="Open Sans" panose="020B0606030504020204" pitchFamily="34" charset="0"/>
              </a:rPr>
              <a:t>Fabra</a:t>
            </a:r>
            <a:endParaRPr lang="en-GB" b="0" i="0" dirty="0">
              <a:solidFill>
                <a:srgbClr val="000000"/>
              </a:solidFill>
              <a:effectLst/>
              <a:latin typeface="Open Sans" panose="020B0606030504020204" pitchFamily="34" charset="0"/>
            </a:endParaRPr>
          </a:p>
          <a:p>
            <a:pPr algn="l">
              <a:buFont typeface="+mj-lt"/>
              <a:buAutoNum type="arabicPeriod"/>
            </a:pPr>
            <a:r>
              <a:rPr lang="en-GB" b="0" i="0" dirty="0">
                <a:solidFill>
                  <a:srgbClr val="000000"/>
                </a:solidFill>
                <a:effectLst/>
                <a:latin typeface="Open Sans" panose="020B0606030504020204" pitchFamily="34" charset="0"/>
              </a:rPr>
              <a:t>choose: Rosemarie Nagel</a:t>
            </a:r>
          </a:p>
          <a:p>
            <a:pPr algn="l">
              <a:buFont typeface="+mj-lt"/>
              <a:buAutoNum type="arabicPeriod"/>
            </a:pPr>
            <a:r>
              <a:rPr lang="en-GB" b="0" i="0" dirty="0">
                <a:solidFill>
                  <a:srgbClr val="000000"/>
                </a:solidFill>
                <a:effectLst/>
                <a:latin typeface="Open Sans" panose="020B0606030504020204" pitchFamily="34" charset="0"/>
              </a:rPr>
              <a:t>choose: participant</a:t>
            </a:r>
          </a:p>
          <a:p>
            <a:pPr algn="l">
              <a:buFont typeface="+mj-lt"/>
              <a:buAutoNum type="arabicPeriod"/>
            </a:pPr>
            <a:r>
              <a:rPr lang="en-GB" b="0" i="0" dirty="0">
                <a:solidFill>
                  <a:srgbClr val="000000"/>
                </a:solidFill>
                <a:effectLst/>
                <a:latin typeface="Open Sans" panose="020B0606030504020204" pitchFamily="34" charset="0"/>
              </a:rPr>
              <a:t>enter password: experiment</a:t>
            </a:r>
          </a:p>
          <a:p>
            <a:endParaRPr lang="en-US" dirty="0"/>
          </a:p>
        </p:txBody>
      </p:sp>
    </p:spTree>
    <p:extLst>
      <p:ext uri="{BB962C8B-B14F-4D97-AF65-F5344CB8AC3E}">
        <p14:creationId xmlns:p14="http://schemas.microsoft.com/office/powerpoint/2010/main" val="136017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00113" y="-242888"/>
            <a:ext cx="7772400" cy="1143001"/>
          </a:xfrm>
        </p:spPr>
        <p:txBody>
          <a:bodyPr/>
          <a:lstStyle/>
          <a:p>
            <a:pPr eaLnBrk="1" hangingPunct="1"/>
            <a:r>
              <a:rPr lang="es-ES" altLang="en-US" sz="2800"/>
              <a:t>Rules, theories, and data for the basic game</a:t>
            </a:r>
          </a:p>
        </p:txBody>
      </p:sp>
      <p:sp>
        <p:nvSpPr>
          <p:cNvPr id="6147" name="Rectangle 3"/>
          <p:cNvSpPr>
            <a:spLocks noGrp="1" noChangeArrowheads="1"/>
          </p:cNvSpPr>
          <p:nvPr>
            <p:ph type="body" idx="1"/>
          </p:nvPr>
        </p:nvSpPr>
        <p:spPr>
          <a:xfrm>
            <a:off x="381000" y="762000"/>
            <a:ext cx="2895600" cy="1905000"/>
          </a:xfrm>
        </p:spPr>
        <p:txBody>
          <a:bodyPr>
            <a:normAutofit fontScale="92500" lnSpcReduction="20000"/>
          </a:bodyPr>
          <a:lstStyle/>
          <a:p>
            <a:pPr eaLnBrk="1" hangingPunct="1">
              <a:lnSpc>
                <a:spcPct val="90000"/>
              </a:lnSpc>
              <a:buFontTx/>
              <a:buNone/>
            </a:pPr>
            <a:r>
              <a:rPr lang="es-ES" altLang="en-US" sz="2400" b="1"/>
              <a:t>Rules</a:t>
            </a:r>
            <a:r>
              <a:rPr lang="es-ES" altLang="en-US" sz="2400"/>
              <a:t>	</a:t>
            </a:r>
          </a:p>
          <a:p>
            <a:pPr eaLnBrk="1" hangingPunct="1">
              <a:lnSpc>
                <a:spcPct val="90000"/>
              </a:lnSpc>
              <a:buFontTx/>
              <a:buNone/>
            </a:pPr>
            <a:r>
              <a:rPr lang="es-ES" altLang="en-US" sz="2000"/>
              <a:t>	Choose a number between </a:t>
            </a:r>
            <a:r>
              <a:rPr lang="es-ES" altLang="en-US" sz="2000" b="1"/>
              <a:t>0 and 100</a:t>
            </a:r>
            <a:r>
              <a:rPr lang="es-ES" altLang="en-US" sz="2000"/>
              <a:t>. The winner is the person whose number is closest to </a:t>
            </a:r>
            <a:r>
              <a:rPr lang="es-ES" altLang="en-US" sz="2000" b="1"/>
              <a:t>2/3 times the average of all chosen numbers</a:t>
            </a:r>
          </a:p>
        </p:txBody>
      </p:sp>
      <p:graphicFrame>
        <p:nvGraphicFramePr>
          <p:cNvPr id="6148" name="Object 4"/>
          <p:cNvGraphicFramePr>
            <a:graphicFrameLocks noChangeAspect="1"/>
          </p:cNvGraphicFramePr>
          <p:nvPr/>
        </p:nvGraphicFramePr>
        <p:xfrm>
          <a:off x="3513138" y="609600"/>
          <a:ext cx="5514975" cy="2887663"/>
        </p:xfrm>
        <a:graphic>
          <a:graphicData uri="http://schemas.openxmlformats.org/presentationml/2006/ole">
            <mc:AlternateContent xmlns:mc="http://schemas.openxmlformats.org/markup-compatibility/2006">
              <mc:Choice xmlns:v="urn:schemas-microsoft-com:vml" Requires="v">
                <p:oleObj name="Chart" r:id="rId2" imgW="5486400" imgH="2876431" progId="Excel.Chart.8">
                  <p:embed/>
                </p:oleObj>
              </mc:Choice>
              <mc:Fallback>
                <p:oleObj name="Chart" r:id="rId2" imgW="5486400" imgH="2876431" progId="Excel.Chart.8">
                  <p:embed/>
                  <p:pic>
                    <p:nvPicPr>
                      <p:cNvPr id="614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138" y="609600"/>
                        <a:ext cx="5514975"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381000" y="3581400"/>
          <a:ext cx="8448675" cy="1935163"/>
        </p:xfrm>
        <a:graphic>
          <a:graphicData uri="http://schemas.openxmlformats.org/presentationml/2006/ole">
            <mc:AlternateContent xmlns:mc="http://schemas.openxmlformats.org/markup-compatibility/2006">
              <mc:Choice xmlns:v="urn:schemas-microsoft-com:vml" Requires="v">
                <p:oleObj name="Document" r:id="rId4" imgW="5526024" imgH="1598676" progId="Word.Document.8">
                  <p:embed/>
                </p:oleObj>
              </mc:Choice>
              <mc:Fallback>
                <p:oleObj name="Document" r:id="rId4" imgW="5526024" imgH="1598676" progId="Word.Document.8">
                  <p:embed/>
                  <p:pic>
                    <p:nvPicPr>
                      <p:cNvPr id="61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581400"/>
                        <a:ext cx="8448675" cy="19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extLst>
              <p:ext uri="{D42A27DB-BD31-4B8C-83A1-F6EECF244321}">
                <p14:modId xmlns:p14="http://schemas.microsoft.com/office/powerpoint/2010/main" val="2155415737"/>
              </p:ext>
            </p:extLst>
          </p:nvPr>
        </p:nvGraphicFramePr>
        <p:xfrm>
          <a:off x="349250" y="5370513"/>
          <a:ext cx="8445500" cy="627062"/>
        </p:xfrm>
        <a:graphic>
          <a:graphicData uri="http://schemas.openxmlformats.org/presentationml/2006/ole">
            <mc:AlternateContent xmlns:mc="http://schemas.openxmlformats.org/markup-compatibility/2006">
              <mc:Choice xmlns:v="urn:schemas-microsoft-com:vml" Requires="v">
                <p:oleObj name="Document" r:id="rId6" imgW="5524500" imgH="723900" progId="Word.Document.8">
                  <p:embed/>
                </p:oleObj>
              </mc:Choice>
              <mc:Fallback>
                <p:oleObj name="Document" r:id="rId6" imgW="5524500" imgH="723900" progId="Word.Document.8">
                  <p:embed/>
                  <p:pic>
                    <p:nvPicPr>
                      <p:cNvPr id="6150" name="Object 6"/>
                      <p:cNvPicPr>
                        <a:picLocks noChangeAspect="1" noChangeArrowheads="1"/>
                      </p:cNvPicPr>
                      <p:nvPr/>
                    </p:nvPicPr>
                    <p:blipFill>
                      <a:blip r:embed="rId7"/>
                      <a:srcRect/>
                      <a:stretch>
                        <a:fillRect/>
                      </a:stretch>
                    </p:blipFill>
                    <p:spPr bwMode="auto">
                      <a:xfrm>
                        <a:off x="349250" y="5370513"/>
                        <a:ext cx="8445500" cy="627062"/>
                      </a:xfrm>
                      <a:prstGeom prst="rect">
                        <a:avLst/>
                      </a:prstGeom>
                      <a:noFill/>
                      <a:ln>
                        <a:noFill/>
                      </a:ln>
                      <a:effectLst/>
                    </p:spPr>
                  </p:pic>
                </p:oleObj>
              </mc:Fallback>
            </mc:AlternateContent>
          </a:graphicData>
        </a:graphic>
      </p:graphicFrame>
      <p:sp>
        <p:nvSpPr>
          <p:cNvPr id="1031" name="Text Box 7"/>
          <p:cNvSpPr txBox="1">
            <a:spLocks noChangeArrowheads="1"/>
          </p:cNvSpPr>
          <p:nvPr/>
        </p:nvSpPr>
        <p:spPr bwMode="auto">
          <a:xfrm>
            <a:off x="4140200" y="5949950"/>
            <a:ext cx="3797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solidFill>
                  <a:srgbClr val="FF3300"/>
                </a:solidFill>
              </a:rPr>
              <a:t>Main problem: starting point=level 0</a:t>
            </a:r>
          </a:p>
        </p:txBody>
      </p:sp>
    </p:spTree>
    <p:extLst>
      <p:ext uri="{BB962C8B-B14F-4D97-AF65-F5344CB8AC3E}">
        <p14:creationId xmlns:p14="http://schemas.microsoft.com/office/powerpoint/2010/main" val="2769868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 calcmode="lin" valueType="num">
                                      <p:cBhvr additive="base">
                                        <p:cTn id="11"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14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 calcmode="lin" valueType="num">
                                      <p:cBhvr additive="base">
                                        <p:cTn id="15"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additive="base">
                                        <p:cTn id="21" dur="500" fill="hold"/>
                                        <p:tgtEl>
                                          <p:spTgt spid="6148"/>
                                        </p:tgtEl>
                                        <p:attrNameLst>
                                          <p:attrName>ppt_x</p:attrName>
                                        </p:attrNameLst>
                                      </p:cBhvr>
                                      <p:tavLst>
                                        <p:tav tm="0">
                                          <p:val>
                                            <p:strVal val="0-#ppt_w/2"/>
                                          </p:val>
                                        </p:tav>
                                        <p:tav tm="100000">
                                          <p:val>
                                            <p:strVal val="#ppt_x"/>
                                          </p:val>
                                        </p:tav>
                                      </p:tavLst>
                                    </p:anim>
                                    <p:anim calcmode="lin" valueType="num">
                                      <p:cBhvr additive="base">
                                        <p:cTn id="22"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6149"/>
                                        </p:tgtEl>
                                        <p:attrNameLst>
                                          <p:attrName>style.visibility</p:attrName>
                                        </p:attrNameLst>
                                      </p:cBhvr>
                                      <p:to>
                                        <p:strVal val="visible"/>
                                      </p:to>
                                    </p:set>
                                    <p:anim calcmode="lin" valueType="num">
                                      <p:cBhvr additive="base">
                                        <p:cTn id="27" dur="500" fill="hold"/>
                                        <p:tgtEl>
                                          <p:spTgt spid="6149"/>
                                        </p:tgtEl>
                                        <p:attrNameLst>
                                          <p:attrName>ppt_x</p:attrName>
                                        </p:attrNameLst>
                                      </p:cBhvr>
                                      <p:tavLst>
                                        <p:tav tm="0">
                                          <p:val>
                                            <p:strVal val="0-#ppt_w/2"/>
                                          </p:val>
                                        </p:tav>
                                        <p:tav tm="100000">
                                          <p:val>
                                            <p:strVal val="#ppt_x"/>
                                          </p:val>
                                        </p:tav>
                                      </p:tavLst>
                                    </p:anim>
                                    <p:anim calcmode="lin" valueType="num">
                                      <p:cBhvr additive="base">
                                        <p:cTn id="28"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6150"/>
                                        </p:tgtEl>
                                        <p:attrNameLst>
                                          <p:attrName>style.visibility</p:attrName>
                                        </p:attrNameLst>
                                      </p:cBhvr>
                                      <p:to>
                                        <p:strVal val="visible"/>
                                      </p:to>
                                    </p:set>
                                    <p:anim calcmode="lin" valueType="num">
                                      <p:cBhvr additive="base">
                                        <p:cTn id="33" dur="500" fill="hold"/>
                                        <p:tgtEl>
                                          <p:spTgt spid="6150"/>
                                        </p:tgtEl>
                                        <p:attrNameLst>
                                          <p:attrName>ppt_x</p:attrName>
                                        </p:attrNameLst>
                                      </p:cBhvr>
                                      <p:tavLst>
                                        <p:tav tm="0">
                                          <p:val>
                                            <p:strVal val="0-#ppt_w/2"/>
                                          </p:val>
                                        </p:tav>
                                        <p:tav tm="100000">
                                          <p:val>
                                            <p:strVal val="#ppt_x"/>
                                          </p:val>
                                        </p:tav>
                                      </p:tavLst>
                                    </p:anim>
                                    <p:anim calcmode="lin" valueType="num">
                                      <p:cBhvr additive="base">
                                        <p:cTn id="34" dur="500" fill="hold"/>
                                        <p:tgtEl>
                                          <p:spTgt spid="615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OleChart spid="6148" grpId="0"/>
      <p:bldP spid="10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113"/>
            <a:ext cx="86868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4 Rectángulo"/>
          <p:cNvSpPr>
            <a:spLocks noChangeArrowheads="1"/>
          </p:cNvSpPr>
          <p:nvPr/>
        </p:nvSpPr>
        <p:spPr bwMode="auto">
          <a:xfrm>
            <a:off x="0" y="2133600"/>
            <a:ext cx="2286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cs typeface="Arial" pitchFamily="34" charset="0"/>
              </a:rPr>
              <a:t>C=level 3 </a:t>
            </a:r>
            <a:r>
              <a:rPr lang="en-US" altLang="en-US" sz="1400">
                <a:cs typeface="Arial" pitchFamily="34" charset="0"/>
              </a:rPr>
              <a:t>(15=50*2/3*2/3*2/3)</a:t>
            </a:r>
          </a:p>
          <a:p>
            <a:pPr eaLnBrk="1" hangingPunct="1"/>
            <a:r>
              <a:rPr lang="en-US" altLang="en-US" sz="1800">
                <a:cs typeface="Arial" pitchFamily="34" charset="0"/>
              </a:rPr>
              <a:t>B=level 2 </a:t>
            </a:r>
            <a:r>
              <a:rPr lang="en-US" altLang="en-US" sz="1400">
                <a:cs typeface="Arial" pitchFamily="34" charset="0"/>
              </a:rPr>
              <a:t>(22=50*2/3*2/3))</a:t>
            </a:r>
          </a:p>
          <a:p>
            <a:pPr eaLnBrk="1" hangingPunct="1"/>
            <a:r>
              <a:rPr lang="en-US" altLang="en-US" sz="1800">
                <a:cs typeface="Arial" pitchFamily="34" charset="0"/>
              </a:rPr>
              <a:t>A=level 1 </a:t>
            </a:r>
          </a:p>
          <a:p>
            <a:pPr eaLnBrk="1" hangingPunct="1"/>
            <a:r>
              <a:rPr lang="en-US" altLang="en-US" sz="1400">
                <a:cs typeface="Arial" pitchFamily="34" charset="0"/>
              </a:rPr>
              <a:t>(33=50*2/3))</a:t>
            </a:r>
          </a:p>
          <a:p>
            <a:pPr eaLnBrk="1" hangingPunct="1"/>
            <a:endParaRPr lang="en-US" altLang="en-US" sz="1800">
              <a:cs typeface="Arial" pitchFamily="34" charset="0"/>
            </a:endParaRPr>
          </a:p>
        </p:txBody>
      </p:sp>
      <p:cxnSp>
        <p:nvCxnSpPr>
          <p:cNvPr id="37891" name="6 Conector recto de flecha"/>
          <p:cNvCxnSpPr>
            <a:cxnSpLocks noChangeShapeType="1"/>
          </p:cNvCxnSpPr>
          <p:nvPr/>
        </p:nvCxnSpPr>
        <p:spPr bwMode="auto">
          <a:xfrm flipV="1">
            <a:off x="1143000" y="1905000"/>
            <a:ext cx="99060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892" name="8 Conector recto de flecha"/>
          <p:cNvCxnSpPr>
            <a:cxnSpLocks noChangeShapeType="1"/>
          </p:cNvCxnSpPr>
          <p:nvPr/>
        </p:nvCxnSpPr>
        <p:spPr bwMode="auto">
          <a:xfrm flipV="1">
            <a:off x="914400" y="1905000"/>
            <a:ext cx="1447800" cy="990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893" name="10 Conector recto de flecha"/>
          <p:cNvCxnSpPr>
            <a:cxnSpLocks noChangeShapeType="1"/>
          </p:cNvCxnSpPr>
          <p:nvPr/>
        </p:nvCxnSpPr>
        <p:spPr bwMode="auto">
          <a:xfrm flipV="1">
            <a:off x="914400" y="1981200"/>
            <a:ext cx="1752600" cy="1371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37894" name="12 CuadroTexto"/>
          <p:cNvSpPr txBox="1">
            <a:spLocks noChangeArrowheads="1"/>
          </p:cNvSpPr>
          <p:nvPr/>
        </p:nvSpPr>
        <p:spPr bwMode="auto">
          <a:xfrm>
            <a:off x="4343400" y="0"/>
            <a:ext cx="480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s-ES" altLang="en-US" sz="1800"/>
              <a:t>Bosch, Montalvo,Nagel, Satorra , AER 2002</a:t>
            </a:r>
          </a:p>
        </p:txBody>
      </p:sp>
      <p:sp>
        <p:nvSpPr>
          <p:cNvPr id="37896" name="TextBox 8"/>
          <p:cNvSpPr txBox="1">
            <a:spLocks noChangeArrowheads="1"/>
          </p:cNvSpPr>
          <p:nvPr/>
        </p:nvSpPr>
        <p:spPr bwMode="auto">
          <a:xfrm>
            <a:off x="3200400" y="76200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cs typeface="Arial" pitchFamily="34" charset="0"/>
              </a:rPr>
              <a:t>MEAN 35.13</a:t>
            </a:r>
          </a:p>
        </p:txBody>
      </p:sp>
      <p:sp>
        <p:nvSpPr>
          <p:cNvPr id="37897" name="TextBox 9"/>
          <p:cNvSpPr txBox="1">
            <a:spLocks noChangeArrowheads="1"/>
          </p:cNvSpPr>
          <p:nvPr/>
        </p:nvSpPr>
        <p:spPr bwMode="auto">
          <a:xfrm>
            <a:off x="7086600" y="68580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cs typeface="Arial" pitchFamily="34" charset="0"/>
              </a:rPr>
              <a:t>MEAN 28.54</a:t>
            </a:r>
          </a:p>
        </p:txBody>
      </p:sp>
      <p:sp>
        <p:nvSpPr>
          <p:cNvPr id="37898" name="TextBox 10"/>
          <p:cNvSpPr txBox="1">
            <a:spLocks noChangeArrowheads="1"/>
          </p:cNvSpPr>
          <p:nvPr/>
        </p:nvSpPr>
        <p:spPr bwMode="auto">
          <a:xfrm>
            <a:off x="7010400" y="548640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cs typeface="Arial" pitchFamily="34" charset="0"/>
              </a:rPr>
              <a:t>MEAN 23.08</a:t>
            </a:r>
          </a:p>
        </p:txBody>
      </p:sp>
      <p:sp>
        <p:nvSpPr>
          <p:cNvPr id="37899" name="TextBox 11"/>
          <p:cNvSpPr txBox="1">
            <a:spLocks noChangeArrowheads="1"/>
          </p:cNvSpPr>
          <p:nvPr/>
        </p:nvSpPr>
        <p:spPr bwMode="auto">
          <a:xfrm>
            <a:off x="2743200" y="5486400"/>
            <a:ext cx="155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cs typeface="Arial" pitchFamily="34" charset="0"/>
              </a:rPr>
              <a:t>MEAN: 22.16</a:t>
            </a:r>
          </a:p>
        </p:txBody>
      </p:sp>
      <p:sp>
        <p:nvSpPr>
          <p:cNvPr id="37900" name="Rectangle 12"/>
          <p:cNvSpPr>
            <a:spLocks noChangeArrowheads="1"/>
          </p:cNvSpPr>
          <p:nvPr/>
        </p:nvSpPr>
        <p:spPr bwMode="auto">
          <a:xfrm>
            <a:off x="3200400" y="289560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cs typeface="Arial" pitchFamily="34" charset="0"/>
              </a:rPr>
              <a:t>MEAN 25.20</a:t>
            </a:r>
          </a:p>
        </p:txBody>
      </p:sp>
      <p:sp>
        <p:nvSpPr>
          <p:cNvPr id="37901" name="Rectangle 13"/>
          <p:cNvSpPr>
            <a:spLocks noChangeArrowheads="1"/>
          </p:cNvSpPr>
          <p:nvPr/>
        </p:nvSpPr>
        <p:spPr bwMode="auto">
          <a:xfrm>
            <a:off x="6553200" y="304800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cs typeface="Arial" pitchFamily="34" charset="0"/>
              </a:rPr>
              <a:t>MEAN 17.15</a:t>
            </a:r>
          </a:p>
        </p:txBody>
      </p:sp>
    </p:spTree>
    <p:extLst>
      <p:ext uri="{BB962C8B-B14F-4D97-AF65-F5344CB8AC3E}">
        <p14:creationId xmlns:p14="http://schemas.microsoft.com/office/powerpoint/2010/main" val="1060516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991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1958975" y="6040438"/>
            <a:ext cx="396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cs typeface="Arial" pitchFamily="34" charset="0"/>
              </a:rPr>
              <a:t>Nagel 1995, Camerer, Ho AER 1998)</a:t>
            </a:r>
          </a:p>
        </p:txBody>
      </p:sp>
      <p:sp>
        <p:nvSpPr>
          <p:cNvPr id="18436" name="TextBox 3"/>
          <p:cNvSpPr txBox="1">
            <a:spLocks noChangeArrowheads="1"/>
          </p:cNvSpPr>
          <p:nvPr/>
        </p:nvSpPr>
        <p:spPr bwMode="auto">
          <a:xfrm rot="10800000" flipH="1" flipV="1">
            <a:off x="1828800" y="2071688"/>
            <a:ext cx="3810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solidFill>
                  <a:srgbClr val="FF0000"/>
                </a:solidFill>
                <a:cs typeface="Arial" pitchFamily="34" charset="0"/>
              </a:rPr>
              <a:t>P=4/3</a:t>
            </a:r>
          </a:p>
          <a:p>
            <a:pPr eaLnBrk="1" hangingPunct="1"/>
            <a:endParaRPr lang="en-US" altLang="en-US">
              <a:cs typeface="Arial" pitchFamily="34" charset="0"/>
            </a:endParaRPr>
          </a:p>
          <a:p>
            <a:pPr eaLnBrk="1" hangingPunct="1"/>
            <a:endParaRPr lang="en-US" altLang="en-US">
              <a:cs typeface="Arial" pitchFamily="34" charset="0"/>
            </a:endParaRPr>
          </a:p>
          <a:p>
            <a:pPr eaLnBrk="1" hangingPunct="1"/>
            <a:endParaRPr lang="en-US" altLang="en-US">
              <a:cs typeface="Arial" pitchFamily="34" charset="0"/>
            </a:endParaRPr>
          </a:p>
          <a:p>
            <a:pPr eaLnBrk="1" hangingPunct="1"/>
            <a:endParaRPr lang="en-US" altLang="en-US">
              <a:solidFill>
                <a:srgbClr val="FF0000"/>
              </a:solidFill>
              <a:cs typeface="Arial" pitchFamily="34" charset="0"/>
            </a:endParaRPr>
          </a:p>
          <a:p>
            <a:pPr eaLnBrk="1" hangingPunct="1"/>
            <a:r>
              <a:rPr lang="en-US" altLang="en-US">
                <a:solidFill>
                  <a:srgbClr val="FF0000"/>
                </a:solidFill>
                <a:cs typeface="Arial" pitchFamily="34" charset="0"/>
              </a:rPr>
              <a:t>               </a:t>
            </a:r>
          </a:p>
          <a:p>
            <a:pPr eaLnBrk="1" hangingPunct="1"/>
            <a:r>
              <a:rPr lang="en-US" altLang="en-US">
                <a:solidFill>
                  <a:srgbClr val="FF0000"/>
                </a:solidFill>
                <a:cs typeface="Arial" pitchFamily="34" charset="0"/>
              </a:rPr>
              <a:t>                  3 PLAYERS, P=2/3</a:t>
            </a:r>
          </a:p>
          <a:p>
            <a:pPr eaLnBrk="1" hangingPunct="1"/>
            <a:r>
              <a:rPr lang="en-US" altLang="en-US">
                <a:solidFill>
                  <a:srgbClr val="FF0000"/>
                </a:solidFill>
                <a:cs typeface="Arial" pitchFamily="34" charset="0"/>
              </a:rPr>
              <a:t>P=2/3</a:t>
            </a:r>
          </a:p>
          <a:p>
            <a:pPr eaLnBrk="1" hangingPunct="1"/>
            <a:endParaRPr lang="en-US" altLang="en-US">
              <a:cs typeface="Arial" pitchFamily="34" charset="0"/>
            </a:endParaRPr>
          </a:p>
          <a:p>
            <a:pPr eaLnBrk="1" hangingPunct="1"/>
            <a:r>
              <a:rPr lang="en-US" altLang="en-US">
                <a:solidFill>
                  <a:srgbClr val="FF0000"/>
                </a:solidFill>
                <a:cs typeface="Arial" pitchFamily="34" charset="0"/>
              </a:rPr>
              <a:t>P=1/2-median game</a:t>
            </a:r>
          </a:p>
        </p:txBody>
      </p:sp>
      <p:sp>
        <p:nvSpPr>
          <p:cNvPr id="5" name="4 Rectángulo"/>
          <p:cNvSpPr/>
          <p:nvPr/>
        </p:nvSpPr>
        <p:spPr>
          <a:xfrm>
            <a:off x="6172200" y="1752600"/>
            <a:ext cx="2971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5690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1468</Words>
  <Application>Microsoft Macintosh PowerPoint</Application>
  <PresentationFormat>On-screen Show (4:3)</PresentationFormat>
  <Paragraphs>213</Paragraphs>
  <Slides>35</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45" baseType="lpstr">
      <vt:lpstr>Arial</vt:lpstr>
      <vt:lpstr>Calibri</vt:lpstr>
      <vt:lpstr>Noto Sans Symbols</vt:lpstr>
      <vt:lpstr>Open Sans</vt:lpstr>
      <vt:lpstr>Symbol</vt:lpstr>
      <vt:lpstr>Times New Roman</vt:lpstr>
      <vt:lpstr>Office Theme</vt:lpstr>
      <vt:lpstr>Chart</vt:lpstr>
      <vt:lpstr>Document</vt:lpstr>
      <vt:lpstr>Microsoft Word 97-2004 Document</vt:lpstr>
      <vt:lpstr>Financial Markets and  Beauty Contest Game in the Lab</vt:lpstr>
      <vt:lpstr>What is economics?</vt:lpstr>
      <vt:lpstr>PowerPoint Presentation</vt:lpstr>
      <vt:lpstr>Let’s do an experiment</vt:lpstr>
      <vt:lpstr>PowerPoint Presentation</vt:lpstr>
      <vt:lpstr>PowerPoint Presentation</vt:lpstr>
      <vt:lpstr>Rules, theories, and data for the basic game</vt:lpstr>
      <vt:lpstr>PowerPoint Presentation</vt:lpstr>
      <vt:lpstr>PowerPoint Presentation</vt:lpstr>
      <vt:lpstr>Beauty Contest Game</vt:lpstr>
      <vt:lpstr>What does it mean for the real world?</vt:lpstr>
      <vt:lpstr>PowerPoint Presentation</vt:lpstr>
      <vt:lpstr>Example of MRI scanner</vt:lpstr>
      <vt:lpstr>Nature of fMRI activation</vt:lpstr>
      <vt:lpstr>PowerPoint Presentation</vt:lpstr>
      <vt:lpstr>PowerPoint Presentation</vt:lpstr>
      <vt:lpstr>PowerPoint Presentation</vt:lpstr>
      <vt:lpstr>Watch the movie on the game </vt:lpstr>
      <vt:lpstr>Financial markets</vt:lpstr>
      <vt:lpstr>Definition</vt:lpstr>
      <vt:lpstr>Can bubbles persist?</vt:lpstr>
      <vt:lpstr>PowerPoint Presentation</vt:lpstr>
      <vt:lpstr>Why a lab experiment?</vt:lpstr>
      <vt:lpstr>What should you bid</vt:lpstr>
      <vt:lpstr>PowerPoint Presentation</vt:lpstr>
      <vt:lpstr>PowerPoint Presentation</vt:lpstr>
      <vt:lpstr>PowerPoint Presentation</vt:lpstr>
      <vt:lpstr>PowerPoint Presentation</vt:lpstr>
      <vt:lpstr>PowerPoint Presentation</vt:lpstr>
      <vt:lpstr>Dufwenberg et al. AER 2005</vt:lpstr>
      <vt:lpstr>Another neuro economics study  with financial markets creating bubbles</vt:lpstr>
      <vt:lpstr>PowerPoint Presentation</vt:lpstr>
      <vt:lpstr>Market Prices, 16 Sessions</vt:lpstr>
      <vt:lpstr>Discussion: Insula</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Bubbles in the Lab</dc:title>
  <dc:creator>UPF</dc:creator>
  <cp:lastModifiedBy>Rosemarie  Nagel</cp:lastModifiedBy>
  <cp:revision>11</cp:revision>
  <dcterms:created xsi:type="dcterms:W3CDTF">2018-02-16T16:54:14Z</dcterms:created>
  <dcterms:modified xsi:type="dcterms:W3CDTF">2025-02-22T09:05:35Z</dcterms:modified>
</cp:coreProperties>
</file>